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77" r:id="rId4"/>
    <p:sldId id="259" r:id="rId5"/>
    <p:sldId id="278" r:id="rId6"/>
    <p:sldId id="282" r:id="rId7"/>
    <p:sldId id="260" r:id="rId8"/>
    <p:sldId id="261" r:id="rId9"/>
    <p:sldId id="262" r:id="rId10"/>
    <p:sldId id="263" r:id="rId11"/>
    <p:sldId id="264" r:id="rId12"/>
    <p:sldId id="281" r:id="rId13"/>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1mdaR7YpxpVw4QjXh56FIzTf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C00"/>
    <a:srgbClr val="4DAF4A"/>
    <a:srgbClr val="61BCA7"/>
    <a:srgbClr val="F7864E"/>
    <a:srgbClr val="F16844"/>
    <a:srgbClr val="E25249"/>
    <a:srgbClr val="FBFEB5"/>
    <a:srgbClr val="FFEA99"/>
    <a:srgbClr val="80CCA4"/>
    <a:srgbClr val="5E4F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65F6B-AC4B-46BB-A721-70444E67DA5B}">
  <a:tblStyle styleId="{D0C65F6B-AC4B-46BB-A721-70444E67DA5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20000"/>
            </a:schemeClr>
          </a:solidFill>
        </a:fill>
      </a:tcStyle>
    </a:band1H>
    <a:band2H>
      <a:tcTxStyle b="off" i="off"/>
      <a:tcStyle>
        <a:tcBdr/>
      </a:tcStyle>
    </a:band2H>
    <a:band1V>
      <a:tcTxStyle b="off" i="off"/>
      <a:tcStyle>
        <a:tcBdr/>
        <a:fill>
          <a:solidFill>
            <a:schemeClr val="accent3">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8" autoAdjust="0"/>
    <p:restoredTop sz="90936" autoAdjust="0"/>
  </p:normalViewPr>
  <p:slideViewPr>
    <p:cSldViewPr snapToGrid="0">
      <p:cViewPr>
        <p:scale>
          <a:sx n="91" d="100"/>
          <a:sy n="91" d="100"/>
        </p:scale>
        <p:origin x="3312" y="-432"/>
      </p:cViewPr>
      <p:guideLst>
        <p:guide orient="horz" pos="3168"/>
        <p:guide pos="2448"/>
      </p:guideLst>
    </p:cSldViewPr>
  </p:slideViewPr>
  <p:outlineViewPr>
    <p:cViewPr>
      <p:scale>
        <a:sx n="33" d="100"/>
        <a:sy n="33" d="100"/>
      </p:scale>
      <p:origin x="0" y="0"/>
    </p:cViewPr>
  </p:outlin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28"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3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B111_PB00443: CU1033, at-risk, converter</a:t>
            </a:r>
            <a:endParaRPr dirty="0"/>
          </a:p>
          <a:p>
            <a:pPr marL="457200" marR="0" lvl="0" indent="-228600" algn="l" rtl="0">
              <a:lnSpc>
                <a:spcPct val="100000"/>
              </a:lnSpc>
              <a:spcBef>
                <a:spcPts val="0"/>
              </a:spcBef>
              <a:spcAft>
                <a:spcPts val="0"/>
              </a:spcAft>
              <a:buSzPts val="1400"/>
              <a:buNone/>
            </a:pPr>
            <a:r>
              <a:rPr lang="en-US" dirty="0"/>
              <a:t>Fig.1D: legend, if there’s difference between three groups, data for each group, can be a table</a:t>
            </a:r>
            <a:endParaRPr dirty="0"/>
          </a:p>
          <a:p>
            <a:pPr marL="0" marR="0" lvl="0" indent="0" algn="l" rtl="0">
              <a:lnSpc>
                <a:spcPct val="100000"/>
              </a:lnSpc>
              <a:spcBef>
                <a:spcPts val="0"/>
              </a:spcBef>
              <a:spcAft>
                <a:spcPts val="0"/>
              </a:spcAft>
              <a:buClr>
                <a:schemeClr val="dk1"/>
              </a:buClr>
              <a:buSzPts val="1300"/>
              <a:buFont typeface="Calibri"/>
              <a:buNone/>
            </a:pPr>
            <a:r>
              <a:rPr lang="en-US" dirty="0"/>
              <a:t>**p&lt;=0.05, Kruskal-Wallis test</a:t>
            </a:r>
            <a:endParaRPr dirty="0"/>
          </a:p>
          <a:p>
            <a:pPr marL="457200" marR="0" lvl="0" indent="-228600" algn="l" rtl="0">
              <a:lnSpc>
                <a:spcPct val="100000"/>
              </a:lnSpc>
              <a:spcBef>
                <a:spcPts val="0"/>
              </a:spcBef>
              <a:spcAft>
                <a:spcPts val="0"/>
              </a:spcAft>
              <a:buSzPts val="1400"/>
              <a:buNone/>
            </a:pPr>
            <a:endParaRPr dirty="0"/>
          </a:p>
        </p:txBody>
      </p:sp>
      <p:sp>
        <p:nvSpPr>
          <p:cNvPr id="87" name="Google Shape;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https://www.ncbi.nlm.nih.gov/pmc/articles/PMC10439836/</a:t>
            </a:r>
            <a:endParaRPr dirty="0"/>
          </a:p>
        </p:txBody>
      </p:sp>
      <p:sp>
        <p:nvSpPr>
          <p:cNvPr id="755" name="Google Shape;7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a:t>
            </a:r>
            <a:r>
              <a:rPr lang="en-US" sz="1800" dirty="0">
                <a:effectLst/>
                <a:latin typeface="Arial" panose="020B0604020202020204" pitchFamily="34" charset="0"/>
                <a:ea typeface="SimSun" panose="02010600030101010101" pitchFamily="2" charset="-122"/>
              </a:rPr>
              <a:t> Protein expression level of TGF-β1 in each individual. At-Risk/ERA has significantly higher protein expression level than control. </a:t>
            </a:r>
          </a:p>
          <a:p>
            <a:pPr marL="0" lvl="0" indent="0" algn="l" rtl="0">
              <a:lnSpc>
                <a:spcPct val="100000"/>
              </a:lnSpc>
              <a:spcBef>
                <a:spcPts val="0"/>
              </a:spcBef>
              <a:spcAft>
                <a:spcPts val="0"/>
              </a:spcAft>
              <a:buSzPts val="1400"/>
              <a:buNone/>
            </a:pPr>
            <a:r>
              <a:rPr lang="en-US" dirty="0"/>
              <a:t>(D) </a:t>
            </a:r>
            <a:r>
              <a:rPr lang="en-US" sz="1800" dirty="0">
                <a:effectLst/>
                <a:latin typeface="Arial" panose="020B0604020202020204" pitchFamily="34" charset="0"/>
                <a:ea typeface="SimSun" panose="02010600030101010101" pitchFamily="2" charset="-122"/>
              </a:rPr>
              <a:t>Gene expression level of </a:t>
            </a:r>
            <a:r>
              <a:rPr lang="en-US" sz="1800" i="1" dirty="0">
                <a:effectLst/>
                <a:latin typeface="Arial" panose="020B0604020202020204" pitchFamily="34" charset="0"/>
                <a:ea typeface="SimSun" panose="02010600030101010101" pitchFamily="2" charset="-122"/>
              </a:rPr>
              <a:t>TGFB1</a:t>
            </a:r>
            <a:r>
              <a:rPr lang="en-US" sz="1800" dirty="0">
                <a:effectLst/>
                <a:latin typeface="Arial" panose="020B0604020202020204" pitchFamily="34" charset="0"/>
                <a:ea typeface="SimSun" panose="02010600030101010101" pitchFamily="2" charset="-122"/>
              </a:rPr>
              <a:t> in each individual. At-Risk/ERA has significantly higher gene expression level</a:t>
            </a:r>
            <a:r>
              <a:rPr lang="en-US" dirty="0">
                <a:effectLst/>
              </a:rPr>
              <a:t> </a:t>
            </a:r>
            <a:endParaRPr dirty="0"/>
          </a:p>
        </p:txBody>
      </p:sp>
      <p:sp>
        <p:nvSpPr>
          <p:cNvPr id="818" name="Google Shape;8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*p&lt;=0.1</a:t>
            </a:r>
            <a:endParaRPr dirty="0"/>
          </a:p>
          <a:p>
            <a:pPr marL="0" lvl="0" indent="0" algn="l" rtl="0">
              <a:lnSpc>
                <a:spcPct val="100000"/>
              </a:lnSpc>
              <a:spcBef>
                <a:spcPts val="0"/>
              </a:spcBef>
              <a:spcAft>
                <a:spcPts val="0"/>
              </a:spcAft>
              <a:buSzPts val="1400"/>
              <a:buNone/>
            </a:pPr>
            <a:r>
              <a:rPr lang="en-US" dirty="0"/>
              <a:t>****p&lt;=1e-4</a:t>
            </a:r>
            <a:endParaRPr dirty="0"/>
          </a:p>
          <a:p>
            <a:pPr marL="0" lvl="0" indent="0" algn="l" rtl="0">
              <a:lnSpc>
                <a:spcPct val="100000"/>
              </a:lnSpc>
              <a:spcBef>
                <a:spcPts val="0"/>
              </a:spcBef>
              <a:spcAft>
                <a:spcPts val="0"/>
              </a:spcAft>
              <a:buSzPts val="1400"/>
              <a:buNone/>
            </a:pPr>
            <a:r>
              <a:rPr lang="en-US" dirty="0"/>
              <a:t>Fig.2C, the </a:t>
            </a:r>
            <a:r>
              <a:rPr lang="en-US" dirty="0" err="1"/>
              <a:t>o.g.</a:t>
            </a:r>
            <a:r>
              <a:rPr lang="en-US" dirty="0"/>
              <a:t> one, try (non-CON - CON)/CON</a:t>
            </a:r>
            <a:endParaRPr dirty="0"/>
          </a:p>
        </p:txBody>
      </p:sp>
      <p:sp>
        <p:nvSpPr>
          <p:cNvPr id="344" name="Google Shape;3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Arial" panose="020B0604020202020204" pitchFamily="34" charset="0"/>
              </a:rPr>
              <a:t>Chi-squared test, *p &lt; 0.5, **p &lt; 0.05, ***p &lt; 0.01.</a:t>
            </a:r>
            <a:endParaRPr dirty="0"/>
          </a:p>
        </p:txBody>
      </p:sp>
      <p:sp>
        <p:nvSpPr>
          <p:cNvPr id="433" name="Google Shape;4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9955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CCL4, PDGFD, IL12A, IL15, TGFB1, CCL5, NOTCH1, CCL20, CXCL16, TNFSF14</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Regulatee: TF’s regulatee in C2 non-CON samples</a:t>
            </a:r>
            <a:endParaRPr dirty="0"/>
          </a:p>
          <a:p>
            <a:pPr marL="0" lvl="0" indent="0" algn="l" rtl="0">
              <a:lnSpc>
                <a:spcPct val="100000"/>
              </a:lnSpc>
              <a:spcBef>
                <a:spcPts val="0"/>
              </a:spcBef>
              <a:spcAft>
                <a:spcPts val="0"/>
              </a:spcAft>
              <a:buSzPts val="1400"/>
              <a:buNone/>
            </a:pPr>
            <a:r>
              <a:rPr lang="en-US" dirty="0"/>
              <a:t>Fig.4B, just unbiased way to select TFs, like select solely by –values</a:t>
            </a:r>
            <a:endParaRPr dirty="0"/>
          </a:p>
          <a:p>
            <a:pPr marL="0" lvl="0" indent="0" algn="l" rtl="0">
              <a:lnSpc>
                <a:spcPct val="100000"/>
              </a:lnSpc>
              <a:spcBef>
                <a:spcPts val="0"/>
              </a:spcBef>
              <a:spcAft>
                <a:spcPts val="0"/>
              </a:spcAft>
              <a:buSzPts val="1400"/>
              <a:buNone/>
            </a:pPr>
            <a:r>
              <a:rPr lang="en-US" dirty="0"/>
              <a:t>Focus on one pathway, and find out which group of TFs </a:t>
            </a:r>
            <a:endParaRPr dirty="0"/>
          </a:p>
          <a:p>
            <a:pPr marL="0" lvl="0" indent="0" algn="l" rtl="0">
              <a:lnSpc>
                <a:spcPct val="100000"/>
              </a:lnSpc>
              <a:spcBef>
                <a:spcPts val="0"/>
              </a:spcBef>
              <a:spcAft>
                <a:spcPts val="0"/>
              </a:spcAft>
              <a:buSzPts val="1400"/>
              <a:buNone/>
            </a:pPr>
            <a:r>
              <a:rPr lang="en-US" dirty="0"/>
              <a:t>NOTCH3 is extremely important, RUNX2, </a:t>
            </a:r>
            <a:endParaRPr dirty="0"/>
          </a:p>
        </p:txBody>
      </p:sp>
      <p:sp>
        <p:nvSpPr>
          <p:cNvPr id="524" name="Google Shape;5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0148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Heatmap of gene expression in pseudo-bulk clusters in synovium tissues. Color represents the average normalized expression across cells in the cluster, scaled for each gene across clusters.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dirty="0"/>
              <a:t>B112_PB00447</a:t>
            </a:r>
            <a:endParaRPr dirty="0"/>
          </a:p>
        </p:txBody>
      </p:sp>
      <p:sp>
        <p:nvSpPr>
          <p:cNvPr id="588" name="Google Shape;58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2" name="Google Shape;6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notes"/>
          <p:cNvSpPr>
            <a:spLocks noGrp="1" noRot="1" noChangeAspect="1"/>
          </p:cNvSpPr>
          <p:nvPr>
            <p:ph type="sldImg" idx="2"/>
          </p:nvPr>
        </p:nvSpPr>
        <p:spPr>
          <a:xfrm>
            <a:off x="2236788" y="1143000"/>
            <a:ext cx="2384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82930" y="1646133"/>
            <a:ext cx="6606540" cy="35018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971550" y="5282989"/>
            <a:ext cx="5829300" cy="242845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50"/>
              </a:spcBef>
              <a:spcAft>
                <a:spcPts val="0"/>
              </a:spcAft>
              <a:buClr>
                <a:schemeClr val="dk1"/>
              </a:buClr>
              <a:buSzPts val="2040"/>
              <a:buNone/>
              <a:defRPr sz="2040"/>
            </a:lvl1pPr>
            <a:lvl2pPr lvl="1" algn="ctr">
              <a:lnSpc>
                <a:spcPct val="90000"/>
              </a:lnSpc>
              <a:spcBef>
                <a:spcPts val="425"/>
              </a:spcBef>
              <a:spcAft>
                <a:spcPts val="0"/>
              </a:spcAft>
              <a:buClr>
                <a:schemeClr val="dk1"/>
              </a:buClr>
              <a:buSzPts val="1700"/>
              <a:buNone/>
              <a:defRPr sz="1700"/>
            </a:lvl2pPr>
            <a:lvl3pPr lvl="2" algn="ctr">
              <a:lnSpc>
                <a:spcPct val="90000"/>
              </a:lnSpc>
              <a:spcBef>
                <a:spcPts val="425"/>
              </a:spcBef>
              <a:spcAft>
                <a:spcPts val="0"/>
              </a:spcAft>
              <a:buClr>
                <a:schemeClr val="dk1"/>
              </a:buClr>
              <a:buSzPts val="1530"/>
              <a:buNone/>
              <a:defRPr sz="1530"/>
            </a:lvl3pPr>
            <a:lvl4pPr lvl="3" algn="ctr">
              <a:lnSpc>
                <a:spcPct val="90000"/>
              </a:lnSpc>
              <a:spcBef>
                <a:spcPts val="425"/>
              </a:spcBef>
              <a:spcAft>
                <a:spcPts val="0"/>
              </a:spcAft>
              <a:buClr>
                <a:schemeClr val="dk1"/>
              </a:buClr>
              <a:buSzPts val="1360"/>
              <a:buNone/>
              <a:defRPr sz="1360"/>
            </a:lvl4pPr>
            <a:lvl5pPr lvl="4" algn="ctr">
              <a:lnSpc>
                <a:spcPct val="90000"/>
              </a:lnSpc>
              <a:spcBef>
                <a:spcPts val="425"/>
              </a:spcBef>
              <a:spcAft>
                <a:spcPts val="0"/>
              </a:spcAft>
              <a:buClr>
                <a:schemeClr val="dk1"/>
              </a:buClr>
              <a:buSzPts val="1360"/>
              <a:buNone/>
              <a:defRPr sz="1360"/>
            </a:lvl5pPr>
            <a:lvl6pPr lvl="5" algn="ctr">
              <a:lnSpc>
                <a:spcPct val="90000"/>
              </a:lnSpc>
              <a:spcBef>
                <a:spcPts val="425"/>
              </a:spcBef>
              <a:spcAft>
                <a:spcPts val="0"/>
              </a:spcAft>
              <a:buClr>
                <a:schemeClr val="dk1"/>
              </a:buClr>
              <a:buSzPts val="1360"/>
              <a:buNone/>
              <a:defRPr sz="1360"/>
            </a:lvl6pPr>
            <a:lvl7pPr lvl="6" algn="ctr">
              <a:lnSpc>
                <a:spcPct val="90000"/>
              </a:lnSpc>
              <a:spcBef>
                <a:spcPts val="425"/>
              </a:spcBef>
              <a:spcAft>
                <a:spcPts val="0"/>
              </a:spcAft>
              <a:buClr>
                <a:schemeClr val="dk1"/>
              </a:buClr>
              <a:buSzPts val="1360"/>
              <a:buNone/>
              <a:defRPr sz="1360"/>
            </a:lvl7pPr>
            <a:lvl8pPr lvl="7" algn="ctr">
              <a:lnSpc>
                <a:spcPct val="90000"/>
              </a:lnSpc>
              <a:spcBef>
                <a:spcPts val="425"/>
              </a:spcBef>
              <a:spcAft>
                <a:spcPts val="0"/>
              </a:spcAft>
              <a:buClr>
                <a:schemeClr val="dk1"/>
              </a:buClr>
              <a:buSzPts val="1360"/>
              <a:buNone/>
              <a:defRPr sz="1360"/>
            </a:lvl8pPr>
            <a:lvl9pPr lvl="8" algn="ctr">
              <a:lnSpc>
                <a:spcPct val="90000"/>
              </a:lnSpc>
              <a:spcBef>
                <a:spcPts val="425"/>
              </a:spcBef>
              <a:spcAft>
                <a:spcPts val="0"/>
              </a:spcAft>
              <a:buClr>
                <a:schemeClr val="dk1"/>
              </a:buClr>
              <a:buSzPts val="1360"/>
              <a:buNone/>
              <a:defRPr sz="1360"/>
            </a:lvl9pPr>
          </a:lstStyle>
          <a:p>
            <a:endParaRPr/>
          </a:p>
        </p:txBody>
      </p:sp>
      <p:sp>
        <p:nvSpPr>
          <p:cNvPr id="18" name="Google Shape;18;p1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695219" y="2516718"/>
            <a:ext cx="6381962" cy="67036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2138071" y="3959569"/>
            <a:ext cx="8524029" cy="16759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262353" y="2332223"/>
            <a:ext cx="8524029" cy="4930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530305" y="2507618"/>
            <a:ext cx="6703695" cy="41840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100"/>
              <a:buFont typeface="Calibri"/>
              <a:buNone/>
              <a:defRPr sz="5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530305" y="6731215"/>
            <a:ext cx="6703695" cy="22002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2040"/>
              <a:buNone/>
              <a:defRPr sz="2040">
                <a:solidFill>
                  <a:schemeClr val="dk1"/>
                </a:solidFill>
              </a:defRPr>
            </a:lvl1pPr>
            <a:lvl2pPr marL="914400" lvl="1" indent="-228600" algn="l">
              <a:lnSpc>
                <a:spcPct val="90000"/>
              </a:lnSpc>
              <a:spcBef>
                <a:spcPts val="425"/>
              </a:spcBef>
              <a:spcAft>
                <a:spcPts val="0"/>
              </a:spcAft>
              <a:buClr>
                <a:srgbClr val="888888"/>
              </a:buClr>
              <a:buSzPts val="1700"/>
              <a:buNone/>
              <a:defRPr sz="1700">
                <a:solidFill>
                  <a:srgbClr val="888888"/>
                </a:solidFill>
              </a:defRPr>
            </a:lvl2pPr>
            <a:lvl3pPr marL="1371600" lvl="2" indent="-228600" algn="l">
              <a:lnSpc>
                <a:spcPct val="90000"/>
              </a:lnSpc>
              <a:spcBef>
                <a:spcPts val="425"/>
              </a:spcBef>
              <a:spcAft>
                <a:spcPts val="0"/>
              </a:spcAft>
              <a:buClr>
                <a:srgbClr val="888888"/>
              </a:buClr>
              <a:buSzPts val="1530"/>
              <a:buNone/>
              <a:defRPr sz="1530">
                <a:solidFill>
                  <a:srgbClr val="888888"/>
                </a:solidFill>
              </a:defRPr>
            </a:lvl3pPr>
            <a:lvl4pPr marL="1828800" lvl="3" indent="-228600" algn="l">
              <a:lnSpc>
                <a:spcPct val="90000"/>
              </a:lnSpc>
              <a:spcBef>
                <a:spcPts val="425"/>
              </a:spcBef>
              <a:spcAft>
                <a:spcPts val="0"/>
              </a:spcAft>
              <a:buClr>
                <a:srgbClr val="888888"/>
              </a:buClr>
              <a:buSzPts val="1360"/>
              <a:buNone/>
              <a:defRPr sz="1360">
                <a:solidFill>
                  <a:srgbClr val="888888"/>
                </a:solidFill>
              </a:defRPr>
            </a:lvl4pPr>
            <a:lvl5pPr marL="2286000" lvl="4" indent="-228600" algn="l">
              <a:lnSpc>
                <a:spcPct val="90000"/>
              </a:lnSpc>
              <a:spcBef>
                <a:spcPts val="425"/>
              </a:spcBef>
              <a:spcAft>
                <a:spcPts val="0"/>
              </a:spcAft>
              <a:buClr>
                <a:srgbClr val="888888"/>
              </a:buClr>
              <a:buSzPts val="1360"/>
              <a:buNone/>
              <a:defRPr sz="1360">
                <a:solidFill>
                  <a:srgbClr val="888888"/>
                </a:solidFill>
              </a:defRPr>
            </a:lvl5pPr>
            <a:lvl6pPr marL="2743200" lvl="5" indent="-228600" algn="l">
              <a:lnSpc>
                <a:spcPct val="90000"/>
              </a:lnSpc>
              <a:spcBef>
                <a:spcPts val="425"/>
              </a:spcBef>
              <a:spcAft>
                <a:spcPts val="0"/>
              </a:spcAft>
              <a:buClr>
                <a:srgbClr val="888888"/>
              </a:buClr>
              <a:buSzPts val="1360"/>
              <a:buNone/>
              <a:defRPr sz="1360">
                <a:solidFill>
                  <a:srgbClr val="888888"/>
                </a:solidFill>
              </a:defRPr>
            </a:lvl6pPr>
            <a:lvl7pPr marL="3200400" lvl="6" indent="-228600" algn="l">
              <a:lnSpc>
                <a:spcPct val="90000"/>
              </a:lnSpc>
              <a:spcBef>
                <a:spcPts val="425"/>
              </a:spcBef>
              <a:spcAft>
                <a:spcPts val="0"/>
              </a:spcAft>
              <a:buClr>
                <a:srgbClr val="888888"/>
              </a:buClr>
              <a:buSzPts val="1360"/>
              <a:buNone/>
              <a:defRPr sz="1360">
                <a:solidFill>
                  <a:srgbClr val="888888"/>
                </a:solidFill>
              </a:defRPr>
            </a:lvl7pPr>
            <a:lvl8pPr marL="3657600" lvl="7" indent="-228600" algn="l">
              <a:lnSpc>
                <a:spcPct val="90000"/>
              </a:lnSpc>
              <a:spcBef>
                <a:spcPts val="425"/>
              </a:spcBef>
              <a:spcAft>
                <a:spcPts val="0"/>
              </a:spcAft>
              <a:buClr>
                <a:srgbClr val="888888"/>
              </a:buClr>
              <a:buSzPts val="1360"/>
              <a:buNone/>
              <a:defRPr sz="1360">
                <a:solidFill>
                  <a:srgbClr val="888888"/>
                </a:solidFill>
              </a:defRPr>
            </a:lvl8pPr>
            <a:lvl9pPr marL="4114800" lvl="8" indent="-228600" algn="l">
              <a:lnSpc>
                <a:spcPct val="90000"/>
              </a:lnSpc>
              <a:spcBef>
                <a:spcPts val="425"/>
              </a:spcBef>
              <a:spcAft>
                <a:spcPts val="0"/>
              </a:spcAft>
              <a:buClr>
                <a:srgbClr val="888888"/>
              </a:buClr>
              <a:buSzPts val="1360"/>
              <a:buNone/>
              <a:defRPr sz="1360">
                <a:solidFill>
                  <a:srgbClr val="888888"/>
                </a:solidFill>
              </a:defRPr>
            </a:lvl9pPr>
          </a:lstStyle>
          <a:p>
            <a:endParaRPr/>
          </a:p>
        </p:txBody>
      </p:sp>
      <p:sp>
        <p:nvSpPr>
          <p:cNvPr id="30" name="Google Shape;30;p19"/>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534353"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3934778" y="2677584"/>
            <a:ext cx="3303270" cy="63819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535365"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535366" y="2465706"/>
            <a:ext cx="3288089"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3" name="Google Shape;43;p21"/>
          <p:cNvSpPr txBox="1">
            <a:spLocks noGrp="1"/>
          </p:cNvSpPr>
          <p:nvPr>
            <p:ph type="body" idx="2"/>
          </p:nvPr>
        </p:nvSpPr>
        <p:spPr>
          <a:xfrm>
            <a:off x="535366" y="3674110"/>
            <a:ext cx="3288089"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3934778" y="2465706"/>
            <a:ext cx="3304282" cy="120840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50"/>
              </a:spcBef>
              <a:spcAft>
                <a:spcPts val="0"/>
              </a:spcAft>
              <a:buClr>
                <a:schemeClr val="dk1"/>
              </a:buClr>
              <a:buSzPts val="2040"/>
              <a:buNone/>
              <a:defRPr sz="2040" b="1"/>
            </a:lvl1pPr>
            <a:lvl2pPr marL="914400" lvl="1" indent="-228600" algn="l">
              <a:lnSpc>
                <a:spcPct val="90000"/>
              </a:lnSpc>
              <a:spcBef>
                <a:spcPts val="425"/>
              </a:spcBef>
              <a:spcAft>
                <a:spcPts val="0"/>
              </a:spcAft>
              <a:buClr>
                <a:schemeClr val="dk1"/>
              </a:buClr>
              <a:buSzPts val="1700"/>
              <a:buNone/>
              <a:defRPr sz="1700" b="1"/>
            </a:lvl2pPr>
            <a:lvl3pPr marL="1371600" lvl="2" indent="-228600" algn="l">
              <a:lnSpc>
                <a:spcPct val="90000"/>
              </a:lnSpc>
              <a:spcBef>
                <a:spcPts val="425"/>
              </a:spcBef>
              <a:spcAft>
                <a:spcPts val="0"/>
              </a:spcAft>
              <a:buClr>
                <a:schemeClr val="dk1"/>
              </a:buClr>
              <a:buSzPts val="1530"/>
              <a:buNone/>
              <a:defRPr sz="1530" b="1"/>
            </a:lvl3pPr>
            <a:lvl4pPr marL="1828800" lvl="3" indent="-228600" algn="l">
              <a:lnSpc>
                <a:spcPct val="90000"/>
              </a:lnSpc>
              <a:spcBef>
                <a:spcPts val="425"/>
              </a:spcBef>
              <a:spcAft>
                <a:spcPts val="0"/>
              </a:spcAft>
              <a:buClr>
                <a:schemeClr val="dk1"/>
              </a:buClr>
              <a:buSzPts val="1360"/>
              <a:buNone/>
              <a:defRPr sz="1360" b="1"/>
            </a:lvl4pPr>
            <a:lvl5pPr marL="2286000" lvl="4" indent="-228600" algn="l">
              <a:lnSpc>
                <a:spcPct val="90000"/>
              </a:lnSpc>
              <a:spcBef>
                <a:spcPts val="425"/>
              </a:spcBef>
              <a:spcAft>
                <a:spcPts val="0"/>
              </a:spcAft>
              <a:buClr>
                <a:schemeClr val="dk1"/>
              </a:buClr>
              <a:buSzPts val="1360"/>
              <a:buNone/>
              <a:defRPr sz="1360" b="1"/>
            </a:lvl5pPr>
            <a:lvl6pPr marL="2743200" lvl="5" indent="-228600" algn="l">
              <a:lnSpc>
                <a:spcPct val="90000"/>
              </a:lnSpc>
              <a:spcBef>
                <a:spcPts val="425"/>
              </a:spcBef>
              <a:spcAft>
                <a:spcPts val="0"/>
              </a:spcAft>
              <a:buClr>
                <a:schemeClr val="dk1"/>
              </a:buClr>
              <a:buSzPts val="1360"/>
              <a:buNone/>
              <a:defRPr sz="1360" b="1"/>
            </a:lvl6pPr>
            <a:lvl7pPr marL="3200400" lvl="6" indent="-228600" algn="l">
              <a:lnSpc>
                <a:spcPct val="90000"/>
              </a:lnSpc>
              <a:spcBef>
                <a:spcPts val="425"/>
              </a:spcBef>
              <a:spcAft>
                <a:spcPts val="0"/>
              </a:spcAft>
              <a:buClr>
                <a:schemeClr val="dk1"/>
              </a:buClr>
              <a:buSzPts val="1360"/>
              <a:buNone/>
              <a:defRPr sz="1360" b="1"/>
            </a:lvl7pPr>
            <a:lvl8pPr marL="3657600" lvl="7" indent="-228600" algn="l">
              <a:lnSpc>
                <a:spcPct val="90000"/>
              </a:lnSpc>
              <a:spcBef>
                <a:spcPts val="425"/>
              </a:spcBef>
              <a:spcAft>
                <a:spcPts val="0"/>
              </a:spcAft>
              <a:buClr>
                <a:schemeClr val="dk1"/>
              </a:buClr>
              <a:buSzPts val="1360"/>
              <a:buNone/>
              <a:defRPr sz="1360" b="1"/>
            </a:lvl8pPr>
            <a:lvl9pPr marL="4114800" lvl="8" indent="-228600" algn="l">
              <a:lnSpc>
                <a:spcPct val="90000"/>
              </a:lnSpc>
              <a:spcBef>
                <a:spcPts val="425"/>
              </a:spcBef>
              <a:spcAft>
                <a:spcPts val="0"/>
              </a:spcAft>
              <a:buClr>
                <a:schemeClr val="dk1"/>
              </a:buClr>
              <a:buSzPts val="1360"/>
              <a:buNone/>
              <a:defRPr sz="1360" b="1"/>
            </a:lvl9pPr>
          </a:lstStyle>
          <a:p>
            <a:endParaRPr/>
          </a:p>
        </p:txBody>
      </p:sp>
      <p:sp>
        <p:nvSpPr>
          <p:cNvPr id="45" name="Google Shape;45;p21"/>
          <p:cNvSpPr txBox="1">
            <a:spLocks noGrp="1"/>
          </p:cNvSpPr>
          <p:nvPr>
            <p:ph type="body" idx="4"/>
          </p:nvPr>
        </p:nvSpPr>
        <p:spPr>
          <a:xfrm>
            <a:off x="3934778" y="3674110"/>
            <a:ext cx="3304282" cy="54040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5"/>
              </a:spcBef>
              <a:spcAft>
                <a:spcPts val="0"/>
              </a:spcAft>
              <a:buClr>
                <a:schemeClr val="dk1"/>
              </a:buClr>
              <a:buSzPts val="1800"/>
              <a:buChar char="•"/>
              <a:defRPr/>
            </a:lvl6pPr>
            <a:lvl7pPr marL="3200400" lvl="6" indent="-342900" algn="l">
              <a:lnSpc>
                <a:spcPct val="90000"/>
              </a:lnSpc>
              <a:spcBef>
                <a:spcPts val="425"/>
              </a:spcBef>
              <a:spcAft>
                <a:spcPts val="0"/>
              </a:spcAft>
              <a:buClr>
                <a:schemeClr val="dk1"/>
              </a:buClr>
              <a:buSzPts val="1800"/>
              <a:buChar char="•"/>
              <a:defRPr/>
            </a:lvl7pPr>
            <a:lvl8pPr marL="3657600" lvl="7" indent="-342900" algn="l">
              <a:lnSpc>
                <a:spcPct val="90000"/>
              </a:lnSpc>
              <a:spcBef>
                <a:spcPts val="425"/>
              </a:spcBef>
              <a:spcAft>
                <a:spcPts val="0"/>
              </a:spcAft>
              <a:buClr>
                <a:schemeClr val="dk1"/>
              </a:buClr>
              <a:buSzPts val="1800"/>
              <a:buChar char="•"/>
              <a:defRPr/>
            </a:lvl8pPr>
            <a:lvl9pPr marL="4114800" lvl="8" indent="-342900" algn="l">
              <a:lnSpc>
                <a:spcPct val="90000"/>
              </a:lnSpc>
              <a:spcBef>
                <a:spcPts val="425"/>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304282" y="1448226"/>
            <a:ext cx="3934778" cy="7147983"/>
          </a:xfrm>
          <a:prstGeom prst="rect">
            <a:avLst/>
          </a:prstGeom>
          <a:noFill/>
          <a:ln>
            <a:noFill/>
          </a:ln>
        </p:spPr>
        <p:txBody>
          <a:bodyPr spcFirstLastPara="1" wrap="square" lIns="91425" tIns="45700" rIns="91425" bIns="45700" anchor="t" anchorCtr="0">
            <a:normAutofit/>
          </a:bodyPr>
          <a:lstStyle>
            <a:lvl1pPr marL="457200" lvl="0" indent="-401320" algn="l">
              <a:lnSpc>
                <a:spcPct val="90000"/>
              </a:lnSpc>
              <a:spcBef>
                <a:spcPts val="850"/>
              </a:spcBef>
              <a:spcAft>
                <a:spcPts val="0"/>
              </a:spcAft>
              <a:buClr>
                <a:schemeClr val="dk1"/>
              </a:buClr>
              <a:buSzPts val="2720"/>
              <a:buChar char="•"/>
              <a:defRPr sz="2720"/>
            </a:lvl1pPr>
            <a:lvl2pPr marL="914400" lvl="1" indent="-379730" algn="l">
              <a:lnSpc>
                <a:spcPct val="90000"/>
              </a:lnSpc>
              <a:spcBef>
                <a:spcPts val="425"/>
              </a:spcBef>
              <a:spcAft>
                <a:spcPts val="0"/>
              </a:spcAft>
              <a:buClr>
                <a:schemeClr val="dk1"/>
              </a:buClr>
              <a:buSzPts val="2380"/>
              <a:buChar char="•"/>
              <a:defRPr sz="2380"/>
            </a:lvl2pPr>
            <a:lvl3pPr marL="1371600" lvl="2" indent="-358139" algn="l">
              <a:lnSpc>
                <a:spcPct val="90000"/>
              </a:lnSpc>
              <a:spcBef>
                <a:spcPts val="425"/>
              </a:spcBef>
              <a:spcAft>
                <a:spcPts val="0"/>
              </a:spcAft>
              <a:buClr>
                <a:schemeClr val="dk1"/>
              </a:buClr>
              <a:buSzPts val="2040"/>
              <a:buChar char="•"/>
              <a:defRPr sz="2040"/>
            </a:lvl3pPr>
            <a:lvl4pPr marL="1828800" lvl="3" indent="-336550" algn="l">
              <a:lnSpc>
                <a:spcPct val="90000"/>
              </a:lnSpc>
              <a:spcBef>
                <a:spcPts val="425"/>
              </a:spcBef>
              <a:spcAft>
                <a:spcPts val="0"/>
              </a:spcAft>
              <a:buClr>
                <a:schemeClr val="dk1"/>
              </a:buClr>
              <a:buSzPts val="1700"/>
              <a:buChar char="•"/>
              <a:defRPr sz="1700"/>
            </a:lvl4pPr>
            <a:lvl5pPr marL="2286000" lvl="4" indent="-336550" algn="l">
              <a:lnSpc>
                <a:spcPct val="90000"/>
              </a:lnSpc>
              <a:spcBef>
                <a:spcPts val="425"/>
              </a:spcBef>
              <a:spcAft>
                <a:spcPts val="0"/>
              </a:spcAft>
              <a:buClr>
                <a:schemeClr val="dk1"/>
              </a:buClr>
              <a:buSzPts val="1700"/>
              <a:buChar char="•"/>
              <a:defRPr sz="1700"/>
            </a:lvl5pPr>
            <a:lvl6pPr marL="2743200" lvl="5" indent="-336550" algn="l">
              <a:lnSpc>
                <a:spcPct val="90000"/>
              </a:lnSpc>
              <a:spcBef>
                <a:spcPts val="425"/>
              </a:spcBef>
              <a:spcAft>
                <a:spcPts val="0"/>
              </a:spcAft>
              <a:buClr>
                <a:schemeClr val="dk1"/>
              </a:buClr>
              <a:buSzPts val="1700"/>
              <a:buChar char="•"/>
              <a:defRPr sz="1700"/>
            </a:lvl6pPr>
            <a:lvl7pPr marL="3200400" lvl="6" indent="-336550" algn="l">
              <a:lnSpc>
                <a:spcPct val="90000"/>
              </a:lnSpc>
              <a:spcBef>
                <a:spcPts val="425"/>
              </a:spcBef>
              <a:spcAft>
                <a:spcPts val="0"/>
              </a:spcAft>
              <a:buClr>
                <a:schemeClr val="dk1"/>
              </a:buClr>
              <a:buSzPts val="1700"/>
              <a:buChar char="•"/>
              <a:defRPr sz="1700"/>
            </a:lvl7pPr>
            <a:lvl8pPr marL="3657600" lvl="7" indent="-336550" algn="l">
              <a:lnSpc>
                <a:spcPct val="90000"/>
              </a:lnSpc>
              <a:spcBef>
                <a:spcPts val="425"/>
              </a:spcBef>
              <a:spcAft>
                <a:spcPts val="0"/>
              </a:spcAft>
              <a:buClr>
                <a:schemeClr val="dk1"/>
              </a:buClr>
              <a:buSzPts val="1700"/>
              <a:buChar char="•"/>
              <a:defRPr sz="1700"/>
            </a:lvl8pPr>
            <a:lvl9pPr marL="4114800" lvl="8" indent="-336550" algn="l">
              <a:lnSpc>
                <a:spcPct val="90000"/>
              </a:lnSpc>
              <a:spcBef>
                <a:spcPts val="425"/>
              </a:spcBef>
              <a:spcAft>
                <a:spcPts val="0"/>
              </a:spcAft>
              <a:buClr>
                <a:schemeClr val="dk1"/>
              </a:buClr>
              <a:buSzPts val="1700"/>
              <a:buChar char="•"/>
              <a:defRPr sz="1700"/>
            </a:lvl9pPr>
          </a:lstStyle>
          <a:p>
            <a:endParaRPr/>
          </a:p>
        </p:txBody>
      </p:sp>
      <p:sp>
        <p:nvSpPr>
          <p:cNvPr id="61" name="Google Shape;61;p24"/>
          <p:cNvSpPr txBox="1">
            <a:spLocks noGrp="1"/>
          </p:cNvSpPr>
          <p:nvPr>
            <p:ph type="body" idx="2"/>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2" name="Google Shape;62;p24"/>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535365" y="670560"/>
            <a:ext cx="2506801" cy="2346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720"/>
              <a:buFont typeface="Calibri"/>
              <a:buNone/>
              <a:defRPr sz="272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304282" y="1448226"/>
            <a:ext cx="3934778" cy="7147983"/>
          </a:xfrm>
          <a:prstGeom prst="rect">
            <a:avLst/>
          </a:prstGeom>
          <a:noFill/>
          <a:ln>
            <a:noFill/>
          </a:ln>
        </p:spPr>
      </p:sp>
      <p:sp>
        <p:nvSpPr>
          <p:cNvPr id="68" name="Google Shape;68;p25"/>
          <p:cNvSpPr txBox="1">
            <a:spLocks noGrp="1"/>
          </p:cNvSpPr>
          <p:nvPr>
            <p:ph type="body" idx="1"/>
          </p:nvPr>
        </p:nvSpPr>
        <p:spPr>
          <a:xfrm>
            <a:off x="535365" y="3017520"/>
            <a:ext cx="2506801" cy="55903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50"/>
              </a:spcBef>
              <a:spcAft>
                <a:spcPts val="0"/>
              </a:spcAft>
              <a:buClr>
                <a:schemeClr val="dk1"/>
              </a:buClr>
              <a:buSzPts val="1360"/>
              <a:buNone/>
              <a:defRPr sz="1360"/>
            </a:lvl1pPr>
            <a:lvl2pPr marL="914400" lvl="1" indent="-228600" algn="l">
              <a:lnSpc>
                <a:spcPct val="90000"/>
              </a:lnSpc>
              <a:spcBef>
                <a:spcPts val="425"/>
              </a:spcBef>
              <a:spcAft>
                <a:spcPts val="0"/>
              </a:spcAft>
              <a:buClr>
                <a:schemeClr val="dk1"/>
              </a:buClr>
              <a:buSzPts val="1190"/>
              <a:buNone/>
              <a:defRPr sz="1190"/>
            </a:lvl2pPr>
            <a:lvl3pPr marL="1371600" lvl="2" indent="-228600" algn="l">
              <a:lnSpc>
                <a:spcPct val="90000"/>
              </a:lnSpc>
              <a:spcBef>
                <a:spcPts val="425"/>
              </a:spcBef>
              <a:spcAft>
                <a:spcPts val="0"/>
              </a:spcAft>
              <a:buClr>
                <a:schemeClr val="dk1"/>
              </a:buClr>
              <a:buSzPts val="1020"/>
              <a:buNone/>
              <a:defRPr sz="1020"/>
            </a:lvl3pPr>
            <a:lvl4pPr marL="1828800" lvl="3" indent="-228600" algn="l">
              <a:lnSpc>
                <a:spcPct val="90000"/>
              </a:lnSpc>
              <a:spcBef>
                <a:spcPts val="425"/>
              </a:spcBef>
              <a:spcAft>
                <a:spcPts val="0"/>
              </a:spcAft>
              <a:buClr>
                <a:schemeClr val="dk1"/>
              </a:buClr>
              <a:buSzPts val="850"/>
              <a:buNone/>
              <a:defRPr sz="850"/>
            </a:lvl4pPr>
            <a:lvl5pPr marL="2286000" lvl="4" indent="-228600" algn="l">
              <a:lnSpc>
                <a:spcPct val="90000"/>
              </a:lnSpc>
              <a:spcBef>
                <a:spcPts val="425"/>
              </a:spcBef>
              <a:spcAft>
                <a:spcPts val="0"/>
              </a:spcAft>
              <a:buClr>
                <a:schemeClr val="dk1"/>
              </a:buClr>
              <a:buSzPts val="850"/>
              <a:buNone/>
              <a:defRPr sz="850"/>
            </a:lvl5pPr>
            <a:lvl6pPr marL="2743200" lvl="5" indent="-228600" algn="l">
              <a:lnSpc>
                <a:spcPct val="90000"/>
              </a:lnSpc>
              <a:spcBef>
                <a:spcPts val="425"/>
              </a:spcBef>
              <a:spcAft>
                <a:spcPts val="0"/>
              </a:spcAft>
              <a:buClr>
                <a:schemeClr val="dk1"/>
              </a:buClr>
              <a:buSzPts val="850"/>
              <a:buNone/>
              <a:defRPr sz="850"/>
            </a:lvl6pPr>
            <a:lvl7pPr marL="3200400" lvl="6" indent="-228600" algn="l">
              <a:lnSpc>
                <a:spcPct val="90000"/>
              </a:lnSpc>
              <a:spcBef>
                <a:spcPts val="425"/>
              </a:spcBef>
              <a:spcAft>
                <a:spcPts val="0"/>
              </a:spcAft>
              <a:buClr>
                <a:schemeClr val="dk1"/>
              </a:buClr>
              <a:buSzPts val="850"/>
              <a:buNone/>
              <a:defRPr sz="850"/>
            </a:lvl7pPr>
            <a:lvl8pPr marL="3657600" lvl="7" indent="-228600" algn="l">
              <a:lnSpc>
                <a:spcPct val="90000"/>
              </a:lnSpc>
              <a:spcBef>
                <a:spcPts val="425"/>
              </a:spcBef>
              <a:spcAft>
                <a:spcPts val="0"/>
              </a:spcAft>
              <a:buClr>
                <a:schemeClr val="dk1"/>
              </a:buClr>
              <a:buSzPts val="850"/>
              <a:buNone/>
              <a:defRPr sz="850"/>
            </a:lvl8pPr>
            <a:lvl9pPr marL="4114800" lvl="8" indent="-228600" algn="l">
              <a:lnSpc>
                <a:spcPct val="90000"/>
              </a:lnSpc>
              <a:spcBef>
                <a:spcPts val="425"/>
              </a:spcBef>
              <a:spcAft>
                <a:spcPts val="0"/>
              </a:spcAft>
              <a:buClr>
                <a:schemeClr val="dk1"/>
              </a:buClr>
              <a:buSzPts val="850"/>
              <a:buNone/>
              <a:defRPr sz="850"/>
            </a:lvl9pPr>
          </a:lstStyle>
          <a:p>
            <a:endParaRPr/>
          </a:p>
        </p:txBody>
      </p:sp>
      <p:sp>
        <p:nvSpPr>
          <p:cNvPr id="69" name="Google Shape;69;p25"/>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534353" y="535519"/>
            <a:ext cx="6703695" cy="19441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740"/>
              <a:buFont typeface="Calibri"/>
              <a:buNone/>
              <a:defRPr sz="374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534353" y="2677584"/>
            <a:ext cx="6703695" cy="6381962"/>
          </a:xfrm>
          <a:prstGeom prst="rect">
            <a:avLst/>
          </a:prstGeom>
          <a:noFill/>
          <a:ln>
            <a:noFill/>
          </a:ln>
        </p:spPr>
        <p:txBody>
          <a:bodyPr spcFirstLastPara="1" wrap="square" lIns="91425" tIns="45700" rIns="91425" bIns="45700" anchor="t" anchorCtr="0">
            <a:normAutofit/>
          </a:bodyPr>
          <a:lstStyle>
            <a:lvl1pPr marL="457200" marR="0" lvl="0" indent="-379730" algn="l" rtl="0">
              <a:lnSpc>
                <a:spcPct val="90000"/>
              </a:lnSpc>
              <a:spcBef>
                <a:spcPts val="850"/>
              </a:spcBef>
              <a:spcAft>
                <a:spcPts val="0"/>
              </a:spcAft>
              <a:buClr>
                <a:schemeClr val="dk1"/>
              </a:buClr>
              <a:buSzPts val="2380"/>
              <a:buFont typeface="Arial"/>
              <a:buChar char="•"/>
              <a:defRPr sz="2380" b="0" i="0" u="none" strike="noStrike" cap="none">
                <a:solidFill>
                  <a:schemeClr val="dk1"/>
                </a:solidFill>
                <a:latin typeface="Calibri"/>
                <a:ea typeface="Calibri"/>
                <a:cs typeface="Calibri"/>
                <a:sym typeface="Calibri"/>
              </a:defRPr>
            </a:lvl1pPr>
            <a:lvl2pPr marL="914400" marR="0" lvl="1" indent="-358140" algn="l" rtl="0">
              <a:lnSpc>
                <a:spcPct val="90000"/>
              </a:lnSpc>
              <a:spcBef>
                <a:spcPts val="425"/>
              </a:spcBef>
              <a:spcAft>
                <a:spcPts val="0"/>
              </a:spcAft>
              <a:buClr>
                <a:schemeClr val="dk1"/>
              </a:buClr>
              <a:buSzPts val="2040"/>
              <a:buFont typeface="Arial"/>
              <a:buChar char="•"/>
              <a:defRPr sz="2040" b="0" i="0" u="none" strike="noStrike" cap="none">
                <a:solidFill>
                  <a:schemeClr val="dk1"/>
                </a:solidFill>
                <a:latin typeface="Calibri"/>
                <a:ea typeface="Calibri"/>
                <a:cs typeface="Calibri"/>
                <a:sym typeface="Calibri"/>
              </a:defRPr>
            </a:lvl2pPr>
            <a:lvl3pPr marL="1371600" marR="0" lvl="2" indent="-336550" algn="l" rtl="0">
              <a:lnSpc>
                <a:spcPct val="90000"/>
              </a:lnSpc>
              <a:spcBef>
                <a:spcPts val="425"/>
              </a:spcBef>
              <a:spcAft>
                <a:spcPts val="0"/>
              </a:spcAft>
              <a:buClr>
                <a:schemeClr val="dk1"/>
              </a:buClr>
              <a:buSzPts val="1700"/>
              <a:buFont typeface="Arial"/>
              <a:buChar char="•"/>
              <a:defRPr sz="1700" b="0" i="0" u="none" strike="noStrike" cap="none">
                <a:solidFill>
                  <a:schemeClr val="dk1"/>
                </a:solidFill>
                <a:latin typeface="Calibri"/>
                <a:ea typeface="Calibri"/>
                <a:cs typeface="Calibri"/>
                <a:sym typeface="Calibri"/>
              </a:defRPr>
            </a:lvl3pPr>
            <a:lvl4pPr marL="1828800" marR="0" lvl="3" indent="-325755"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4pPr>
            <a:lvl5pPr marL="2286000" marR="0" lvl="4"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5pPr>
            <a:lvl6pPr marL="2743200" marR="0" lvl="5"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6pPr>
            <a:lvl7pPr marL="3200400" marR="0" lvl="6"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7pPr>
            <a:lvl8pPr marL="3657600" marR="0" lvl="7"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8pPr>
            <a:lvl9pPr marL="4114800" marR="0" lvl="8" indent="-325754" algn="l" rtl="0">
              <a:lnSpc>
                <a:spcPct val="90000"/>
              </a:lnSpc>
              <a:spcBef>
                <a:spcPts val="425"/>
              </a:spcBef>
              <a:spcAft>
                <a:spcPts val="0"/>
              </a:spcAft>
              <a:buClr>
                <a:schemeClr val="dk1"/>
              </a:buClr>
              <a:buSzPts val="1530"/>
              <a:buFont typeface="Arial"/>
              <a:buChar char="•"/>
              <a:defRPr sz="153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534353" y="9322649"/>
            <a:ext cx="1748790" cy="5355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574608" y="9322649"/>
            <a:ext cx="2623185" cy="5355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489258" y="9322649"/>
            <a:ext cx="1748790" cy="5355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20"/>
              <a:buFont typeface="Arial"/>
              <a:buNone/>
              <a:defRPr sz="10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40.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10.xml"/><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4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4.png"/><Relationship Id="rId3" Type="http://schemas.openxmlformats.org/officeDocument/2006/relationships/image" Target="../media/image121.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5.png"/><Relationship Id="rId9"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22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sv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sv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emf"/><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svg"/></Relationships>
</file>

<file path=ppt/slides/_rels/slide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4.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96.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25.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4" name="Picture 33">
            <a:extLst>
              <a:ext uri="{FF2B5EF4-FFF2-40B4-BE49-F238E27FC236}">
                <a16:creationId xmlns:a16="http://schemas.microsoft.com/office/drawing/2014/main" id="{3029834B-069A-0294-C800-D404628C0F42}"/>
              </a:ext>
            </a:extLst>
          </p:cNvPr>
          <p:cNvPicPr>
            <a:picLocks noChangeAspect="1"/>
          </p:cNvPicPr>
          <p:nvPr/>
        </p:nvPicPr>
        <p:blipFill>
          <a:blip r:embed="rId3"/>
          <a:srcRect l="12507" t="11801" r="10054" b="11363"/>
          <a:stretch/>
        </p:blipFill>
        <p:spPr>
          <a:xfrm>
            <a:off x="2678852" y="4910597"/>
            <a:ext cx="1843135" cy="1828800"/>
          </a:xfrm>
          <a:prstGeom prst="rect">
            <a:avLst/>
          </a:prstGeom>
        </p:spPr>
      </p:pic>
      <p:pic>
        <p:nvPicPr>
          <p:cNvPr id="35" name="Picture 34">
            <a:extLst>
              <a:ext uri="{FF2B5EF4-FFF2-40B4-BE49-F238E27FC236}">
                <a16:creationId xmlns:a16="http://schemas.microsoft.com/office/drawing/2014/main" id="{ABF0A299-665E-4D8E-9A8B-2568F757B7E3}"/>
              </a:ext>
            </a:extLst>
          </p:cNvPr>
          <p:cNvPicPr>
            <a:picLocks noChangeAspect="1"/>
          </p:cNvPicPr>
          <p:nvPr/>
        </p:nvPicPr>
        <p:blipFill>
          <a:blip r:embed="rId4"/>
          <a:srcRect l="13075" t="9183" b="11473"/>
          <a:stretch/>
        </p:blipFill>
        <p:spPr>
          <a:xfrm>
            <a:off x="427450" y="4940051"/>
            <a:ext cx="2003543" cy="1828800"/>
          </a:xfrm>
          <a:prstGeom prst="rect">
            <a:avLst/>
          </a:prstGeom>
        </p:spPr>
      </p:pic>
      <p:pic>
        <p:nvPicPr>
          <p:cNvPr id="32" name="Picture 31">
            <a:extLst>
              <a:ext uri="{FF2B5EF4-FFF2-40B4-BE49-F238E27FC236}">
                <a16:creationId xmlns:a16="http://schemas.microsoft.com/office/drawing/2014/main" id="{7F173C87-9A68-49C4-FD73-AB4E886B5BE1}"/>
              </a:ext>
            </a:extLst>
          </p:cNvPr>
          <p:cNvPicPr>
            <a:picLocks noChangeAspect="1"/>
          </p:cNvPicPr>
          <p:nvPr/>
        </p:nvPicPr>
        <p:blipFill>
          <a:blip r:embed="rId5"/>
          <a:srcRect l="14650" t="10563" r="13259" b="18374"/>
          <a:stretch/>
        </p:blipFill>
        <p:spPr>
          <a:xfrm>
            <a:off x="2725723" y="7779650"/>
            <a:ext cx="1855248" cy="1828800"/>
          </a:xfrm>
          <a:prstGeom prst="rect">
            <a:avLst/>
          </a:prstGeom>
        </p:spPr>
      </p:pic>
      <p:pic>
        <p:nvPicPr>
          <p:cNvPr id="33" name="Picture 32">
            <a:extLst>
              <a:ext uri="{FF2B5EF4-FFF2-40B4-BE49-F238E27FC236}">
                <a16:creationId xmlns:a16="http://schemas.microsoft.com/office/drawing/2014/main" id="{95D10C9E-DAED-CCD9-404D-63D54DAFE672}"/>
              </a:ext>
            </a:extLst>
          </p:cNvPr>
          <p:cNvPicPr>
            <a:picLocks noChangeAspect="1"/>
          </p:cNvPicPr>
          <p:nvPr/>
        </p:nvPicPr>
        <p:blipFill>
          <a:blip r:embed="rId6"/>
          <a:srcRect l="13595" t="12027" r="9695" b="11248"/>
          <a:stretch/>
        </p:blipFill>
        <p:spPr>
          <a:xfrm>
            <a:off x="550001" y="7779650"/>
            <a:ext cx="1828460" cy="1828800"/>
          </a:xfrm>
          <a:prstGeom prst="rect">
            <a:avLst/>
          </a:prstGeom>
        </p:spPr>
      </p:pic>
      <p:pic>
        <p:nvPicPr>
          <p:cNvPr id="24" name="Picture 23" descr="A graph of different colored lines&#10;&#10;Description automatically generated with medium confidence">
            <a:extLst>
              <a:ext uri="{FF2B5EF4-FFF2-40B4-BE49-F238E27FC236}">
                <a16:creationId xmlns:a16="http://schemas.microsoft.com/office/drawing/2014/main" id="{1A36F2FD-B025-5F4F-3DF8-F03E42896D2F}"/>
              </a:ext>
            </a:extLst>
          </p:cNvPr>
          <p:cNvPicPr>
            <a:picLocks noChangeAspect="1"/>
          </p:cNvPicPr>
          <p:nvPr/>
        </p:nvPicPr>
        <p:blipFill>
          <a:blip r:embed="rId7"/>
          <a:srcRect l="8681" r="21282" b="28899"/>
          <a:stretch/>
        </p:blipFill>
        <p:spPr>
          <a:xfrm>
            <a:off x="5513743" y="7900588"/>
            <a:ext cx="1772882" cy="1300292"/>
          </a:xfrm>
          <a:prstGeom prst="rect">
            <a:avLst/>
          </a:prstGeom>
        </p:spPr>
      </p:pic>
      <p:sp>
        <p:nvSpPr>
          <p:cNvPr id="90" name="Google Shape;90;p14"/>
          <p:cNvSpPr/>
          <p:nvPr/>
        </p:nvSpPr>
        <p:spPr>
          <a:xfrm>
            <a:off x="87365" y="434256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B</a:t>
            </a:r>
            <a:endParaRPr/>
          </a:p>
        </p:txBody>
      </p:sp>
      <p:grpSp>
        <p:nvGrpSpPr>
          <p:cNvPr id="91" name="Google Shape;91;p14"/>
          <p:cNvGrpSpPr/>
          <p:nvPr/>
        </p:nvGrpSpPr>
        <p:grpSpPr>
          <a:xfrm>
            <a:off x="83751" y="100045"/>
            <a:ext cx="2218781" cy="254621"/>
            <a:chOff x="-19601" y="-48165"/>
            <a:chExt cx="2218781" cy="254621"/>
          </a:xfrm>
        </p:grpSpPr>
        <p:sp>
          <p:nvSpPr>
            <p:cNvPr id="92" name="Google Shape;92;p14"/>
            <p:cNvSpPr/>
            <p:nvPr/>
          </p:nvSpPr>
          <p:spPr>
            <a:xfrm>
              <a:off x="-19601" y="-397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a:t>
              </a:r>
              <a:endParaRPr/>
            </a:p>
          </p:txBody>
        </p:sp>
        <p:sp>
          <p:nvSpPr>
            <p:cNvPr id="93" name="Google Shape;93;p14"/>
            <p:cNvSpPr txBox="1"/>
            <p:nvPr/>
          </p:nvSpPr>
          <p:spPr>
            <a:xfrm>
              <a:off x="280850" y="-48165"/>
              <a:ext cx="1918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Study workflow</a:t>
              </a:r>
              <a:endParaRPr dirty="0"/>
            </a:p>
          </p:txBody>
        </p:sp>
      </p:grpSp>
      <p:sp>
        <p:nvSpPr>
          <p:cNvPr id="94" name="Google Shape;94;p14"/>
          <p:cNvSpPr/>
          <p:nvPr/>
        </p:nvSpPr>
        <p:spPr>
          <a:xfrm>
            <a:off x="5206115" y="513555"/>
            <a:ext cx="2147444" cy="3253621"/>
          </a:xfrm>
          <a:prstGeom prst="roundRect">
            <a:avLst>
              <a:gd name="adj" fmla="val 840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 name="Google Shape;95;p14"/>
          <p:cNvSpPr txBox="1"/>
          <p:nvPr/>
        </p:nvSpPr>
        <p:spPr>
          <a:xfrm>
            <a:off x="5275223" y="267334"/>
            <a:ext cx="17248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Downstream analysis</a:t>
            </a:r>
            <a:endParaRPr/>
          </a:p>
        </p:txBody>
      </p:sp>
      <p:sp>
        <p:nvSpPr>
          <p:cNvPr id="96" name="Google Shape;96;p14"/>
          <p:cNvSpPr txBox="1"/>
          <p:nvPr/>
        </p:nvSpPr>
        <p:spPr>
          <a:xfrm>
            <a:off x="5213157" y="593330"/>
            <a:ext cx="2057898"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1. Unsupervised clustering shows At-Risk/ERA signature</a:t>
            </a:r>
            <a:endParaRPr dirty="0"/>
          </a:p>
        </p:txBody>
      </p:sp>
      <p:sp>
        <p:nvSpPr>
          <p:cNvPr id="97" name="Google Shape;97;p14"/>
          <p:cNvSpPr txBox="1"/>
          <p:nvPr/>
        </p:nvSpPr>
        <p:spPr>
          <a:xfrm>
            <a:off x="3357413" y="603033"/>
            <a:ext cx="1231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 Co-embedding</a:t>
            </a:r>
            <a:endParaRPr/>
          </a:p>
        </p:txBody>
      </p:sp>
      <p:sp>
        <p:nvSpPr>
          <p:cNvPr id="98" name="Google Shape;98;p14"/>
          <p:cNvSpPr txBox="1"/>
          <p:nvPr/>
        </p:nvSpPr>
        <p:spPr>
          <a:xfrm>
            <a:off x="3346382" y="1906785"/>
            <a:ext cx="13888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 Aggregate cells</a:t>
            </a:r>
            <a:endParaRPr/>
          </a:p>
        </p:txBody>
      </p:sp>
      <p:sp>
        <p:nvSpPr>
          <p:cNvPr id="99" name="Google Shape;99;p14"/>
          <p:cNvSpPr/>
          <p:nvPr/>
        </p:nvSpPr>
        <p:spPr>
          <a:xfrm>
            <a:off x="3282200" y="527147"/>
            <a:ext cx="1618154" cy="3706257"/>
          </a:xfrm>
          <a:prstGeom prst="roundRect">
            <a:avLst>
              <a:gd name="adj" fmla="val 10984"/>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0" name="Google Shape;100;p14"/>
          <p:cNvGrpSpPr/>
          <p:nvPr/>
        </p:nvGrpSpPr>
        <p:grpSpPr>
          <a:xfrm>
            <a:off x="3392184" y="3160873"/>
            <a:ext cx="1370076" cy="1006194"/>
            <a:chOff x="5609020" y="3828545"/>
            <a:chExt cx="1859832" cy="1365874"/>
          </a:xfrm>
        </p:grpSpPr>
        <p:sp>
          <p:nvSpPr>
            <p:cNvPr id="101" name="Google Shape;101;p14"/>
            <p:cNvSpPr/>
            <p:nvPr/>
          </p:nvSpPr>
          <p:spPr>
            <a:xfrm>
              <a:off x="6272064" y="3828545"/>
              <a:ext cx="365760" cy="3657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p14"/>
            <p:cNvSpPr/>
            <p:nvPr/>
          </p:nvSpPr>
          <p:spPr>
            <a:xfrm>
              <a:off x="7028994" y="4005223"/>
              <a:ext cx="180114" cy="192862"/>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4"/>
            <p:cNvSpPr/>
            <p:nvPr/>
          </p:nvSpPr>
          <p:spPr>
            <a:xfrm>
              <a:off x="5871241" y="4313186"/>
              <a:ext cx="274320" cy="275635"/>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4"/>
            <p:cNvSpPr/>
            <p:nvPr/>
          </p:nvSpPr>
          <p:spPr>
            <a:xfrm>
              <a:off x="6448535" y="4514506"/>
              <a:ext cx="182880" cy="18288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4"/>
            <p:cNvSpPr/>
            <p:nvPr/>
          </p:nvSpPr>
          <p:spPr>
            <a:xfrm>
              <a:off x="5609020" y="4493958"/>
              <a:ext cx="139068" cy="14891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4"/>
            <p:cNvSpPr/>
            <p:nvPr/>
          </p:nvSpPr>
          <p:spPr>
            <a:xfrm>
              <a:off x="5704980" y="4745463"/>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4"/>
            <p:cNvSpPr/>
            <p:nvPr/>
          </p:nvSpPr>
          <p:spPr>
            <a:xfrm>
              <a:off x="5949553" y="4703816"/>
              <a:ext cx="162322" cy="17381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4"/>
            <p:cNvSpPr/>
            <p:nvPr/>
          </p:nvSpPr>
          <p:spPr>
            <a:xfrm>
              <a:off x="6431207" y="4892101"/>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4"/>
            <p:cNvSpPr/>
            <p:nvPr/>
          </p:nvSpPr>
          <p:spPr>
            <a:xfrm>
              <a:off x="6986383" y="4444265"/>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4"/>
            <p:cNvSpPr/>
            <p:nvPr/>
          </p:nvSpPr>
          <p:spPr>
            <a:xfrm>
              <a:off x="6662846" y="5016249"/>
              <a:ext cx="166394" cy="178170"/>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14"/>
            <p:cNvSpPr/>
            <p:nvPr/>
          </p:nvSpPr>
          <p:spPr>
            <a:xfrm>
              <a:off x="6162851" y="5066312"/>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14"/>
            <p:cNvSpPr/>
            <p:nvPr/>
          </p:nvSpPr>
          <p:spPr>
            <a:xfrm>
              <a:off x="6840634" y="4823544"/>
              <a:ext cx="115942" cy="124148"/>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4"/>
            <p:cNvSpPr/>
            <p:nvPr/>
          </p:nvSpPr>
          <p:spPr>
            <a:xfrm>
              <a:off x="7136717" y="4699397"/>
              <a:ext cx="115942" cy="124148"/>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4" name="Google Shape;114;p14"/>
            <p:cNvCxnSpPr>
              <a:stCxn id="101" idx="3"/>
              <a:endCxn id="103" idx="7"/>
            </p:cNvCxnSpPr>
            <p:nvPr/>
          </p:nvCxnSpPr>
          <p:spPr>
            <a:xfrm flipH="1">
              <a:off x="6105428" y="4140741"/>
              <a:ext cx="220200" cy="212700"/>
            </a:xfrm>
            <a:prstGeom prst="straightConnector1">
              <a:avLst/>
            </a:prstGeom>
            <a:noFill/>
            <a:ln w="9525" cap="flat" cmpd="sng">
              <a:solidFill>
                <a:schemeClr val="dk1"/>
              </a:solidFill>
              <a:prstDash val="solid"/>
              <a:round/>
              <a:headEnd type="none" w="sm" len="sm"/>
              <a:tailEnd type="triangle" w="med" len="med"/>
            </a:ln>
          </p:spPr>
        </p:cxnSp>
        <p:cxnSp>
          <p:nvCxnSpPr>
            <p:cNvPr id="115" name="Google Shape;115;p14"/>
            <p:cNvCxnSpPr>
              <a:endCxn id="111" idx="0"/>
            </p:cNvCxnSpPr>
            <p:nvPr/>
          </p:nvCxnSpPr>
          <p:spPr>
            <a:xfrm flipH="1">
              <a:off x="6220822" y="4206212"/>
              <a:ext cx="168000" cy="860100"/>
            </a:xfrm>
            <a:prstGeom prst="straightConnector1">
              <a:avLst/>
            </a:prstGeom>
            <a:noFill/>
            <a:ln w="19050" cap="flat" cmpd="sng">
              <a:solidFill>
                <a:schemeClr val="dk1"/>
              </a:solidFill>
              <a:prstDash val="solid"/>
              <a:round/>
              <a:headEnd type="none" w="sm" len="sm"/>
              <a:tailEnd type="triangle" w="med" len="med"/>
            </a:ln>
          </p:spPr>
        </p:cxnSp>
        <p:cxnSp>
          <p:nvCxnSpPr>
            <p:cNvPr id="116" name="Google Shape;116;p14"/>
            <p:cNvCxnSpPr/>
            <p:nvPr/>
          </p:nvCxnSpPr>
          <p:spPr>
            <a:xfrm flipH="1">
              <a:off x="5734954" y="4482937"/>
              <a:ext cx="143519" cy="64762"/>
            </a:xfrm>
            <a:prstGeom prst="straightConnector1">
              <a:avLst/>
            </a:prstGeom>
            <a:noFill/>
            <a:ln w="9525" cap="flat" cmpd="sng">
              <a:solidFill>
                <a:schemeClr val="dk1"/>
              </a:solidFill>
              <a:prstDash val="solid"/>
              <a:round/>
              <a:headEnd type="none" w="sm" len="sm"/>
              <a:tailEnd type="triangle" w="med" len="med"/>
            </a:ln>
          </p:spPr>
        </p:cxnSp>
        <p:cxnSp>
          <p:nvCxnSpPr>
            <p:cNvPr id="117" name="Google Shape;117;p14"/>
            <p:cNvCxnSpPr>
              <a:endCxn id="106" idx="7"/>
            </p:cNvCxnSpPr>
            <p:nvPr/>
          </p:nvCxnSpPr>
          <p:spPr>
            <a:xfrm flipH="1">
              <a:off x="5803943" y="4588744"/>
              <a:ext cx="132600" cy="174900"/>
            </a:xfrm>
            <a:prstGeom prst="straightConnector1">
              <a:avLst/>
            </a:prstGeom>
            <a:noFill/>
            <a:ln w="12700" cap="flat" cmpd="sng">
              <a:solidFill>
                <a:schemeClr val="dk1"/>
              </a:solidFill>
              <a:prstDash val="solid"/>
              <a:round/>
              <a:headEnd type="none" w="sm" len="sm"/>
              <a:tailEnd type="triangle" w="med" len="med"/>
            </a:ln>
          </p:spPr>
        </p:cxnSp>
        <p:cxnSp>
          <p:nvCxnSpPr>
            <p:cNvPr id="118" name="Google Shape;118;p14"/>
            <p:cNvCxnSpPr/>
            <p:nvPr/>
          </p:nvCxnSpPr>
          <p:spPr>
            <a:xfrm>
              <a:off x="6006446" y="4602040"/>
              <a:ext cx="18021" cy="97357"/>
            </a:xfrm>
            <a:prstGeom prst="straightConnector1">
              <a:avLst/>
            </a:prstGeom>
            <a:noFill/>
            <a:ln w="9525" cap="flat" cmpd="sng">
              <a:solidFill>
                <a:schemeClr val="dk1"/>
              </a:solidFill>
              <a:prstDash val="solid"/>
              <a:round/>
              <a:headEnd type="none" w="sm" len="sm"/>
              <a:tailEnd type="triangle" w="med" len="med"/>
            </a:ln>
          </p:spPr>
        </p:cxnSp>
        <p:cxnSp>
          <p:nvCxnSpPr>
            <p:cNvPr id="119" name="Google Shape;119;p14"/>
            <p:cNvCxnSpPr>
              <a:endCxn id="104" idx="0"/>
            </p:cNvCxnSpPr>
            <p:nvPr/>
          </p:nvCxnSpPr>
          <p:spPr>
            <a:xfrm>
              <a:off x="6508475" y="4222306"/>
              <a:ext cx="31500" cy="292200"/>
            </a:xfrm>
            <a:prstGeom prst="straightConnector1">
              <a:avLst/>
            </a:prstGeom>
            <a:noFill/>
            <a:ln w="9525" cap="flat" cmpd="sng">
              <a:solidFill>
                <a:schemeClr val="dk1"/>
              </a:solidFill>
              <a:prstDash val="solid"/>
              <a:round/>
              <a:headEnd type="none" w="sm" len="sm"/>
              <a:tailEnd type="triangle" w="med" len="med"/>
            </a:ln>
          </p:spPr>
        </p:cxnSp>
        <p:cxnSp>
          <p:nvCxnSpPr>
            <p:cNvPr id="120" name="Google Shape;120;p14"/>
            <p:cNvCxnSpPr>
              <a:stCxn id="101" idx="5"/>
              <a:endCxn id="109" idx="1"/>
            </p:cNvCxnSpPr>
            <p:nvPr/>
          </p:nvCxnSpPr>
          <p:spPr>
            <a:xfrm>
              <a:off x="6584260" y="4140741"/>
              <a:ext cx="419100" cy="321600"/>
            </a:xfrm>
            <a:prstGeom prst="straightConnector1">
              <a:avLst/>
            </a:prstGeom>
            <a:noFill/>
            <a:ln w="12700" cap="flat" cmpd="sng">
              <a:solidFill>
                <a:schemeClr val="dk1"/>
              </a:solidFill>
              <a:prstDash val="solid"/>
              <a:round/>
              <a:headEnd type="none" w="sm" len="sm"/>
              <a:tailEnd type="triangle" w="med" len="med"/>
            </a:ln>
          </p:spPr>
        </p:cxnSp>
        <p:cxnSp>
          <p:nvCxnSpPr>
            <p:cNvPr id="121" name="Google Shape;121;p14"/>
            <p:cNvCxnSpPr>
              <a:stCxn id="104" idx="6"/>
              <a:endCxn id="109" idx="2"/>
            </p:cNvCxnSpPr>
            <p:nvPr/>
          </p:nvCxnSpPr>
          <p:spPr>
            <a:xfrm rot="10800000" flipH="1">
              <a:off x="6631415" y="4506346"/>
              <a:ext cx="354900" cy="99600"/>
            </a:xfrm>
            <a:prstGeom prst="straightConnector1">
              <a:avLst/>
            </a:prstGeom>
            <a:noFill/>
            <a:ln w="9525" cap="flat" cmpd="sng">
              <a:solidFill>
                <a:schemeClr val="dk1"/>
              </a:solidFill>
              <a:prstDash val="solid"/>
              <a:round/>
              <a:headEnd type="none" w="sm" len="sm"/>
              <a:tailEnd type="triangle" w="med" len="med"/>
            </a:ln>
          </p:spPr>
        </p:cxnSp>
        <p:cxnSp>
          <p:nvCxnSpPr>
            <p:cNvPr id="122" name="Google Shape;122;p14"/>
            <p:cNvCxnSpPr/>
            <p:nvPr/>
          </p:nvCxnSpPr>
          <p:spPr>
            <a:xfrm>
              <a:off x="6593795" y="4716198"/>
              <a:ext cx="122412" cy="281117"/>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4"/>
            <p:cNvCxnSpPr/>
            <p:nvPr/>
          </p:nvCxnSpPr>
          <p:spPr>
            <a:xfrm flipH="1">
              <a:off x="6489178" y="4704319"/>
              <a:ext cx="23745" cy="175903"/>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4"/>
            <p:cNvCxnSpPr>
              <a:stCxn id="104" idx="5"/>
              <a:endCxn id="112" idx="1"/>
            </p:cNvCxnSpPr>
            <p:nvPr/>
          </p:nvCxnSpPr>
          <p:spPr>
            <a:xfrm>
              <a:off x="6604633" y="4670604"/>
              <a:ext cx="252900" cy="171000"/>
            </a:xfrm>
            <a:prstGeom prst="straightConnector1">
              <a:avLst/>
            </a:prstGeom>
            <a:noFill/>
            <a:ln w="9525" cap="flat" cmpd="sng">
              <a:solidFill>
                <a:schemeClr val="dk1"/>
              </a:solidFill>
              <a:prstDash val="solid"/>
              <a:round/>
              <a:headEnd type="none" w="sm" len="sm"/>
              <a:tailEnd type="triangle" w="med" len="med"/>
            </a:ln>
          </p:spPr>
        </p:cxnSp>
        <p:cxnSp>
          <p:nvCxnSpPr>
            <p:cNvPr id="125" name="Google Shape;125;p14"/>
            <p:cNvCxnSpPr/>
            <p:nvPr/>
          </p:nvCxnSpPr>
          <p:spPr>
            <a:xfrm rot="10800000">
              <a:off x="7080895" y="4558657"/>
              <a:ext cx="80028" cy="145160"/>
            </a:xfrm>
            <a:prstGeom prst="straightConnector1">
              <a:avLst/>
            </a:prstGeom>
            <a:noFill/>
            <a:ln w="9525" cap="flat" cmpd="sng">
              <a:solidFill>
                <a:schemeClr val="dk1"/>
              </a:solidFill>
              <a:prstDash val="solid"/>
              <a:round/>
              <a:headEnd type="none" w="sm" len="sm"/>
              <a:tailEnd type="triangle" w="med" len="med"/>
            </a:ln>
          </p:spPr>
        </p:cxnSp>
        <p:cxnSp>
          <p:nvCxnSpPr>
            <p:cNvPr id="126" name="Google Shape;126;p14"/>
            <p:cNvCxnSpPr/>
            <p:nvPr/>
          </p:nvCxnSpPr>
          <p:spPr>
            <a:xfrm flipH="1">
              <a:off x="6958599" y="4788528"/>
              <a:ext cx="176393" cy="68228"/>
            </a:xfrm>
            <a:prstGeom prst="straightConnector1">
              <a:avLst/>
            </a:prstGeom>
            <a:noFill/>
            <a:ln w="25400" cap="flat" cmpd="sng">
              <a:solidFill>
                <a:schemeClr val="dk1"/>
              </a:solidFill>
              <a:prstDash val="solid"/>
              <a:round/>
              <a:headEnd type="none" w="sm" len="sm"/>
              <a:tailEnd type="triangle" w="med" len="med"/>
            </a:ln>
          </p:spPr>
        </p:cxnSp>
        <p:sp>
          <p:nvSpPr>
            <p:cNvPr id="127" name="Google Shape;127;p14"/>
            <p:cNvSpPr/>
            <p:nvPr/>
          </p:nvSpPr>
          <p:spPr>
            <a:xfrm>
              <a:off x="7390450" y="4474706"/>
              <a:ext cx="78402" cy="83951"/>
            </a:xfrm>
            <a:prstGeom prst="ellipse">
              <a:avLst/>
            </a:prstGeom>
            <a:solidFill>
              <a:schemeClr val="bg1">
                <a:lumMod val="50000"/>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14"/>
            <p:cNvCxnSpPr/>
            <p:nvPr/>
          </p:nvCxnSpPr>
          <p:spPr>
            <a:xfrm>
              <a:off x="6618944" y="4082499"/>
              <a:ext cx="765225" cy="398880"/>
            </a:xfrm>
            <a:prstGeom prst="straightConnector1">
              <a:avLst/>
            </a:prstGeom>
            <a:noFill/>
            <a:ln w="9525" cap="flat" cmpd="sng">
              <a:solidFill>
                <a:schemeClr val="dk1"/>
              </a:solidFill>
              <a:prstDash val="solid"/>
              <a:round/>
              <a:headEnd type="none" w="sm" len="sm"/>
              <a:tailEnd type="triangle" w="med" len="med"/>
            </a:ln>
          </p:spPr>
        </p:cxnSp>
        <p:cxnSp>
          <p:nvCxnSpPr>
            <p:cNvPr id="129" name="Google Shape;129;p14"/>
            <p:cNvCxnSpPr>
              <a:endCxn id="102" idx="2"/>
            </p:cNvCxnSpPr>
            <p:nvPr/>
          </p:nvCxnSpPr>
          <p:spPr>
            <a:xfrm>
              <a:off x="6626094" y="3986154"/>
              <a:ext cx="402900" cy="115500"/>
            </a:xfrm>
            <a:prstGeom prst="straightConnector1">
              <a:avLst/>
            </a:prstGeom>
            <a:noFill/>
            <a:ln w="12700" cap="flat" cmpd="sng">
              <a:solidFill>
                <a:schemeClr val="dk1"/>
              </a:solidFill>
              <a:prstDash val="solid"/>
              <a:round/>
              <a:headEnd type="none" w="sm" len="sm"/>
              <a:tailEnd type="triangle" w="med" len="med"/>
            </a:ln>
          </p:spPr>
        </p:cxnSp>
        <p:sp>
          <p:nvSpPr>
            <p:cNvPr id="130" name="Google Shape;130;p14"/>
            <p:cNvSpPr/>
            <p:nvPr/>
          </p:nvSpPr>
          <p:spPr>
            <a:xfrm>
              <a:off x="5788114" y="4091440"/>
              <a:ext cx="137160" cy="137160"/>
            </a:xfrm>
            <a:prstGeom prst="ellipse">
              <a:avLst/>
            </a:prstGeom>
            <a:solidFill>
              <a:srgbClr val="70AD47">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1" name="Google Shape;131;p14"/>
            <p:cNvCxnSpPr/>
            <p:nvPr/>
          </p:nvCxnSpPr>
          <p:spPr>
            <a:xfrm rot="10800000" flipH="1">
              <a:off x="5932425" y="4027807"/>
              <a:ext cx="322511" cy="101426"/>
            </a:xfrm>
            <a:prstGeom prst="straightConnector1">
              <a:avLst/>
            </a:prstGeom>
            <a:noFill/>
            <a:ln w="9525" cap="flat" cmpd="sng">
              <a:solidFill>
                <a:schemeClr val="dk1"/>
              </a:solidFill>
              <a:prstDash val="solid"/>
              <a:round/>
              <a:headEnd type="none" w="sm" len="sm"/>
              <a:tailEnd type="triangle" w="med" len="med"/>
            </a:ln>
          </p:spPr>
        </p:cxnSp>
      </p:grpSp>
      <p:sp>
        <p:nvSpPr>
          <p:cNvPr id="132" name="Google Shape;132;p14"/>
          <p:cNvSpPr txBox="1"/>
          <p:nvPr/>
        </p:nvSpPr>
        <p:spPr>
          <a:xfrm>
            <a:off x="3705531" y="298307"/>
            <a:ext cx="62071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scTaiji</a:t>
            </a:r>
            <a:endParaRPr sz="1000" b="0" i="0" u="none" strike="noStrike" cap="none">
              <a:solidFill>
                <a:srgbClr val="000000"/>
              </a:solidFill>
              <a:latin typeface="Arial"/>
              <a:ea typeface="Arial"/>
              <a:cs typeface="Arial"/>
              <a:sym typeface="Arial"/>
            </a:endParaRPr>
          </a:p>
        </p:txBody>
      </p:sp>
      <p:grpSp>
        <p:nvGrpSpPr>
          <p:cNvPr id="133" name="Google Shape;133;p14"/>
          <p:cNvGrpSpPr/>
          <p:nvPr/>
        </p:nvGrpSpPr>
        <p:grpSpPr>
          <a:xfrm>
            <a:off x="3501165" y="2169953"/>
            <a:ext cx="635514" cy="247710"/>
            <a:chOff x="4552850" y="4044714"/>
            <a:chExt cx="756415" cy="294834"/>
          </a:xfrm>
        </p:grpSpPr>
        <p:cxnSp>
          <p:nvCxnSpPr>
            <p:cNvPr id="134" name="Google Shape;134;p14"/>
            <p:cNvCxnSpPr/>
            <p:nvPr/>
          </p:nvCxnSpPr>
          <p:spPr>
            <a:xfrm rot="10800000" flipH="1">
              <a:off x="4552850" y="4336812"/>
              <a:ext cx="756415" cy="2736"/>
            </a:xfrm>
            <a:prstGeom prst="straightConnector1">
              <a:avLst/>
            </a:prstGeom>
            <a:noFill/>
            <a:ln w="19050" cap="flat" cmpd="sng">
              <a:solidFill>
                <a:schemeClr val="accent5"/>
              </a:solidFill>
              <a:prstDash val="solid"/>
              <a:round/>
              <a:headEnd type="none" w="sm" len="sm"/>
              <a:tailEnd type="none" w="sm" len="sm"/>
            </a:ln>
          </p:spPr>
        </p:cxnSp>
        <p:sp>
          <p:nvSpPr>
            <p:cNvPr id="135" name="Google Shape;135;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36" name="Google Shape;136;p14"/>
          <p:cNvGrpSpPr/>
          <p:nvPr/>
        </p:nvGrpSpPr>
        <p:grpSpPr>
          <a:xfrm>
            <a:off x="3501165" y="2237002"/>
            <a:ext cx="635514" cy="255539"/>
            <a:chOff x="4552850" y="4044714"/>
            <a:chExt cx="756415" cy="304153"/>
          </a:xfrm>
        </p:grpSpPr>
        <p:cxnSp>
          <p:nvCxnSpPr>
            <p:cNvPr id="137" name="Google Shape;137;p14"/>
            <p:cNvCxnSpPr/>
            <p:nvPr/>
          </p:nvCxnSpPr>
          <p:spPr>
            <a:xfrm rot="10800000" flipH="1">
              <a:off x="4552850" y="4336812"/>
              <a:ext cx="756415" cy="2736"/>
            </a:xfrm>
            <a:prstGeom prst="straightConnector1">
              <a:avLst/>
            </a:prstGeom>
            <a:noFill/>
            <a:ln w="19050" cap="flat" cmpd="sng">
              <a:solidFill>
                <a:srgbClr val="C00000"/>
              </a:solidFill>
              <a:prstDash val="solid"/>
              <a:round/>
              <a:headEnd type="none" w="sm" len="sm"/>
              <a:tailEnd type="none" w="sm" len="sm"/>
            </a:ln>
          </p:spPr>
        </p:cxnSp>
        <p:sp>
          <p:nvSpPr>
            <p:cNvPr id="138" name="Google Shape;138;p14"/>
            <p:cNvSpPr/>
            <p:nvPr/>
          </p:nvSpPr>
          <p:spPr>
            <a:xfrm>
              <a:off x="4657935" y="4044714"/>
              <a:ext cx="149190" cy="294834"/>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39" name="Google Shape;139;p14"/>
            <p:cNvSpPr/>
            <p:nvPr/>
          </p:nvSpPr>
          <p:spPr>
            <a:xfrm>
              <a:off x="4971363" y="4130192"/>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40" name="Google Shape;140;p14"/>
          <p:cNvGrpSpPr/>
          <p:nvPr/>
        </p:nvGrpSpPr>
        <p:grpSpPr>
          <a:xfrm>
            <a:off x="3501164" y="2407321"/>
            <a:ext cx="635514" cy="150470"/>
            <a:chOff x="4552849" y="4336812"/>
            <a:chExt cx="756415" cy="179096"/>
          </a:xfrm>
        </p:grpSpPr>
        <p:cxnSp>
          <p:nvCxnSpPr>
            <p:cNvPr id="141" name="Google Shape;141;p14"/>
            <p:cNvCxnSpPr/>
            <p:nvPr/>
          </p:nvCxnSpPr>
          <p:spPr>
            <a:xfrm rot="10800000" flipH="1">
              <a:off x="4552849" y="4513172"/>
              <a:ext cx="756415" cy="2736"/>
            </a:xfrm>
            <a:prstGeom prst="straightConnector1">
              <a:avLst/>
            </a:prstGeom>
            <a:noFill/>
            <a:ln w="19050" cap="flat" cmpd="sng">
              <a:solidFill>
                <a:srgbClr val="FFC000"/>
              </a:solidFill>
              <a:prstDash val="solid"/>
              <a:round/>
              <a:headEnd type="none" w="sm" len="sm"/>
              <a:tailEnd type="none" w="sm" len="sm"/>
            </a:ln>
          </p:spPr>
        </p:cxnSp>
        <p:sp>
          <p:nvSpPr>
            <p:cNvPr id="142" name="Google Shape;142;p14"/>
            <p:cNvSpPr/>
            <p:nvPr/>
          </p:nvSpPr>
          <p:spPr>
            <a:xfrm>
              <a:off x="5187603" y="4336812"/>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43" name="Google Shape;143;p14"/>
            <p:cNvSpPr/>
            <p:nvPr/>
          </p:nvSpPr>
          <p:spPr>
            <a:xfrm>
              <a:off x="4657935" y="4336812"/>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sp>
        <p:nvSpPr>
          <p:cNvPr id="144" name="Google Shape;144;p14"/>
          <p:cNvSpPr txBox="1"/>
          <p:nvPr/>
        </p:nvSpPr>
        <p:spPr>
          <a:xfrm>
            <a:off x="3319901" y="2220799"/>
            <a:ext cx="36541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a:t>
            </a:r>
            <a:endParaRPr/>
          </a:p>
        </p:txBody>
      </p:sp>
      <p:sp>
        <p:nvSpPr>
          <p:cNvPr id="145" name="Google Shape;145;p14"/>
          <p:cNvSpPr txBox="1"/>
          <p:nvPr/>
        </p:nvSpPr>
        <p:spPr>
          <a:xfrm>
            <a:off x="3326850" y="2326928"/>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1</a:t>
            </a:r>
            <a:endParaRPr/>
          </a:p>
        </p:txBody>
      </p:sp>
      <p:sp>
        <p:nvSpPr>
          <p:cNvPr id="146" name="Google Shape;146;p14"/>
          <p:cNvSpPr txBox="1"/>
          <p:nvPr/>
        </p:nvSpPr>
        <p:spPr>
          <a:xfrm>
            <a:off x="3329202" y="2408789"/>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2</a:t>
            </a:r>
            <a:endParaRPr/>
          </a:p>
        </p:txBody>
      </p:sp>
      <p:sp>
        <p:nvSpPr>
          <p:cNvPr id="147" name="Google Shape;147;p14"/>
          <p:cNvSpPr txBox="1"/>
          <p:nvPr/>
        </p:nvSpPr>
        <p:spPr>
          <a:xfrm>
            <a:off x="3328020" y="2486364"/>
            <a:ext cx="20106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3</a:t>
            </a:r>
            <a:endParaRPr/>
          </a:p>
        </p:txBody>
      </p:sp>
      <p:grpSp>
        <p:nvGrpSpPr>
          <p:cNvPr id="148" name="Google Shape;148;p14"/>
          <p:cNvGrpSpPr/>
          <p:nvPr/>
        </p:nvGrpSpPr>
        <p:grpSpPr>
          <a:xfrm>
            <a:off x="3501164" y="2619931"/>
            <a:ext cx="635514" cy="186022"/>
            <a:chOff x="2943655" y="4306355"/>
            <a:chExt cx="756415" cy="221411"/>
          </a:xfrm>
        </p:grpSpPr>
        <p:cxnSp>
          <p:nvCxnSpPr>
            <p:cNvPr id="149" name="Google Shape;149;p14"/>
            <p:cNvCxnSpPr/>
            <p:nvPr/>
          </p:nvCxnSpPr>
          <p:spPr>
            <a:xfrm rot="10800000" flipH="1">
              <a:off x="2943655" y="4525030"/>
              <a:ext cx="756415" cy="2736"/>
            </a:xfrm>
            <a:prstGeom prst="straightConnector1">
              <a:avLst/>
            </a:prstGeom>
            <a:noFill/>
            <a:ln w="19050" cap="flat" cmpd="sng">
              <a:solidFill>
                <a:srgbClr val="7F7F7F"/>
              </a:solidFill>
              <a:prstDash val="solid"/>
              <a:round/>
              <a:headEnd type="none" w="sm" len="sm"/>
              <a:tailEnd type="none" w="sm" len="sm"/>
            </a:ln>
          </p:spPr>
        </p:cxnSp>
        <p:sp>
          <p:nvSpPr>
            <p:cNvPr id="150" name="Google Shape;150;p14"/>
            <p:cNvSpPr/>
            <p:nvPr/>
          </p:nvSpPr>
          <p:spPr>
            <a:xfrm>
              <a:off x="3578409" y="4348670"/>
              <a:ext cx="45719"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1" name="Google Shape;151;p14"/>
            <p:cNvSpPr/>
            <p:nvPr/>
          </p:nvSpPr>
          <p:spPr>
            <a:xfrm>
              <a:off x="3048741" y="4348670"/>
              <a:ext cx="146062" cy="176360"/>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52" name="Google Shape;152;p14"/>
            <p:cNvSpPr/>
            <p:nvPr/>
          </p:nvSpPr>
          <p:spPr>
            <a:xfrm>
              <a:off x="3358025" y="4306355"/>
              <a:ext cx="149190" cy="218675"/>
            </a:xfrm>
            <a:custGeom>
              <a:avLst/>
              <a:gdLst/>
              <a:ahLst/>
              <a:cxnLst/>
              <a:rect l="l" t="t" r="r" b="b"/>
              <a:pathLst>
                <a:path w="535258" h="412596" extrusionOk="0">
                  <a:moveTo>
                    <a:pt x="0" y="412596"/>
                  </a:moveTo>
                  <a:cubicBezTo>
                    <a:pt x="86422" y="206763"/>
                    <a:pt x="172844" y="930"/>
                    <a:pt x="262054" y="1"/>
                  </a:cubicBezTo>
                  <a:cubicBezTo>
                    <a:pt x="351264" y="-928"/>
                    <a:pt x="468351" y="369850"/>
                    <a:pt x="535258" y="407021"/>
                  </a:cubicBezTo>
                </a:path>
              </a:pathLst>
            </a:cu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grpSp>
      <p:grpSp>
        <p:nvGrpSpPr>
          <p:cNvPr id="153" name="Google Shape;153;p14"/>
          <p:cNvGrpSpPr/>
          <p:nvPr/>
        </p:nvGrpSpPr>
        <p:grpSpPr>
          <a:xfrm>
            <a:off x="4208194" y="2198674"/>
            <a:ext cx="482986" cy="187387"/>
            <a:chOff x="3864309" y="3902744"/>
            <a:chExt cx="574870" cy="223036"/>
          </a:xfrm>
        </p:grpSpPr>
        <p:sp>
          <p:nvSpPr>
            <p:cNvPr id="154" name="Google Shape;154;p14"/>
            <p:cNvSpPr txBox="1"/>
            <p:nvPr/>
          </p:nvSpPr>
          <p:spPr>
            <a:xfrm>
              <a:off x="386430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55" name="Google Shape;155;p14"/>
            <p:cNvSpPr txBox="1"/>
            <p:nvPr/>
          </p:nvSpPr>
          <p:spPr>
            <a:xfrm>
              <a:off x="3975519"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56" name="Google Shape;156;p14"/>
            <p:cNvSpPr txBox="1"/>
            <p:nvPr/>
          </p:nvSpPr>
          <p:spPr>
            <a:xfrm>
              <a:off x="4225266" y="3902744"/>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57" name="Google Shape;157;p14"/>
            <p:cNvSpPr txBox="1"/>
            <p:nvPr/>
          </p:nvSpPr>
          <p:spPr>
            <a:xfrm>
              <a:off x="4100293" y="3905983"/>
              <a:ext cx="213913"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grpSp>
      <p:grpSp>
        <p:nvGrpSpPr>
          <p:cNvPr id="158" name="Google Shape;158;p14"/>
          <p:cNvGrpSpPr/>
          <p:nvPr/>
        </p:nvGrpSpPr>
        <p:grpSpPr>
          <a:xfrm>
            <a:off x="4208680" y="2319750"/>
            <a:ext cx="496063" cy="187305"/>
            <a:chOff x="4431433" y="3754410"/>
            <a:chExt cx="590435" cy="222938"/>
          </a:xfrm>
        </p:grpSpPr>
        <p:sp>
          <p:nvSpPr>
            <p:cNvPr id="159" name="Google Shape;159;p14"/>
            <p:cNvSpPr txBox="1"/>
            <p:nvPr/>
          </p:nvSpPr>
          <p:spPr>
            <a:xfrm>
              <a:off x="4431433" y="3757551"/>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0" name="Google Shape;160;p14"/>
            <p:cNvSpPr txBox="1"/>
            <p:nvPr/>
          </p:nvSpPr>
          <p:spPr>
            <a:xfrm>
              <a:off x="455620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61" name="Google Shape;161;p14"/>
            <p:cNvSpPr txBox="1"/>
            <p:nvPr/>
          </p:nvSpPr>
          <p:spPr>
            <a:xfrm>
              <a:off x="4807957" y="3754410"/>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62" name="Google Shape;162;p14"/>
            <p:cNvSpPr txBox="1"/>
            <p:nvPr/>
          </p:nvSpPr>
          <p:spPr>
            <a:xfrm>
              <a:off x="4674017" y="3754603"/>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grpSp>
      <p:grpSp>
        <p:nvGrpSpPr>
          <p:cNvPr id="163" name="Google Shape;163;p14"/>
          <p:cNvGrpSpPr/>
          <p:nvPr/>
        </p:nvGrpSpPr>
        <p:grpSpPr>
          <a:xfrm>
            <a:off x="4254008" y="2357353"/>
            <a:ext cx="425838" cy="106520"/>
            <a:chOff x="4532475" y="3987809"/>
            <a:chExt cx="506850" cy="126784"/>
          </a:xfrm>
        </p:grpSpPr>
        <p:sp>
          <p:nvSpPr>
            <p:cNvPr id="164" name="Google Shape;164;p14"/>
            <p:cNvSpPr/>
            <p:nvPr/>
          </p:nvSpPr>
          <p:spPr>
            <a:xfrm>
              <a:off x="4532475" y="3995721"/>
              <a:ext cx="506850" cy="108054"/>
            </a:xfrm>
            <a:prstGeom prst="rect">
              <a:avLst/>
            </a:pr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65" name="Google Shape;165;p14"/>
            <p:cNvCxnSpPr/>
            <p:nvPr/>
          </p:nvCxnSpPr>
          <p:spPr>
            <a:xfrm>
              <a:off x="4658311" y="3995721"/>
              <a:ext cx="0" cy="118872"/>
            </a:xfrm>
            <a:prstGeom prst="straightConnector1">
              <a:avLst/>
            </a:prstGeom>
            <a:noFill/>
            <a:ln w="19050" cap="flat" cmpd="sng">
              <a:solidFill>
                <a:srgbClr val="C00000"/>
              </a:solidFill>
              <a:prstDash val="solid"/>
              <a:round/>
              <a:headEnd type="none" w="sm" len="sm"/>
              <a:tailEnd type="none" w="sm" len="sm"/>
            </a:ln>
          </p:spPr>
        </p:cxnSp>
        <p:cxnSp>
          <p:nvCxnSpPr>
            <p:cNvPr id="166" name="Google Shape;166;p14"/>
            <p:cNvCxnSpPr/>
            <p:nvPr/>
          </p:nvCxnSpPr>
          <p:spPr>
            <a:xfrm>
              <a:off x="4778627" y="3987809"/>
              <a:ext cx="0" cy="118872"/>
            </a:xfrm>
            <a:prstGeom prst="straightConnector1">
              <a:avLst/>
            </a:prstGeom>
            <a:noFill/>
            <a:ln w="19050" cap="flat" cmpd="sng">
              <a:solidFill>
                <a:srgbClr val="C00000"/>
              </a:solidFill>
              <a:prstDash val="solid"/>
              <a:round/>
              <a:headEnd type="none" w="sm" len="sm"/>
              <a:tailEnd type="none" w="sm" len="sm"/>
            </a:ln>
          </p:spPr>
        </p:cxnSp>
        <p:cxnSp>
          <p:nvCxnSpPr>
            <p:cNvPr id="167" name="Google Shape;167;p14"/>
            <p:cNvCxnSpPr/>
            <p:nvPr/>
          </p:nvCxnSpPr>
          <p:spPr>
            <a:xfrm>
              <a:off x="4906963" y="3995721"/>
              <a:ext cx="0" cy="118872"/>
            </a:xfrm>
            <a:prstGeom prst="straightConnector1">
              <a:avLst/>
            </a:prstGeom>
            <a:noFill/>
            <a:ln w="19050" cap="flat" cmpd="sng">
              <a:solidFill>
                <a:srgbClr val="C00000"/>
              </a:solidFill>
              <a:prstDash val="solid"/>
              <a:round/>
              <a:headEnd type="none" w="sm" len="sm"/>
              <a:tailEnd type="none" w="sm" len="sm"/>
            </a:ln>
          </p:spPr>
        </p:cxnSp>
      </p:grpSp>
      <p:grpSp>
        <p:nvGrpSpPr>
          <p:cNvPr id="168" name="Google Shape;168;p14"/>
          <p:cNvGrpSpPr/>
          <p:nvPr/>
        </p:nvGrpSpPr>
        <p:grpSpPr>
          <a:xfrm>
            <a:off x="4200666" y="2439459"/>
            <a:ext cx="497483" cy="188315"/>
            <a:chOff x="3834803" y="3905953"/>
            <a:chExt cx="592125" cy="224141"/>
          </a:xfrm>
        </p:grpSpPr>
        <p:sp>
          <p:nvSpPr>
            <p:cNvPr id="169" name="Google Shape;169;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sp>
          <p:nvSpPr>
            <p:cNvPr id="170" name="Google Shape;170;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71" name="Google Shape;171;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1 </a:t>
              </a:r>
              <a:endParaRPr/>
            </a:p>
          </p:txBody>
        </p:sp>
        <p:sp>
          <p:nvSpPr>
            <p:cNvPr id="172" name="Google Shape;172;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0 </a:t>
              </a:r>
              <a:endParaRPr/>
            </a:p>
          </p:txBody>
        </p:sp>
      </p:grpSp>
      <p:grpSp>
        <p:nvGrpSpPr>
          <p:cNvPr id="173" name="Google Shape;173;p14"/>
          <p:cNvGrpSpPr/>
          <p:nvPr/>
        </p:nvGrpSpPr>
        <p:grpSpPr>
          <a:xfrm>
            <a:off x="4251813" y="2476850"/>
            <a:ext cx="425838" cy="106520"/>
            <a:chOff x="4532475" y="3987809"/>
            <a:chExt cx="506850" cy="126784"/>
          </a:xfrm>
        </p:grpSpPr>
        <p:sp>
          <p:nvSpPr>
            <p:cNvPr id="174" name="Google Shape;174;p14"/>
            <p:cNvSpPr/>
            <p:nvPr/>
          </p:nvSpPr>
          <p:spPr>
            <a:xfrm>
              <a:off x="4532475" y="3995721"/>
              <a:ext cx="506850" cy="10805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75" name="Google Shape;175;p14"/>
            <p:cNvCxnSpPr/>
            <p:nvPr/>
          </p:nvCxnSpPr>
          <p:spPr>
            <a:xfrm>
              <a:off x="4658311" y="3995721"/>
              <a:ext cx="0" cy="118872"/>
            </a:xfrm>
            <a:prstGeom prst="straightConnector1">
              <a:avLst/>
            </a:prstGeom>
            <a:noFill/>
            <a:ln w="19050" cap="flat" cmpd="sng">
              <a:solidFill>
                <a:srgbClr val="FFC000"/>
              </a:solidFill>
              <a:prstDash val="solid"/>
              <a:round/>
              <a:headEnd type="none" w="sm" len="sm"/>
              <a:tailEnd type="none" w="sm" len="sm"/>
            </a:ln>
          </p:spPr>
        </p:cxnSp>
        <p:cxnSp>
          <p:nvCxnSpPr>
            <p:cNvPr id="176" name="Google Shape;176;p14"/>
            <p:cNvCxnSpPr/>
            <p:nvPr/>
          </p:nvCxnSpPr>
          <p:spPr>
            <a:xfrm>
              <a:off x="4778627" y="3987809"/>
              <a:ext cx="0" cy="118872"/>
            </a:xfrm>
            <a:prstGeom prst="straightConnector1">
              <a:avLst/>
            </a:prstGeom>
            <a:noFill/>
            <a:ln w="19050" cap="flat" cmpd="sng">
              <a:solidFill>
                <a:srgbClr val="FFC000"/>
              </a:solidFill>
              <a:prstDash val="solid"/>
              <a:round/>
              <a:headEnd type="none" w="sm" len="sm"/>
              <a:tailEnd type="none" w="sm" len="sm"/>
            </a:ln>
          </p:spPr>
        </p:cxnSp>
        <p:cxnSp>
          <p:nvCxnSpPr>
            <p:cNvPr id="177" name="Google Shape;177;p14"/>
            <p:cNvCxnSpPr/>
            <p:nvPr/>
          </p:nvCxnSpPr>
          <p:spPr>
            <a:xfrm>
              <a:off x="4906963" y="3995721"/>
              <a:ext cx="0" cy="118872"/>
            </a:xfrm>
            <a:prstGeom prst="straightConnector1">
              <a:avLst/>
            </a:prstGeom>
            <a:noFill/>
            <a:ln w="19050" cap="flat" cmpd="sng">
              <a:solidFill>
                <a:srgbClr val="FFC000"/>
              </a:solidFill>
              <a:prstDash val="solid"/>
              <a:round/>
              <a:headEnd type="none" w="sm" len="sm"/>
              <a:tailEnd type="none" w="sm" len="sm"/>
            </a:ln>
          </p:spPr>
        </p:cxnSp>
      </p:grpSp>
      <p:grpSp>
        <p:nvGrpSpPr>
          <p:cNvPr id="178" name="Google Shape;178;p14"/>
          <p:cNvGrpSpPr/>
          <p:nvPr/>
        </p:nvGrpSpPr>
        <p:grpSpPr>
          <a:xfrm>
            <a:off x="4251925" y="2239029"/>
            <a:ext cx="425838" cy="106520"/>
            <a:chOff x="4532475" y="3987809"/>
            <a:chExt cx="506850" cy="126784"/>
          </a:xfrm>
        </p:grpSpPr>
        <p:sp>
          <p:nvSpPr>
            <p:cNvPr id="179" name="Google Shape;179;p14"/>
            <p:cNvSpPr/>
            <p:nvPr/>
          </p:nvSpPr>
          <p:spPr>
            <a:xfrm>
              <a:off x="4532475" y="3995721"/>
              <a:ext cx="506850" cy="108054"/>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cxnSp>
          <p:nvCxnSpPr>
            <p:cNvPr id="180" name="Google Shape;180;p14"/>
            <p:cNvCxnSpPr/>
            <p:nvPr/>
          </p:nvCxnSpPr>
          <p:spPr>
            <a:xfrm>
              <a:off x="4658311" y="3995721"/>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1" name="Google Shape;181;p14"/>
            <p:cNvCxnSpPr/>
            <p:nvPr/>
          </p:nvCxnSpPr>
          <p:spPr>
            <a:xfrm>
              <a:off x="4778627" y="3987809"/>
              <a:ext cx="0" cy="118872"/>
            </a:xfrm>
            <a:prstGeom prst="straightConnector1">
              <a:avLst/>
            </a:prstGeom>
            <a:noFill/>
            <a:ln w="19050" cap="flat" cmpd="sng">
              <a:solidFill>
                <a:schemeClr val="accent5"/>
              </a:solidFill>
              <a:prstDash val="solid"/>
              <a:round/>
              <a:headEnd type="none" w="sm" len="sm"/>
              <a:tailEnd type="none" w="sm" len="sm"/>
            </a:ln>
          </p:spPr>
        </p:cxnSp>
        <p:cxnSp>
          <p:nvCxnSpPr>
            <p:cNvPr id="182" name="Google Shape;182;p14"/>
            <p:cNvCxnSpPr/>
            <p:nvPr/>
          </p:nvCxnSpPr>
          <p:spPr>
            <a:xfrm>
              <a:off x="4906963" y="3995721"/>
              <a:ext cx="0" cy="118872"/>
            </a:xfrm>
            <a:prstGeom prst="straightConnector1">
              <a:avLst/>
            </a:prstGeom>
            <a:noFill/>
            <a:ln w="19050" cap="flat" cmpd="sng">
              <a:solidFill>
                <a:schemeClr val="accent5"/>
              </a:solidFill>
              <a:prstDash val="solid"/>
              <a:round/>
              <a:headEnd type="none" w="sm" len="sm"/>
              <a:tailEnd type="none" w="sm" len="sm"/>
            </a:ln>
          </p:spPr>
        </p:cxnSp>
      </p:grpSp>
      <p:sp>
        <p:nvSpPr>
          <p:cNvPr id="183" name="Google Shape;183;p14"/>
          <p:cNvSpPr txBox="1"/>
          <p:nvPr/>
        </p:nvSpPr>
        <p:spPr>
          <a:xfrm>
            <a:off x="4140361" y="2058805"/>
            <a:ext cx="76636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gene count</a:t>
            </a:r>
            <a:endParaRPr dirty="0"/>
          </a:p>
        </p:txBody>
      </p:sp>
      <p:grpSp>
        <p:nvGrpSpPr>
          <p:cNvPr id="184" name="Google Shape;184;p14"/>
          <p:cNvGrpSpPr/>
          <p:nvPr/>
        </p:nvGrpSpPr>
        <p:grpSpPr>
          <a:xfrm>
            <a:off x="4202576" y="2673810"/>
            <a:ext cx="497483" cy="188315"/>
            <a:chOff x="3834803" y="3905953"/>
            <a:chExt cx="592125" cy="224141"/>
          </a:xfrm>
        </p:grpSpPr>
        <p:sp>
          <p:nvSpPr>
            <p:cNvPr id="185" name="Google Shape;185;p14"/>
            <p:cNvSpPr txBox="1"/>
            <p:nvPr/>
          </p:nvSpPr>
          <p:spPr>
            <a:xfrm>
              <a:off x="3834803" y="3910297"/>
              <a:ext cx="213911" cy="2197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2 </a:t>
              </a:r>
              <a:endParaRPr/>
            </a:p>
          </p:txBody>
        </p:sp>
        <p:sp>
          <p:nvSpPr>
            <p:cNvPr id="186" name="Google Shape;186;p14"/>
            <p:cNvSpPr txBox="1"/>
            <p:nvPr/>
          </p:nvSpPr>
          <p:spPr>
            <a:xfrm>
              <a:off x="3970785" y="3909192"/>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4 </a:t>
              </a:r>
              <a:endParaRPr/>
            </a:p>
          </p:txBody>
        </p:sp>
        <p:sp>
          <p:nvSpPr>
            <p:cNvPr id="187" name="Google Shape;187;p14"/>
            <p:cNvSpPr txBox="1"/>
            <p:nvPr/>
          </p:nvSpPr>
          <p:spPr>
            <a:xfrm>
              <a:off x="4213017"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3 </a:t>
              </a:r>
              <a:endParaRPr/>
            </a:p>
          </p:txBody>
        </p:sp>
        <p:sp>
          <p:nvSpPr>
            <p:cNvPr id="188" name="Google Shape;188;p14"/>
            <p:cNvSpPr txBox="1"/>
            <p:nvPr/>
          </p:nvSpPr>
          <p:spPr>
            <a:xfrm>
              <a:off x="4083419" y="3905953"/>
              <a:ext cx="213911" cy="2197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5 </a:t>
              </a:r>
              <a:endParaRPr/>
            </a:p>
          </p:txBody>
        </p:sp>
      </p:grpSp>
      <p:grpSp>
        <p:nvGrpSpPr>
          <p:cNvPr id="189" name="Google Shape;189;p14"/>
          <p:cNvGrpSpPr/>
          <p:nvPr/>
        </p:nvGrpSpPr>
        <p:grpSpPr>
          <a:xfrm>
            <a:off x="4267649" y="2706559"/>
            <a:ext cx="425838" cy="106520"/>
            <a:chOff x="4532475" y="3987809"/>
            <a:chExt cx="506850" cy="126784"/>
          </a:xfrm>
        </p:grpSpPr>
        <p:sp>
          <p:nvSpPr>
            <p:cNvPr id="190" name="Google Shape;190;p14"/>
            <p:cNvSpPr/>
            <p:nvPr/>
          </p:nvSpPr>
          <p:spPr>
            <a:xfrm>
              <a:off x="4532475" y="3995721"/>
              <a:ext cx="506850" cy="108054"/>
            </a:xfrm>
            <a:prstGeom prst="rect">
              <a:avLst/>
            </a:prstGeom>
            <a:no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lt1"/>
                </a:solidFill>
                <a:latin typeface="Arial"/>
                <a:ea typeface="Arial"/>
                <a:cs typeface="Arial"/>
                <a:sym typeface="Arial"/>
              </a:endParaRPr>
            </a:p>
          </p:txBody>
        </p:sp>
        <p:cxnSp>
          <p:nvCxnSpPr>
            <p:cNvPr id="191" name="Google Shape;191;p14"/>
            <p:cNvCxnSpPr/>
            <p:nvPr/>
          </p:nvCxnSpPr>
          <p:spPr>
            <a:xfrm>
              <a:off x="4658311" y="3995721"/>
              <a:ext cx="0" cy="118872"/>
            </a:xfrm>
            <a:prstGeom prst="straightConnector1">
              <a:avLst/>
            </a:prstGeom>
            <a:noFill/>
            <a:ln w="19050" cap="flat" cmpd="sng">
              <a:solidFill>
                <a:srgbClr val="7F7F7F"/>
              </a:solidFill>
              <a:prstDash val="solid"/>
              <a:round/>
              <a:headEnd type="none" w="sm" len="sm"/>
              <a:tailEnd type="none" w="sm" len="sm"/>
            </a:ln>
          </p:spPr>
        </p:cxnSp>
        <p:cxnSp>
          <p:nvCxnSpPr>
            <p:cNvPr id="192" name="Google Shape;192;p14"/>
            <p:cNvCxnSpPr/>
            <p:nvPr/>
          </p:nvCxnSpPr>
          <p:spPr>
            <a:xfrm>
              <a:off x="4778627" y="3987809"/>
              <a:ext cx="0" cy="118872"/>
            </a:xfrm>
            <a:prstGeom prst="straightConnector1">
              <a:avLst/>
            </a:prstGeom>
            <a:noFill/>
            <a:ln w="19050" cap="flat" cmpd="sng">
              <a:solidFill>
                <a:srgbClr val="7F7F7F"/>
              </a:solidFill>
              <a:prstDash val="solid"/>
              <a:round/>
              <a:headEnd type="none" w="sm" len="sm"/>
              <a:tailEnd type="none" w="sm" len="sm"/>
            </a:ln>
          </p:spPr>
        </p:cxnSp>
        <p:cxnSp>
          <p:nvCxnSpPr>
            <p:cNvPr id="193" name="Google Shape;193;p14"/>
            <p:cNvCxnSpPr/>
            <p:nvPr/>
          </p:nvCxnSpPr>
          <p:spPr>
            <a:xfrm>
              <a:off x="4906963" y="3995721"/>
              <a:ext cx="0" cy="118872"/>
            </a:xfrm>
            <a:prstGeom prst="straightConnector1">
              <a:avLst/>
            </a:prstGeom>
            <a:noFill/>
            <a:ln w="19050" cap="flat" cmpd="sng">
              <a:solidFill>
                <a:srgbClr val="7F7F7F"/>
              </a:solidFill>
              <a:prstDash val="solid"/>
              <a:round/>
              <a:headEnd type="none" w="sm" len="sm"/>
              <a:tailEnd type="none" w="sm" len="sm"/>
            </a:ln>
          </p:spPr>
        </p:cxnSp>
      </p:grpSp>
      <p:sp>
        <p:nvSpPr>
          <p:cNvPr id="194" name="Google Shape;194;p14"/>
          <p:cNvSpPr/>
          <p:nvPr/>
        </p:nvSpPr>
        <p:spPr>
          <a:xfrm flipH="1">
            <a:off x="4718120" y="2437288"/>
            <a:ext cx="109879" cy="259848"/>
          </a:xfrm>
          <a:prstGeom prst="curvedRightArrow">
            <a:avLst>
              <a:gd name="adj1" fmla="val 25000"/>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chemeClr val="dk1"/>
              </a:solidFill>
              <a:latin typeface="Arial"/>
              <a:ea typeface="Arial"/>
              <a:cs typeface="Arial"/>
              <a:sym typeface="Arial"/>
            </a:endParaRPr>
          </a:p>
        </p:txBody>
      </p:sp>
      <p:sp>
        <p:nvSpPr>
          <p:cNvPr id="195" name="Google Shape;195;p14"/>
          <p:cNvSpPr txBox="1"/>
          <p:nvPr/>
        </p:nvSpPr>
        <p:spPr>
          <a:xfrm>
            <a:off x="3352548" y="2950579"/>
            <a:ext cx="16041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 Predict TF activity score </a:t>
            </a:r>
            <a:endParaRPr/>
          </a:p>
        </p:txBody>
      </p:sp>
      <p:sp>
        <p:nvSpPr>
          <p:cNvPr id="196" name="Google Shape;196;p14"/>
          <p:cNvSpPr txBox="1"/>
          <p:nvPr/>
        </p:nvSpPr>
        <p:spPr>
          <a:xfrm>
            <a:off x="5234059" y="2115829"/>
            <a:ext cx="2052566" cy="36933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2. At-Risk/ERA signature across multiple cell types</a:t>
            </a:r>
            <a:endParaRPr dirty="0"/>
          </a:p>
        </p:txBody>
      </p:sp>
      <p:cxnSp>
        <p:nvCxnSpPr>
          <p:cNvPr id="197" name="Google Shape;197;p14"/>
          <p:cNvCxnSpPr/>
          <p:nvPr/>
        </p:nvCxnSpPr>
        <p:spPr>
          <a:xfrm>
            <a:off x="3021312" y="2241833"/>
            <a:ext cx="260888" cy="0"/>
          </a:xfrm>
          <a:prstGeom prst="straightConnector1">
            <a:avLst/>
          </a:prstGeom>
          <a:noFill/>
          <a:ln w="25400" cap="flat" cmpd="sng">
            <a:solidFill>
              <a:srgbClr val="595959"/>
            </a:solidFill>
            <a:prstDash val="solid"/>
            <a:round/>
            <a:headEnd type="none" w="sm" len="sm"/>
            <a:tailEnd type="triangle" w="med" len="med"/>
          </a:ln>
        </p:spPr>
      </p:cxnSp>
      <p:sp>
        <p:nvSpPr>
          <p:cNvPr id="198" name="Google Shape;198;p14"/>
          <p:cNvSpPr txBox="1"/>
          <p:nvPr/>
        </p:nvSpPr>
        <p:spPr>
          <a:xfrm>
            <a:off x="1020469" y="603152"/>
            <a:ext cx="90518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Datasets</a:t>
            </a:r>
            <a:endParaRPr dirty="0"/>
          </a:p>
        </p:txBody>
      </p:sp>
      <p:sp>
        <p:nvSpPr>
          <p:cNvPr id="199" name="Google Shape;199;p14"/>
          <p:cNvSpPr txBox="1"/>
          <p:nvPr/>
        </p:nvSpPr>
        <p:spPr>
          <a:xfrm>
            <a:off x="205730" y="2878679"/>
            <a:ext cx="125850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 scRNA-seq (n=67)</a:t>
            </a:r>
            <a:endParaRPr dirty="0"/>
          </a:p>
        </p:txBody>
      </p:sp>
      <p:sp>
        <p:nvSpPr>
          <p:cNvPr id="200" name="Google Shape;200;p14"/>
          <p:cNvSpPr/>
          <p:nvPr/>
        </p:nvSpPr>
        <p:spPr>
          <a:xfrm>
            <a:off x="151952" y="897215"/>
            <a:ext cx="2837235" cy="29110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1" name="Google Shape;201;p14"/>
          <p:cNvCxnSpPr/>
          <p:nvPr/>
        </p:nvCxnSpPr>
        <p:spPr>
          <a:xfrm flipH="1">
            <a:off x="1561126" y="2943417"/>
            <a:ext cx="15681" cy="686382"/>
          </a:xfrm>
          <a:prstGeom prst="straightConnector1">
            <a:avLst/>
          </a:prstGeom>
          <a:noFill/>
          <a:ln w="19050" cap="flat" cmpd="sng">
            <a:solidFill>
              <a:srgbClr val="A5A5A5"/>
            </a:solidFill>
            <a:prstDash val="dash"/>
            <a:round/>
            <a:headEnd type="none" w="sm" len="sm"/>
            <a:tailEnd type="none" w="sm" len="sm"/>
          </a:ln>
        </p:spPr>
      </p:cxnSp>
      <p:sp>
        <p:nvSpPr>
          <p:cNvPr id="202" name="Google Shape;202;p14"/>
          <p:cNvSpPr txBox="1"/>
          <p:nvPr/>
        </p:nvSpPr>
        <p:spPr>
          <a:xfrm>
            <a:off x="1702987" y="2868352"/>
            <a:ext cx="141777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scATAC-seq (n=67)</a:t>
            </a:r>
            <a:endParaRPr/>
          </a:p>
        </p:txBody>
      </p:sp>
      <p:sp>
        <p:nvSpPr>
          <p:cNvPr id="203" name="Google Shape;203;p14"/>
          <p:cNvSpPr txBox="1"/>
          <p:nvPr/>
        </p:nvSpPr>
        <p:spPr>
          <a:xfrm>
            <a:off x="215178" y="1529832"/>
            <a:ext cx="1217944"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67 PBMC samples</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35 Control</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26 At-Risk</a:t>
            </a:r>
            <a:endParaRPr dirty="0"/>
          </a:p>
          <a:p>
            <a:pPr marL="171450" marR="0" lvl="0" indent="-171450" algn="l" rtl="0">
              <a:lnSpc>
                <a:spcPct val="100000"/>
              </a:lnSpc>
              <a:spcBef>
                <a:spcPts val="0"/>
              </a:spcBef>
              <a:spcAft>
                <a:spcPts val="0"/>
              </a:spcAft>
              <a:buClr>
                <a:srgbClr val="000000"/>
              </a:buClr>
              <a:buSzPts val="900"/>
              <a:buFont typeface="Arial"/>
              <a:buChar char="•"/>
            </a:pPr>
            <a:r>
              <a:rPr lang="en-US" sz="900" b="0" i="0" u="none" strike="noStrike" cap="none" dirty="0">
                <a:solidFill>
                  <a:srgbClr val="000000"/>
                </a:solidFill>
                <a:latin typeface="Arial"/>
                <a:ea typeface="Arial"/>
                <a:cs typeface="Arial"/>
                <a:sym typeface="Arial"/>
              </a:rPr>
              <a:t>6 ERA</a:t>
            </a: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grpSp>
        <p:nvGrpSpPr>
          <p:cNvPr id="204" name="Google Shape;204;p14"/>
          <p:cNvGrpSpPr/>
          <p:nvPr/>
        </p:nvGrpSpPr>
        <p:grpSpPr>
          <a:xfrm>
            <a:off x="299499" y="3223871"/>
            <a:ext cx="1050087" cy="348352"/>
            <a:chOff x="1838325" y="2229772"/>
            <a:chExt cx="9296401" cy="2896252"/>
          </a:xfrm>
        </p:grpSpPr>
        <p:cxnSp>
          <p:nvCxnSpPr>
            <p:cNvPr id="205" name="Google Shape;205;p14"/>
            <p:cNvCxnSpPr/>
            <p:nvPr/>
          </p:nvCxnSpPr>
          <p:spPr>
            <a:xfrm>
              <a:off x="1838325" y="4810125"/>
              <a:ext cx="8143875" cy="0"/>
            </a:xfrm>
            <a:prstGeom prst="straightConnector1">
              <a:avLst/>
            </a:prstGeom>
            <a:noFill/>
            <a:ln w="28575" cap="flat" cmpd="sng">
              <a:solidFill>
                <a:schemeClr val="dk1"/>
              </a:solidFill>
              <a:prstDash val="solid"/>
              <a:round/>
              <a:headEnd type="none" w="sm" len="sm"/>
              <a:tailEnd type="none" w="sm" len="sm"/>
            </a:ln>
          </p:spPr>
        </p:cxnSp>
        <p:sp>
          <p:nvSpPr>
            <p:cNvPr id="206" name="Google Shape;206;p14"/>
            <p:cNvSpPr/>
            <p:nvPr/>
          </p:nvSpPr>
          <p:spPr>
            <a:xfrm>
              <a:off x="4629150" y="4535474"/>
              <a:ext cx="4362450" cy="5905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14"/>
            <p:cNvGrpSpPr/>
            <p:nvPr/>
          </p:nvGrpSpPr>
          <p:grpSpPr>
            <a:xfrm>
              <a:off x="3301282" y="3721210"/>
              <a:ext cx="1327868" cy="1088915"/>
              <a:chOff x="3048580" y="3721210"/>
              <a:chExt cx="1327868" cy="1088915"/>
            </a:xfrm>
          </p:grpSpPr>
          <p:cxnSp>
            <p:nvCxnSpPr>
              <p:cNvPr id="208" name="Google Shape;208;p14"/>
              <p:cNvCxnSpPr/>
              <p:nvPr/>
            </p:nvCxnSpPr>
            <p:spPr>
              <a:xfrm>
                <a:off x="3048580" y="3721210"/>
                <a:ext cx="1327868" cy="0"/>
              </a:xfrm>
              <a:prstGeom prst="straightConnector1">
                <a:avLst/>
              </a:prstGeom>
              <a:noFill/>
              <a:ln w="28575" cap="flat" cmpd="sng">
                <a:solidFill>
                  <a:schemeClr val="dk1"/>
                </a:solidFill>
                <a:prstDash val="solid"/>
                <a:round/>
                <a:headEnd type="none" w="sm" len="sm"/>
                <a:tailEnd type="triangle" w="med" len="med"/>
              </a:ln>
            </p:spPr>
          </p:cxnSp>
          <p:cxnSp>
            <p:nvCxnSpPr>
              <p:cNvPr id="209" name="Google Shape;209;p14"/>
              <p:cNvCxnSpPr/>
              <p:nvPr/>
            </p:nvCxnSpPr>
            <p:spPr>
              <a:xfrm>
                <a:off x="3057525" y="3724275"/>
                <a:ext cx="0" cy="1085850"/>
              </a:xfrm>
              <a:prstGeom prst="straightConnector1">
                <a:avLst/>
              </a:prstGeom>
              <a:noFill/>
              <a:ln w="28575" cap="flat" cmpd="sng">
                <a:solidFill>
                  <a:schemeClr val="dk1"/>
                </a:solidFill>
                <a:prstDash val="solid"/>
                <a:round/>
                <a:headEnd type="none" w="sm" len="sm"/>
                <a:tailEnd type="none" w="sm" len="sm"/>
              </a:ln>
            </p:spPr>
          </p:cxnSp>
        </p:grpSp>
        <p:sp>
          <p:nvSpPr>
            <p:cNvPr id="210" name="Google Shape;210;p14"/>
            <p:cNvSpPr/>
            <p:nvPr/>
          </p:nvSpPr>
          <p:spPr>
            <a:xfrm>
              <a:off x="5200652" y="3579831"/>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14"/>
            <p:cNvSpPr/>
            <p:nvPr/>
          </p:nvSpPr>
          <p:spPr>
            <a:xfrm>
              <a:off x="5762626" y="2898838"/>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14"/>
            <p:cNvSpPr/>
            <p:nvPr/>
          </p:nvSpPr>
          <p:spPr>
            <a:xfrm>
              <a:off x="6410326" y="2229772"/>
              <a:ext cx="4724400" cy="523870"/>
            </a:xfrm>
            <a:custGeom>
              <a:avLst/>
              <a:gdLst/>
              <a:ahLst/>
              <a:cxnLst/>
              <a:rect l="l" t="t" r="r" b="b"/>
              <a:pathLst>
                <a:path w="8124825" h="1615280" extrusionOk="0">
                  <a:moveTo>
                    <a:pt x="0" y="948530"/>
                  </a:moveTo>
                  <a:cubicBezTo>
                    <a:pt x="226219" y="426242"/>
                    <a:pt x="452438" y="-96045"/>
                    <a:pt x="895350" y="15080"/>
                  </a:cubicBezTo>
                  <a:cubicBezTo>
                    <a:pt x="1338263" y="126205"/>
                    <a:pt x="2132013" y="1615280"/>
                    <a:pt x="2657475" y="1615280"/>
                  </a:cubicBezTo>
                  <a:cubicBezTo>
                    <a:pt x="3182937" y="1615280"/>
                    <a:pt x="3581400" y="27780"/>
                    <a:pt x="4048125" y="15080"/>
                  </a:cubicBezTo>
                  <a:cubicBezTo>
                    <a:pt x="4514850" y="2380"/>
                    <a:pt x="4987925" y="1520030"/>
                    <a:pt x="5457825" y="1539080"/>
                  </a:cubicBezTo>
                  <a:cubicBezTo>
                    <a:pt x="5927725" y="1558130"/>
                    <a:pt x="6423025" y="216692"/>
                    <a:pt x="6867525" y="129380"/>
                  </a:cubicBezTo>
                  <a:cubicBezTo>
                    <a:pt x="7312025" y="42067"/>
                    <a:pt x="7718425" y="528636"/>
                    <a:pt x="8124825" y="1015205"/>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3" name="Google Shape;213;p14"/>
          <p:cNvGrpSpPr/>
          <p:nvPr/>
        </p:nvGrpSpPr>
        <p:grpSpPr>
          <a:xfrm>
            <a:off x="1717069" y="3181872"/>
            <a:ext cx="1170463" cy="331322"/>
            <a:chOff x="619125" y="2744835"/>
            <a:chExt cx="11134726" cy="3245480"/>
          </a:xfrm>
        </p:grpSpPr>
        <p:sp>
          <p:nvSpPr>
            <p:cNvPr id="214" name="Google Shape;214;p14"/>
            <p:cNvSpPr/>
            <p:nvPr/>
          </p:nvSpPr>
          <p:spPr>
            <a:xfrm>
              <a:off x="619125" y="2790825"/>
              <a:ext cx="11134726" cy="3199490"/>
            </a:xfrm>
            <a:custGeom>
              <a:avLst/>
              <a:gdLst/>
              <a:ahLst/>
              <a:cxnLst/>
              <a:rect l="l" t="t" r="r" b="b"/>
              <a:pathLst>
                <a:path w="11134725" h="3199495" extrusionOk="0">
                  <a:moveTo>
                    <a:pt x="0" y="2676525"/>
                  </a:moveTo>
                  <a:cubicBezTo>
                    <a:pt x="297656" y="2266950"/>
                    <a:pt x="595313" y="1857375"/>
                    <a:pt x="866775" y="1590675"/>
                  </a:cubicBezTo>
                  <a:cubicBezTo>
                    <a:pt x="1138237" y="1323975"/>
                    <a:pt x="1409700" y="1139825"/>
                    <a:pt x="1628775" y="1076325"/>
                  </a:cubicBezTo>
                  <a:cubicBezTo>
                    <a:pt x="1847850" y="1012825"/>
                    <a:pt x="1976438" y="1274762"/>
                    <a:pt x="2181225" y="1209675"/>
                  </a:cubicBezTo>
                  <a:cubicBezTo>
                    <a:pt x="2386013" y="1144587"/>
                    <a:pt x="2659063" y="763587"/>
                    <a:pt x="2857500" y="685800"/>
                  </a:cubicBezTo>
                  <a:cubicBezTo>
                    <a:pt x="3055937" y="608013"/>
                    <a:pt x="3225800" y="557212"/>
                    <a:pt x="3371850" y="742950"/>
                  </a:cubicBezTo>
                  <a:cubicBezTo>
                    <a:pt x="3517900" y="928687"/>
                    <a:pt x="3584575" y="1455738"/>
                    <a:pt x="3733800" y="1800225"/>
                  </a:cubicBezTo>
                  <a:cubicBezTo>
                    <a:pt x="3883025" y="2144712"/>
                    <a:pt x="3981450" y="2581275"/>
                    <a:pt x="4267200" y="2809875"/>
                  </a:cubicBezTo>
                  <a:cubicBezTo>
                    <a:pt x="4552950" y="3038475"/>
                    <a:pt x="5105400" y="3282950"/>
                    <a:pt x="5448300" y="3171825"/>
                  </a:cubicBezTo>
                  <a:cubicBezTo>
                    <a:pt x="5791200" y="3060700"/>
                    <a:pt x="6094413" y="2452687"/>
                    <a:pt x="6324600" y="2143125"/>
                  </a:cubicBezTo>
                  <a:cubicBezTo>
                    <a:pt x="6554788" y="1833562"/>
                    <a:pt x="6619875" y="1604962"/>
                    <a:pt x="6829425" y="1314450"/>
                  </a:cubicBezTo>
                  <a:cubicBezTo>
                    <a:pt x="7038975" y="1023938"/>
                    <a:pt x="7292975" y="384175"/>
                    <a:pt x="7581900" y="400050"/>
                  </a:cubicBezTo>
                  <a:cubicBezTo>
                    <a:pt x="7870825" y="415925"/>
                    <a:pt x="8313738" y="1111250"/>
                    <a:pt x="8562975" y="1409700"/>
                  </a:cubicBezTo>
                  <a:cubicBezTo>
                    <a:pt x="8812213" y="1708150"/>
                    <a:pt x="8837613" y="2290762"/>
                    <a:pt x="9077325" y="2190750"/>
                  </a:cubicBezTo>
                  <a:cubicBezTo>
                    <a:pt x="9317037" y="2090738"/>
                    <a:pt x="9658350" y="1174750"/>
                    <a:pt x="10001250" y="809625"/>
                  </a:cubicBezTo>
                  <a:cubicBezTo>
                    <a:pt x="10344150" y="444500"/>
                    <a:pt x="10739437" y="222250"/>
                    <a:pt x="11134725"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4"/>
            <p:cNvSpPr/>
            <p:nvPr/>
          </p:nvSpPr>
          <p:spPr>
            <a:xfrm>
              <a:off x="3102317" y="2882782"/>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4"/>
            <p:cNvSpPr/>
            <p:nvPr/>
          </p:nvSpPr>
          <p:spPr>
            <a:xfrm>
              <a:off x="1257673" y="3486483"/>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4"/>
            <p:cNvSpPr/>
            <p:nvPr/>
          </p:nvSpPr>
          <p:spPr>
            <a:xfrm>
              <a:off x="4015032" y="4453887"/>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14"/>
            <p:cNvSpPr/>
            <p:nvPr/>
          </p:nvSpPr>
          <p:spPr>
            <a:xfrm>
              <a:off x="7724582" y="275305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14"/>
            <p:cNvSpPr/>
            <p:nvPr/>
          </p:nvSpPr>
          <p:spPr>
            <a:xfrm>
              <a:off x="10113126" y="2744835"/>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14"/>
            <p:cNvSpPr/>
            <p:nvPr/>
          </p:nvSpPr>
          <p:spPr>
            <a:xfrm>
              <a:off x="6545270" y="3975215"/>
              <a:ext cx="1087803" cy="1092440"/>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14"/>
            <p:cNvSpPr/>
            <p:nvPr/>
          </p:nvSpPr>
          <p:spPr>
            <a:xfrm>
              <a:off x="9025327" y="4125980"/>
              <a:ext cx="1087799" cy="1092435"/>
            </a:xfrm>
            <a:prstGeom prst="ellipse">
              <a:avLst/>
            </a:prstGeom>
            <a:solidFill>
              <a:srgbClr val="7F7F7F"/>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2" name="Google Shape;222;p14"/>
          <p:cNvGrpSpPr/>
          <p:nvPr/>
        </p:nvGrpSpPr>
        <p:grpSpPr>
          <a:xfrm rot="5400000">
            <a:off x="1341153" y="1807017"/>
            <a:ext cx="524637" cy="1575723"/>
            <a:chOff x="1157914" y="1155266"/>
            <a:chExt cx="524637" cy="1575723"/>
          </a:xfrm>
        </p:grpSpPr>
        <p:cxnSp>
          <p:nvCxnSpPr>
            <p:cNvPr id="223" name="Google Shape;223;p14"/>
            <p:cNvCxnSpPr/>
            <p:nvPr/>
          </p:nvCxnSpPr>
          <p:spPr>
            <a:xfrm rot="-5400000">
              <a:off x="1007126" y="1306414"/>
              <a:ext cx="819001" cy="516704"/>
            </a:xfrm>
            <a:prstGeom prst="straightConnector1">
              <a:avLst/>
            </a:prstGeom>
            <a:noFill/>
            <a:ln w="25400" cap="flat" cmpd="sng">
              <a:solidFill>
                <a:srgbClr val="595959"/>
              </a:solidFill>
              <a:prstDash val="solid"/>
              <a:round/>
              <a:headEnd type="none" w="sm" len="sm"/>
              <a:tailEnd type="triangle" w="med" len="med"/>
            </a:ln>
          </p:spPr>
        </p:cxnSp>
        <p:cxnSp>
          <p:nvCxnSpPr>
            <p:cNvPr id="224" name="Google Shape;224;p14"/>
            <p:cNvCxnSpPr/>
            <p:nvPr/>
          </p:nvCxnSpPr>
          <p:spPr>
            <a:xfrm rot="-5400000" flipH="1">
              <a:off x="1041270" y="2089708"/>
              <a:ext cx="757924" cy="524637"/>
            </a:xfrm>
            <a:prstGeom prst="straightConnector1">
              <a:avLst/>
            </a:prstGeom>
            <a:noFill/>
            <a:ln w="25400" cap="flat" cmpd="sng">
              <a:solidFill>
                <a:srgbClr val="595959"/>
              </a:solidFill>
              <a:prstDash val="solid"/>
              <a:round/>
              <a:headEnd type="none" w="sm" len="sm"/>
              <a:tailEnd type="triangle" w="med" len="med"/>
            </a:ln>
          </p:spPr>
        </p:cxnSp>
      </p:grpSp>
      <p:grpSp>
        <p:nvGrpSpPr>
          <p:cNvPr id="225" name="Google Shape;225;p14"/>
          <p:cNvGrpSpPr/>
          <p:nvPr/>
        </p:nvGrpSpPr>
        <p:grpSpPr>
          <a:xfrm>
            <a:off x="3513786" y="813310"/>
            <a:ext cx="1089211" cy="1005840"/>
            <a:chOff x="904617" y="3550329"/>
            <a:chExt cx="1089211" cy="1005840"/>
          </a:xfrm>
        </p:grpSpPr>
        <p:pic>
          <p:nvPicPr>
            <p:cNvPr id="226" name="Google Shape;226;p14" descr="A red and blue dots&#10;&#10;Description automatically generated"/>
            <p:cNvPicPr preferRelativeResize="0"/>
            <p:nvPr/>
          </p:nvPicPr>
          <p:blipFill rotWithShape="1">
            <a:blip r:embed="rId8">
              <a:alphaModFix/>
            </a:blip>
            <a:srcRect/>
            <a:stretch/>
          </p:blipFill>
          <p:spPr>
            <a:xfrm>
              <a:off x="942412" y="3565663"/>
              <a:ext cx="923866" cy="914400"/>
            </a:xfrm>
            <a:prstGeom prst="rect">
              <a:avLst/>
            </a:prstGeom>
            <a:noFill/>
            <a:ln>
              <a:noFill/>
            </a:ln>
          </p:spPr>
        </p:pic>
        <p:sp>
          <p:nvSpPr>
            <p:cNvPr id="227" name="Google Shape;227;p14"/>
            <p:cNvSpPr/>
            <p:nvPr/>
          </p:nvSpPr>
          <p:spPr>
            <a:xfrm>
              <a:off x="904617" y="3550329"/>
              <a:ext cx="1005840" cy="10058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14"/>
            <p:cNvSpPr txBox="1"/>
            <p:nvPr/>
          </p:nvSpPr>
          <p:spPr>
            <a:xfrm>
              <a:off x="1342437" y="3985424"/>
              <a:ext cx="65139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272E6A"/>
                  </a:solidFill>
                  <a:latin typeface="Arial"/>
                  <a:ea typeface="Arial"/>
                  <a:cs typeface="Arial"/>
                  <a:sym typeface="Arial"/>
                </a:rPr>
                <a:t>RNA</a:t>
              </a:r>
              <a:endParaRPr dirty="0"/>
            </a:p>
          </p:txBody>
        </p:sp>
        <p:sp>
          <p:nvSpPr>
            <p:cNvPr id="229" name="Google Shape;229;p14"/>
            <p:cNvSpPr txBox="1"/>
            <p:nvPr/>
          </p:nvSpPr>
          <p:spPr>
            <a:xfrm>
              <a:off x="1247453" y="4306907"/>
              <a:ext cx="6683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D41F26"/>
                  </a:solidFill>
                  <a:latin typeface="Arial"/>
                  <a:ea typeface="Arial"/>
                  <a:cs typeface="Arial"/>
                  <a:sym typeface="Arial"/>
                </a:rPr>
                <a:t>ATAC</a:t>
              </a:r>
              <a:endParaRPr dirty="0"/>
            </a:p>
          </p:txBody>
        </p:sp>
      </p:grpSp>
      <p:cxnSp>
        <p:nvCxnSpPr>
          <p:cNvPr id="230" name="Google Shape;230;p14"/>
          <p:cNvCxnSpPr/>
          <p:nvPr/>
        </p:nvCxnSpPr>
        <p:spPr>
          <a:xfrm>
            <a:off x="4934997" y="2251344"/>
            <a:ext cx="260888" cy="0"/>
          </a:xfrm>
          <a:prstGeom prst="straightConnector1">
            <a:avLst/>
          </a:prstGeom>
          <a:noFill/>
          <a:ln w="25400" cap="flat" cmpd="sng">
            <a:solidFill>
              <a:srgbClr val="595959"/>
            </a:solidFill>
            <a:prstDash val="solid"/>
            <a:round/>
            <a:headEnd type="none" w="sm" len="sm"/>
            <a:tailEnd type="triangle" w="med" len="med"/>
          </a:ln>
        </p:spPr>
      </p:cxnSp>
      <p:sp>
        <p:nvSpPr>
          <p:cNvPr id="234" name="Google Shape;234;p14"/>
          <p:cNvSpPr txBox="1"/>
          <p:nvPr/>
        </p:nvSpPr>
        <p:spPr>
          <a:xfrm>
            <a:off x="5223938" y="973798"/>
            <a:ext cx="78532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At-Risk/ERA enriched group</a:t>
            </a:r>
            <a:endParaRPr dirty="0"/>
          </a:p>
        </p:txBody>
      </p:sp>
      <p:sp>
        <p:nvSpPr>
          <p:cNvPr id="235" name="Google Shape;235;p14"/>
          <p:cNvSpPr txBox="1"/>
          <p:nvPr/>
        </p:nvSpPr>
        <p:spPr>
          <a:xfrm>
            <a:off x="5866104" y="1790591"/>
            <a:ext cx="1062113"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TF activity score</a:t>
            </a:r>
            <a:endParaRPr dirty="0"/>
          </a:p>
        </p:txBody>
      </p:sp>
      <p:pic>
        <p:nvPicPr>
          <p:cNvPr id="237" name="Google Shape;237;p14" descr="A picture containing timeline&#10;&#10;Description automatically generated"/>
          <p:cNvPicPr preferRelativeResize="0"/>
          <p:nvPr/>
        </p:nvPicPr>
        <p:blipFill rotWithShape="1">
          <a:blip r:embed="rId9">
            <a:alphaModFix/>
          </a:blip>
          <a:srcRect l="19068" t="337" r="61635" b="96636"/>
          <a:stretch/>
        </p:blipFill>
        <p:spPr>
          <a:xfrm>
            <a:off x="5313851" y="1269277"/>
            <a:ext cx="696713" cy="127072"/>
          </a:xfrm>
          <a:prstGeom prst="rect">
            <a:avLst/>
          </a:prstGeom>
          <a:noFill/>
          <a:ln>
            <a:noFill/>
          </a:ln>
        </p:spPr>
      </p:pic>
      <p:sp>
        <p:nvSpPr>
          <p:cNvPr id="238" name="Google Shape;238;p14"/>
          <p:cNvSpPr txBox="1"/>
          <p:nvPr/>
        </p:nvSpPr>
        <p:spPr>
          <a:xfrm>
            <a:off x="6020794" y="1072484"/>
            <a:ext cx="118238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Control enriched group</a:t>
            </a:r>
            <a:endParaRPr dirty="0"/>
          </a:p>
        </p:txBody>
      </p:sp>
      <p:sp>
        <p:nvSpPr>
          <p:cNvPr id="246" name="Google Shape;246;p14"/>
          <p:cNvSpPr txBox="1"/>
          <p:nvPr/>
        </p:nvSpPr>
        <p:spPr>
          <a:xfrm>
            <a:off x="447993" y="4353795"/>
            <a:ext cx="35864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scRNA-seq and scATAC-seq of one At-Risk sample</a:t>
            </a:r>
            <a:endParaRPr sz="1000" b="0" i="0" u="none" strike="noStrike" cap="none" dirty="0">
              <a:solidFill>
                <a:srgbClr val="000000"/>
              </a:solidFill>
              <a:latin typeface="Arial"/>
              <a:ea typeface="Arial"/>
              <a:cs typeface="Arial"/>
              <a:sym typeface="Arial"/>
            </a:endParaRPr>
          </a:p>
        </p:txBody>
      </p:sp>
      <p:grpSp>
        <p:nvGrpSpPr>
          <p:cNvPr id="247" name="Google Shape;247;p14"/>
          <p:cNvGrpSpPr/>
          <p:nvPr/>
        </p:nvGrpSpPr>
        <p:grpSpPr>
          <a:xfrm>
            <a:off x="174818" y="4612900"/>
            <a:ext cx="2216515" cy="2415316"/>
            <a:chOff x="99398" y="4773441"/>
            <a:chExt cx="2216515" cy="2415316"/>
          </a:xfrm>
        </p:grpSpPr>
        <p:sp>
          <p:nvSpPr>
            <p:cNvPr id="248" name="Google Shape;248;p14"/>
            <p:cNvSpPr txBox="1"/>
            <p:nvPr/>
          </p:nvSpPr>
          <p:spPr>
            <a:xfrm>
              <a:off x="299071" y="4773441"/>
              <a:ext cx="116261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scRNA-seq only</a:t>
              </a:r>
              <a:endParaRPr sz="900" b="0" i="0" u="none" strike="noStrike" cap="none" dirty="0">
                <a:solidFill>
                  <a:srgbClr val="000000"/>
                </a:solidFill>
                <a:latin typeface="Arial"/>
                <a:ea typeface="Arial"/>
                <a:cs typeface="Arial"/>
                <a:sym typeface="Arial"/>
              </a:endParaRPr>
            </a:p>
          </p:txBody>
        </p:sp>
        <p:grpSp>
          <p:nvGrpSpPr>
            <p:cNvPr id="250" name="Google Shape;250;p14"/>
            <p:cNvGrpSpPr/>
            <p:nvPr/>
          </p:nvGrpSpPr>
          <p:grpSpPr>
            <a:xfrm>
              <a:off x="99398" y="5043778"/>
              <a:ext cx="2216515" cy="2144979"/>
              <a:chOff x="99398" y="5043778"/>
              <a:chExt cx="2216515" cy="2144979"/>
            </a:xfrm>
          </p:grpSpPr>
          <p:sp>
            <p:nvSpPr>
              <p:cNvPr id="251" name="Google Shape;251;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2" name="Google Shape;252;p14"/>
              <p:cNvSpPr txBox="1"/>
              <p:nvPr/>
            </p:nvSpPr>
            <p:spPr>
              <a:xfrm>
                <a:off x="1030850" y="6957925"/>
                <a:ext cx="128506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53" name="Google Shape;253;p14"/>
              <p:cNvSpPr txBox="1"/>
              <p:nvPr/>
            </p:nvSpPr>
            <p:spPr>
              <a:xfrm rot="16200000">
                <a:off x="-254097" y="5728705"/>
                <a:ext cx="937821"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54" name="Google Shape;254;p14"/>
          <p:cNvGrpSpPr/>
          <p:nvPr/>
        </p:nvGrpSpPr>
        <p:grpSpPr>
          <a:xfrm>
            <a:off x="2396614" y="4604620"/>
            <a:ext cx="2169831" cy="2409740"/>
            <a:chOff x="2321194" y="4765161"/>
            <a:chExt cx="2169831" cy="2409740"/>
          </a:xfrm>
        </p:grpSpPr>
        <p:sp>
          <p:nvSpPr>
            <p:cNvPr id="255" name="Google Shape;255;p14"/>
            <p:cNvSpPr txBox="1"/>
            <p:nvPr/>
          </p:nvSpPr>
          <p:spPr>
            <a:xfrm>
              <a:off x="2510660" y="4765161"/>
              <a:ext cx="158242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scATAC-seq only</a:t>
              </a:r>
              <a:endParaRPr sz="900" b="0" i="0" u="none" strike="noStrike" cap="none" dirty="0">
                <a:solidFill>
                  <a:srgbClr val="000000"/>
                </a:solidFill>
                <a:latin typeface="Arial"/>
                <a:ea typeface="Arial"/>
                <a:cs typeface="Arial"/>
                <a:sym typeface="Arial"/>
              </a:endParaRPr>
            </a:p>
          </p:txBody>
        </p:sp>
        <p:grpSp>
          <p:nvGrpSpPr>
            <p:cNvPr id="257" name="Google Shape;257;p14"/>
            <p:cNvGrpSpPr/>
            <p:nvPr/>
          </p:nvGrpSpPr>
          <p:grpSpPr>
            <a:xfrm>
              <a:off x="2321194" y="5029922"/>
              <a:ext cx="2169831" cy="2144979"/>
              <a:chOff x="99398" y="5043778"/>
              <a:chExt cx="2169831" cy="2144979"/>
            </a:xfrm>
          </p:grpSpPr>
          <p:sp>
            <p:nvSpPr>
              <p:cNvPr id="258" name="Google Shape;258;p14"/>
              <p:cNvSpPr/>
              <p:nvPr/>
            </p:nvSpPr>
            <p:spPr>
              <a:xfrm>
                <a:off x="354332" y="5043778"/>
                <a:ext cx="1914897"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59" name="Google Shape;259;p14"/>
              <p:cNvSpPr txBox="1"/>
              <p:nvPr/>
            </p:nvSpPr>
            <p:spPr>
              <a:xfrm>
                <a:off x="1030850" y="6957925"/>
                <a:ext cx="87259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0" name="Google Shape;260;p14"/>
              <p:cNvSpPr txBox="1"/>
              <p:nvPr/>
            </p:nvSpPr>
            <p:spPr>
              <a:xfrm rot="16200000">
                <a:off x="-283298" y="5699504"/>
                <a:ext cx="99622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61" name="Google Shape;261;p14"/>
          <p:cNvGrpSpPr/>
          <p:nvPr/>
        </p:nvGrpSpPr>
        <p:grpSpPr>
          <a:xfrm>
            <a:off x="221155" y="7501190"/>
            <a:ext cx="2434085" cy="2396827"/>
            <a:chOff x="4718575" y="4325690"/>
            <a:chExt cx="2434085" cy="2396827"/>
          </a:xfrm>
        </p:grpSpPr>
        <p:sp>
          <p:nvSpPr>
            <p:cNvPr id="262" name="Google Shape;262;p14"/>
            <p:cNvSpPr txBox="1"/>
            <p:nvPr/>
          </p:nvSpPr>
          <p:spPr>
            <a:xfrm>
              <a:off x="4818614" y="4325690"/>
              <a:ext cx="233404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dirty="0">
                  <a:solidFill>
                    <a:srgbClr val="000000"/>
                  </a:solidFill>
                  <a:latin typeface="Arial"/>
                  <a:ea typeface="Arial"/>
                  <a:cs typeface="Arial"/>
                  <a:sym typeface="Arial"/>
                </a:rPr>
                <a:t>Co-embedding colored by cell types</a:t>
              </a:r>
              <a:endParaRPr sz="900" b="0" i="0" u="none" strike="noStrike" cap="none" dirty="0">
                <a:solidFill>
                  <a:srgbClr val="000000"/>
                </a:solidFill>
                <a:latin typeface="Arial"/>
                <a:ea typeface="Arial"/>
                <a:cs typeface="Arial"/>
                <a:sym typeface="Arial"/>
              </a:endParaRPr>
            </a:p>
          </p:txBody>
        </p:sp>
        <p:grpSp>
          <p:nvGrpSpPr>
            <p:cNvPr id="265" name="Google Shape;265;p14"/>
            <p:cNvGrpSpPr/>
            <p:nvPr/>
          </p:nvGrpSpPr>
          <p:grpSpPr>
            <a:xfrm>
              <a:off x="4718575" y="4577538"/>
              <a:ext cx="2175174" cy="2144979"/>
              <a:chOff x="99398" y="5043778"/>
              <a:chExt cx="2175174" cy="2144979"/>
            </a:xfrm>
          </p:grpSpPr>
          <p:sp>
            <p:nvSpPr>
              <p:cNvPr id="266" name="Google Shape;266;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67" name="Google Shape;267;p14"/>
              <p:cNvSpPr txBox="1"/>
              <p:nvPr/>
            </p:nvSpPr>
            <p:spPr>
              <a:xfrm>
                <a:off x="1030850" y="6957925"/>
                <a:ext cx="82806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68" name="Google Shape;268;p14"/>
              <p:cNvSpPr txBox="1"/>
              <p:nvPr/>
            </p:nvSpPr>
            <p:spPr>
              <a:xfrm rot="16200000">
                <a:off x="-188576" y="5794225"/>
                <a:ext cx="80678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sp>
        <p:nvSpPr>
          <p:cNvPr id="270" name="Google Shape;270;p14"/>
          <p:cNvSpPr/>
          <p:nvPr/>
        </p:nvSpPr>
        <p:spPr>
          <a:xfrm>
            <a:off x="4873072" y="760025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E</a:t>
            </a:r>
            <a:endParaRPr dirty="0"/>
          </a:p>
        </p:txBody>
      </p:sp>
      <p:sp>
        <p:nvSpPr>
          <p:cNvPr id="271" name="Google Shape;271;p14"/>
          <p:cNvSpPr/>
          <p:nvPr/>
        </p:nvSpPr>
        <p:spPr>
          <a:xfrm>
            <a:off x="92004" y="7263700"/>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C</a:t>
            </a:r>
            <a:endParaRPr/>
          </a:p>
        </p:txBody>
      </p:sp>
      <p:sp>
        <p:nvSpPr>
          <p:cNvPr id="272" name="Google Shape;272;p14"/>
          <p:cNvSpPr txBox="1"/>
          <p:nvPr/>
        </p:nvSpPr>
        <p:spPr>
          <a:xfrm>
            <a:off x="390335" y="7257517"/>
            <a:ext cx="452848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Co-embedding of scRNA-seq and </a:t>
            </a:r>
            <a:r>
              <a:rPr lang="en-US" sz="1000" b="1" i="0" u="none" strike="noStrike" cap="none" dirty="0" err="1">
                <a:solidFill>
                  <a:srgbClr val="000000"/>
                </a:solidFill>
                <a:latin typeface="Arial"/>
                <a:ea typeface="Arial"/>
                <a:cs typeface="Arial"/>
                <a:sym typeface="Arial"/>
              </a:rPr>
              <a:t>scATAC</a:t>
            </a:r>
            <a:r>
              <a:rPr lang="en-US" sz="1000" b="1" i="0" u="none" strike="noStrike" cap="none" dirty="0">
                <a:solidFill>
                  <a:srgbClr val="000000"/>
                </a:solidFill>
                <a:latin typeface="Arial"/>
                <a:ea typeface="Arial"/>
                <a:cs typeface="Arial"/>
                <a:sym typeface="Arial"/>
              </a:rPr>
              <a:t>-seq in one At-Risk sample</a:t>
            </a:r>
            <a:endParaRPr sz="1000" b="0" i="0" u="none" strike="noStrike" cap="none" dirty="0">
              <a:solidFill>
                <a:srgbClr val="000000"/>
              </a:solidFill>
              <a:latin typeface="Arial"/>
              <a:ea typeface="Arial"/>
              <a:cs typeface="Arial"/>
              <a:sym typeface="Arial"/>
            </a:endParaRPr>
          </a:p>
        </p:txBody>
      </p:sp>
      <p:grpSp>
        <p:nvGrpSpPr>
          <p:cNvPr id="274" name="Google Shape;274;p14"/>
          <p:cNvGrpSpPr/>
          <p:nvPr/>
        </p:nvGrpSpPr>
        <p:grpSpPr>
          <a:xfrm>
            <a:off x="2427732" y="7489507"/>
            <a:ext cx="2225295" cy="2409740"/>
            <a:chOff x="2321193" y="4765161"/>
            <a:chExt cx="2225295" cy="2409740"/>
          </a:xfrm>
        </p:grpSpPr>
        <p:sp>
          <p:nvSpPr>
            <p:cNvPr id="275" name="Google Shape;275;p14"/>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Co-embedding colored by assay</a:t>
              </a:r>
              <a:endParaRPr sz="900" b="0" i="0" u="none" strike="noStrike" cap="none">
                <a:solidFill>
                  <a:srgbClr val="000000"/>
                </a:solidFill>
                <a:latin typeface="Arial"/>
                <a:ea typeface="Arial"/>
                <a:cs typeface="Arial"/>
                <a:sym typeface="Arial"/>
              </a:endParaRPr>
            </a:p>
          </p:txBody>
        </p:sp>
        <p:grpSp>
          <p:nvGrpSpPr>
            <p:cNvPr id="276" name="Google Shape;276;p14"/>
            <p:cNvGrpSpPr/>
            <p:nvPr/>
          </p:nvGrpSpPr>
          <p:grpSpPr>
            <a:xfrm>
              <a:off x="2321193" y="5029922"/>
              <a:ext cx="2175175" cy="2144979"/>
              <a:chOff x="99397" y="5043778"/>
              <a:chExt cx="2175175" cy="2144979"/>
            </a:xfrm>
          </p:grpSpPr>
          <p:sp>
            <p:nvSpPr>
              <p:cNvPr id="277" name="Google Shape;277;p14"/>
              <p:cNvSpPr/>
              <p:nvPr/>
            </p:nvSpPr>
            <p:spPr>
              <a:xfrm>
                <a:off x="354332" y="5043778"/>
                <a:ext cx="1920240" cy="1920240"/>
              </a:xfrm>
              <a:prstGeom prst="rect">
                <a:avLst/>
              </a:prstGeom>
              <a:no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78" name="Google Shape;278;p14"/>
              <p:cNvSpPr txBox="1"/>
              <p:nvPr/>
            </p:nvSpPr>
            <p:spPr>
              <a:xfrm>
                <a:off x="1030850" y="6957925"/>
                <a:ext cx="10297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1</a:t>
                </a:r>
                <a:endParaRPr dirty="0"/>
              </a:p>
            </p:txBody>
          </p:sp>
          <p:sp>
            <p:nvSpPr>
              <p:cNvPr id="279" name="Google Shape;279;p14"/>
              <p:cNvSpPr txBox="1"/>
              <p:nvPr/>
            </p:nvSpPr>
            <p:spPr>
              <a:xfrm rot="16200000">
                <a:off x="-205124" y="5777678"/>
                <a:ext cx="839874"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UMAP 2</a:t>
                </a:r>
                <a:endParaRPr dirty="0"/>
              </a:p>
            </p:txBody>
          </p:sp>
        </p:grpSp>
      </p:grpSp>
      <p:grpSp>
        <p:nvGrpSpPr>
          <p:cNvPr id="280" name="Google Shape;280;p14"/>
          <p:cNvGrpSpPr/>
          <p:nvPr/>
        </p:nvGrpSpPr>
        <p:grpSpPr>
          <a:xfrm>
            <a:off x="2750839" y="7817703"/>
            <a:ext cx="1049334" cy="397808"/>
            <a:chOff x="7015478" y="8144837"/>
            <a:chExt cx="1049334" cy="397808"/>
          </a:xfrm>
        </p:grpSpPr>
        <p:sp>
          <p:nvSpPr>
            <p:cNvPr id="281" name="Google Shape;281;p14"/>
            <p:cNvSpPr/>
            <p:nvPr/>
          </p:nvSpPr>
          <p:spPr>
            <a:xfrm>
              <a:off x="7017571"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14"/>
            <p:cNvSpPr/>
            <p:nvPr/>
          </p:nvSpPr>
          <p:spPr>
            <a:xfrm>
              <a:off x="7015478"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14"/>
            <p:cNvSpPr txBox="1"/>
            <p:nvPr/>
          </p:nvSpPr>
          <p:spPr>
            <a:xfrm>
              <a:off x="7137114" y="8144837"/>
              <a:ext cx="92769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scATAC-seq</a:t>
              </a:r>
              <a:endParaRPr dirty="0"/>
            </a:p>
          </p:txBody>
        </p:sp>
        <p:sp>
          <p:nvSpPr>
            <p:cNvPr id="284" name="Google Shape;284;p14"/>
            <p:cNvSpPr txBox="1"/>
            <p:nvPr/>
          </p:nvSpPr>
          <p:spPr>
            <a:xfrm>
              <a:off x="7135021" y="8311813"/>
              <a:ext cx="8278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latin typeface="Arial"/>
                  <a:ea typeface="Arial"/>
                  <a:cs typeface="Arial"/>
                  <a:sym typeface="Arial"/>
                </a:rPr>
                <a:t>scRNA-seq</a:t>
              </a:r>
              <a:endParaRPr dirty="0"/>
            </a:p>
          </p:txBody>
        </p:sp>
      </p:grpSp>
      <p:sp>
        <p:nvSpPr>
          <p:cNvPr id="285" name="Google Shape;285;p14"/>
          <p:cNvSpPr txBox="1"/>
          <p:nvPr/>
        </p:nvSpPr>
        <p:spPr>
          <a:xfrm>
            <a:off x="5184288" y="7594756"/>
            <a:ext cx="270929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dirty="0"/>
              <a:t>Cell type</a:t>
            </a:r>
            <a:r>
              <a:rPr lang="en-US" sz="1000" b="1" i="0" u="none" strike="noStrike" cap="none" dirty="0">
                <a:solidFill>
                  <a:srgbClr val="000000"/>
                </a:solidFill>
                <a:latin typeface="Arial"/>
                <a:ea typeface="Arial"/>
                <a:cs typeface="Arial"/>
                <a:sym typeface="Arial"/>
              </a:rPr>
              <a:t> distribution across groups</a:t>
            </a:r>
            <a:endParaRPr sz="1000" b="0" i="0" u="none" strike="noStrike" cap="none" dirty="0">
              <a:solidFill>
                <a:srgbClr val="000000"/>
              </a:solidFill>
              <a:latin typeface="Arial"/>
              <a:ea typeface="Arial"/>
              <a:cs typeface="Arial"/>
              <a:sym typeface="Arial"/>
            </a:endParaRPr>
          </a:p>
        </p:txBody>
      </p:sp>
      <p:grpSp>
        <p:nvGrpSpPr>
          <p:cNvPr id="290" name="Google Shape;290;p14"/>
          <p:cNvGrpSpPr/>
          <p:nvPr/>
        </p:nvGrpSpPr>
        <p:grpSpPr>
          <a:xfrm rot="5400000">
            <a:off x="1263978" y="1339011"/>
            <a:ext cx="425987" cy="759075"/>
            <a:chOff x="3594451" y="2451284"/>
            <a:chExt cx="1708708" cy="3071884"/>
          </a:xfrm>
        </p:grpSpPr>
        <p:sp>
          <p:nvSpPr>
            <p:cNvPr id="291" name="Google Shape;291;p14"/>
            <p:cNvSpPr/>
            <p:nvPr/>
          </p:nvSpPr>
          <p:spPr>
            <a:xfrm rot="-5400000">
              <a:off x="3592186" y="3449872"/>
              <a:ext cx="1004381" cy="999852"/>
            </a:xfrm>
            <a:prstGeom prst="ellipse">
              <a:avLst/>
            </a:prstGeom>
            <a:gradFill>
              <a:gsLst>
                <a:gs pos="0">
                  <a:srgbClr val="FFFFFF"/>
                </a:gs>
                <a:gs pos="13000">
                  <a:srgbClr val="FFFFFF"/>
                </a:gs>
                <a:gs pos="89000">
                  <a:srgbClr val="B81D48"/>
                </a:gs>
                <a:gs pos="100000">
                  <a:srgbClr val="B81D4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292" name="Google Shape;292;p14"/>
            <p:cNvSpPr/>
            <p:nvPr/>
          </p:nvSpPr>
          <p:spPr>
            <a:xfrm rot="5400000">
              <a:off x="3889227" y="3640791"/>
              <a:ext cx="652849" cy="649904"/>
            </a:xfrm>
            <a:prstGeom prst="ellipse">
              <a:avLst/>
            </a:prstGeom>
            <a:solidFill>
              <a:srgbClr val="B81D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dirty="0">
                <a:solidFill>
                  <a:srgbClr val="06709D"/>
                </a:solidFill>
                <a:latin typeface="Arial"/>
                <a:ea typeface="Arial"/>
                <a:cs typeface="Arial"/>
                <a:sym typeface="Arial"/>
              </a:endParaRPr>
            </a:p>
          </p:txBody>
        </p:sp>
        <p:sp>
          <p:nvSpPr>
            <p:cNvPr id="293" name="Google Shape;293;p14"/>
            <p:cNvSpPr txBox="1"/>
            <p:nvPr/>
          </p:nvSpPr>
          <p:spPr>
            <a:xfrm rot="16200000">
              <a:off x="3026492" y="3246500"/>
              <a:ext cx="3071884" cy="14814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memory</a:t>
              </a:r>
              <a:endParaRPr sz="900" b="1" i="1" u="none" strike="noStrike" cap="none" baseline="-25000" dirty="0">
                <a:solidFill>
                  <a:srgbClr val="000000"/>
                </a:solidFill>
                <a:latin typeface="Arial"/>
                <a:ea typeface="Arial"/>
                <a:cs typeface="Arial"/>
                <a:sym typeface="Arial"/>
              </a:endParaRPr>
            </a:p>
          </p:txBody>
        </p:sp>
      </p:grpSp>
      <p:grpSp>
        <p:nvGrpSpPr>
          <p:cNvPr id="294" name="Google Shape;294;p14"/>
          <p:cNvGrpSpPr/>
          <p:nvPr/>
        </p:nvGrpSpPr>
        <p:grpSpPr>
          <a:xfrm>
            <a:off x="1264978" y="1010861"/>
            <a:ext cx="1611687" cy="1364086"/>
            <a:chOff x="-109107" y="2735056"/>
            <a:chExt cx="1611687" cy="1364086"/>
          </a:xfrm>
        </p:grpSpPr>
        <p:grpSp>
          <p:nvGrpSpPr>
            <p:cNvPr id="295" name="Google Shape;295;p14"/>
            <p:cNvGrpSpPr/>
            <p:nvPr/>
          </p:nvGrpSpPr>
          <p:grpSpPr>
            <a:xfrm>
              <a:off x="428077" y="3491638"/>
              <a:ext cx="361382" cy="286807"/>
              <a:chOff x="5965199" y="4910113"/>
              <a:chExt cx="1192797" cy="967972"/>
            </a:xfrm>
          </p:grpSpPr>
          <p:grpSp>
            <p:nvGrpSpPr>
              <p:cNvPr id="296" name="Google Shape;296;p14"/>
              <p:cNvGrpSpPr/>
              <p:nvPr/>
            </p:nvGrpSpPr>
            <p:grpSpPr>
              <a:xfrm>
                <a:off x="6143375" y="4910113"/>
                <a:ext cx="914400" cy="914401"/>
                <a:chOff x="8767890" y="5268760"/>
                <a:chExt cx="914400" cy="914400"/>
              </a:xfrm>
            </p:grpSpPr>
            <p:sp>
              <p:nvSpPr>
                <p:cNvPr id="297" name="Google Shape;297;p14"/>
                <p:cNvSpPr/>
                <p:nvPr/>
              </p:nvSpPr>
              <p:spPr>
                <a:xfrm>
                  <a:off x="8767890" y="5268760"/>
                  <a:ext cx="914400" cy="914400"/>
                </a:xfrm>
                <a:prstGeom prst="ellipse">
                  <a:avLst/>
                </a:prstGeom>
                <a:gradFill>
                  <a:gsLst>
                    <a:gs pos="0">
                      <a:schemeClr val="lt1"/>
                    </a:gs>
                    <a:gs pos="24000">
                      <a:schemeClr val="lt1"/>
                    </a:gs>
                    <a:gs pos="76000">
                      <a:srgbClr val="61BCA7"/>
                    </a:gs>
                    <a:gs pos="100000">
                      <a:srgbClr val="61BCA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298" name="Google Shape;298;p14"/>
                <p:cNvSpPr/>
                <p:nvPr/>
              </p:nvSpPr>
              <p:spPr>
                <a:xfrm>
                  <a:off x="8915749" y="5530767"/>
                  <a:ext cx="620424" cy="620421"/>
                </a:xfrm>
                <a:prstGeom prst="ellipse">
                  <a:avLst/>
                </a:prstGeom>
                <a:solidFill>
                  <a:srgbClr val="61BC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299" name="Google Shape;299;p14"/>
              <p:cNvSpPr txBox="1"/>
              <p:nvPr/>
            </p:nvSpPr>
            <p:spPr>
              <a:xfrm>
                <a:off x="5965199" y="5099028"/>
                <a:ext cx="1192797" cy="7790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chemeClr val="tx1"/>
                    </a:solidFill>
                    <a:latin typeface="Arial"/>
                    <a:ea typeface="Arial"/>
                    <a:cs typeface="Arial"/>
                    <a:sym typeface="Arial"/>
                  </a:rPr>
                  <a:t>NK</a:t>
                </a:r>
                <a:endParaRPr sz="900" b="1" i="1" u="none" strike="noStrike" cap="none" baseline="-25000" dirty="0">
                  <a:solidFill>
                    <a:schemeClr val="tx1"/>
                  </a:solidFill>
                  <a:latin typeface="Arial"/>
                  <a:ea typeface="Arial"/>
                  <a:cs typeface="Arial"/>
                  <a:sym typeface="Arial"/>
                </a:endParaRPr>
              </a:p>
            </p:txBody>
          </p:sp>
        </p:grpSp>
        <p:grpSp>
          <p:nvGrpSpPr>
            <p:cNvPr id="300" name="Google Shape;300;p14"/>
            <p:cNvGrpSpPr/>
            <p:nvPr/>
          </p:nvGrpSpPr>
          <p:grpSpPr>
            <a:xfrm>
              <a:off x="738973" y="3616081"/>
              <a:ext cx="530805" cy="423063"/>
              <a:chOff x="7358516" y="1117840"/>
              <a:chExt cx="1752001" cy="1427834"/>
            </a:xfrm>
          </p:grpSpPr>
          <p:sp>
            <p:nvSpPr>
              <p:cNvPr id="301" name="Google Shape;301;p14"/>
              <p:cNvSpPr/>
              <p:nvPr/>
            </p:nvSpPr>
            <p:spPr>
              <a:xfrm rot="10343967">
                <a:off x="7741305" y="1117840"/>
                <a:ext cx="914399" cy="914401"/>
              </a:xfrm>
              <a:prstGeom prst="ellipse">
                <a:avLst/>
              </a:prstGeom>
              <a:gradFill>
                <a:gsLst>
                  <a:gs pos="0">
                    <a:schemeClr val="lt1"/>
                  </a:gs>
                  <a:gs pos="25000">
                    <a:schemeClr val="lt1"/>
                  </a:gs>
                  <a:gs pos="80000">
                    <a:srgbClr val="FFEA99"/>
                  </a:gs>
                  <a:gs pos="100000">
                    <a:srgbClr val="FFE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2" name="Google Shape;302;p14"/>
              <p:cNvSpPr/>
              <p:nvPr/>
            </p:nvSpPr>
            <p:spPr>
              <a:xfrm>
                <a:off x="7896024" y="1389085"/>
                <a:ext cx="594360" cy="594361"/>
              </a:xfrm>
              <a:prstGeom prst="ellipse">
                <a:avLst/>
              </a:prstGeom>
              <a:solidFill>
                <a:srgbClr val="FFE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3" name="Google Shape;303;p14"/>
              <p:cNvSpPr txBox="1"/>
              <p:nvPr/>
            </p:nvSpPr>
            <p:spPr>
              <a:xfrm>
                <a:off x="7358516" y="1299182"/>
                <a:ext cx="1752001" cy="12464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  Naive </a:t>
                </a:r>
                <a:endParaRPr dirty="0"/>
              </a:p>
            </p:txBody>
          </p:sp>
        </p:grpSp>
        <p:grpSp>
          <p:nvGrpSpPr>
            <p:cNvPr id="304" name="Google Shape;304;p14"/>
            <p:cNvGrpSpPr/>
            <p:nvPr/>
          </p:nvGrpSpPr>
          <p:grpSpPr>
            <a:xfrm>
              <a:off x="465294" y="2735056"/>
              <a:ext cx="539082" cy="369332"/>
              <a:chOff x="5916376" y="3498659"/>
              <a:chExt cx="1779317" cy="1246491"/>
            </a:xfrm>
          </p:grpSpPr>
          <p:sp>
            <p:nvSpPr>
              <p:cNvPr id="305" name="Google Shape;305;p14"/>
              <p:cNvSpPr/>
              <p:nvPr/>
            </p:nvSpPr>
            <p:spPr>
              <a:xfrm rot="-1299919">
                <a:off x="6295788" y="3629701"/>
                <a:ext cx="914399" cy="914402"/>
              </a:xfrm>
              <a:prstGeom prst="ellipse">
                <a:avLst/>
              </a:prstGeom>
              <a:gradFill>
                <a:gsLst>
                  <a:gs pos="0">
                    <a:schemeClr val="lt1"/>
                  </a:gs>
                  <a:gs pos="15000">
                    <a:schemeClr val="lt1"/>
                  </a:gs>
                  <a:gs pos="100000">
                    <a:srgbClr val="E2524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6" name="Google Shape;306;p14"/>
              <p:cNvSpPr/>
              <p:nvPr/>
            </p:nvSpPr>
            <p:spPr>
              <a:xfrm>
                <a:off x="6433474" y="3919457"/>
                <a:ext cx="594360" cy="594362"/>
              </a:xfrm>
              <a:prstGeom prst="ellipse">
                <a:avLst/>
              </a:prstGeom>
              <a:solidFill>
                <a:srgbClr val="E25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07" name="Google Shape;307;p14"/>
              <p:cNvSpPr txBox="1"/>
              <p:nvPr/>
            </p:nvSpPr>
            <p:spPr>
              <a:xfrm>
                <a:off x="5916376" y="3498659"/>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CD14 Mono</a:t>
                </a:r>
                <a:endParaRPr dirty="0"/>
              </a:p>
            </p:txBody>
          </p:sp>
        </p:grpSp>
        <p:grpSp>
          <p:nvGrpSpPr>
            <p:cNvPr id="308" name="Google Shape;308;p14"/>
            <p:cNvGrpSpPr/>
            <p:nvPr/>
          </p:nvGrpSpPr>
          <p:grpSpPr>
            <a:xfrm>
              <a:off x="42566" y="3569843"/>
              <a:ext cx="499473" cy="294730"/>
              <a:chOff x="3858208" y="3512937"/>
              <a:chExt cx="1499639" cy="927243"/>
            </a:xfrm>
          </p:grpSpPr>
          <p:sp>
            <p:nvSpPr>
              <p:cNvPr id="309" name="Google Shape;309;p14"/>
              <p:cNvSpPr/>
              <p:nvPr/>
            </p:nvSpPr>
            <p:spPr>
              <a:xfrm>
                <a:off x="4087262" y="3512937"/>
                <a:ext cx="870299" cy="915062"/>
              </a:xfrm>
              <a:prstGeom prst="ellipse">
                <a:avLst/>
              </a:prstGeom>
              <a:gradFill>
                <a:gsLst>
                  <a:gs pos="0">
                    <a:schemeClr val="lt1"/>
                  </a:gs>
                  <a:gs pos="25000">
                    <a:schemeClr val="lt1"/>
                  </a:gs>
                  <a:gs pos="85000">
                    <a:srgbClr val="5E4FA2"/>
                  </a:gs>
                  <a:gs pos="100000">
                    <a:srgbClr val="5E4F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0" name="Google Shape;310;p14"/>
              <p:cNvSpPr/>
              <p:nvPr/>
            </p:nvSpPr>
            <p:spPr>
              <a:xfrm>
                <a:off x="4219858" y="3780761"/>
                <a:ext cx="594360" cy="594360"/>
              </a:xfrm>
              <a:prstGeom prst="ellipse">
                <a:avLst/>
              </a:prstGeom>
              <a:solidFill>
                <a:srgbClr val="5E4F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1" name="Google Shape;311;p14"/>
              <p:cNvSpPr txBox="1"/>
              <p:nvPr/>
            </p:nvSpPr>
            <p:spPr>
              <a:xfrm>
                <a:off x="3858208" y="3713965"/>
                <a:ext cx="1499639" cy="7262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chemeClr val="bg1"/>
                    </a:solidFill>
                    <a:latin typeface="Arial"/>
                    <a:ea typeface="Arial"/>
                    <a:cs typeface="Arial"/>
                    <a:sym typeface="Arial"/>
                  </a:rPr>
                  <a:t>Treg</a:t>
                </a:r>
                <a:endParaRPr sz="900" b="1" i="1" u="none" strike="noStrike" cap="none" baseline="-25000" dirty="0">
                  <a:solidFill>
                    <a:schemeClr val="bg1"/>
                  </a:solidFill>
                  <a:latin typeface="Arial"/>
                  <a:ea typeface="Arial"/>
                  <a:cs typeface="Arial"/>
                  <a:sym typeface="Arial"/>
                </a:endParaRPr>
              </a:p>
            </p:txBody>
          </p:sp>
        </p:grpSp>
        <p:grpSp>
          <p:nvGrpSpPr>
            <p:cNvPr id="312" name="Google Shape;312;p14"/>
            <p:cNvGrpSpPr/>
            <p:nvPr/>
          </p:nvGrpSpPr>
          <p:grpSpPr>
            <a:xfrm>
              <a:off x="883729" y="2872342"/>
              <a:ext cx="596744" cy="369332"/>
              <a:chOff x="7498810" y="3537376"/>
              <a:chExt cx="1969641" cy="1246495"/>
            </a:xfrm>
          </p:grpSpPr>
          <p:grpSp>
            <p:nvGrpSpPr>
              <p:cNvPr id="313" name="Google Shape;313;p14"/>
              <p:cNvGrpSpPr/>
              <p:nvPr/>
            </p:nvGrpSpPr>
            <p:grpSpPr>
              <a:xfrm>
                <a:off x="8009957" y="3572476"/>
                <a:ext cx="914400" cy="942232"/>
                <a:chOff x="7997744" y="3530713"/>
                <a:chExt cx="914400" cy="942231"/>
              </a:xfrm>
            </p:grpSpPr>
            <p:sp>
              <p:nvSpPr>
                <p:cNvPr id="314" name="Google Shape;314;p14"/>
                <p:cNvSpPr/>
                <p:nvPr/>
              </p:nvSpPr>
              <p:spPr>
                <a:xfrm>
                  <a:off x="7997744" y="3530713"/>
                  <a:ext cx="914400" cy="942231"/>
                </a:xfrm>
                <a:prstGeom prst="ellipse">
                  <a:avLst/>
                </a:prstGeom>
                <a:gradFill>
                  <a:gsLst>
                    <a:gs pos="0">
                      <a:schemeClr val="lt1"/>
                    </a:gs>
                    <a:gs pos="15000">
                      <a:schemeClr val="lt1"/>
                    </a:gs>
                    <a:gs pos="78000">
                      <a:srgbClr val="F7864E"/>
                    </a:gs>
                    <a:gs pos="100000">
                      <a:srgbClr val="F786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15" name="Google Shape;315;p14"/>
                <p:cNvSpPr/>
                <p:nvPr/>
              </p:nvSpPr>
              <p:spPr>
                <a:xfrm>
                  <a:off x="8150745" y="3849977"/>
                  <a:ext cx="594360" cy="594360"/>
                </a:xfrm>
                <a:prstGeom prst="ellipse">
                  <a:avLst/>
                </a:prstGeom>
                <a:solidFill>
                  <a:srgbClr val="F786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16" name="Google Shape;316;p14"/>
              <p:cNvSpPr txBox="1"/>
              <p:nvPr/>
            </p:nvSpPr>
            <p:spPr>
              <a:xfrm>
                <a:off x="7498810" y="3537376"/>
                <a:ext cx="1969641"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 Naive</a:t>
                </a:r>
                <a:endParaRPr sz="900" b="1" i="1" u="none" strike="noStrike" cap="none" baseline="-25000" dirty="0">
                  <a:solidFill>
                    <a:srgbClr val="000000"/>
                  </a:solidFill>
                  <a:latin typeface="Arial"/>
                  <a:ea typeface="Arial"/>
                  <a:cs typeface="Arial"/>
                  <a:sym typeface="Arial"/>
                </a:endParaRPr>
              </a:p>
            </p:txBody>
          </p:sp>
        </p:grpSp>
        <p:grpSp>
          <p:nvGrpSpPr>
            <p:cNvPr id="317" name="Google Shape;317;p14"/>
            <p:cNvGrpSpPr/>
            <p:nvPr/>
          </p:nvGrpSpPr>
          <p:grpSpPr>
            <a:xfrm rot="5400000">
              <a:off x="73134" y="2664840"/>
              <a:ext cx="394593" cy="759075"/>
              <a:chOff x="3594451" y="2428970"/>
              <a:chExt cx="1582782" cy="3071885"/>
            </a:xfrm>
          </p:grpSpPr>
          <p:sp>
            <p:nvSpPr>
              <p:cNvPr id="318" name="Google Shape;318;p14"/>
              <p:cNvSpPr/>
              <p:nvPr/>
            </p:nvSpPr>
            <p:spPr>
              <a:xfrm rot="-5400000">
                <a:off x="3592186" y="3449872"/>
                <a:ext cx="1004381" cy="999852"/>
              </a:xfrm>
              <a:prstGeom prst="ellipse">
                <a:avLst/>
              </a:prstGeom>
              <a:gradFill>
                <a:gsLst>
                  <a:gs pos="0">
                    <a:srgbClr val="FFFFFF"/>
                  </a:gs>
                  <a:gs pos="13000">
                    <a:srgbClr val="FFFFFF"/>
                  </a:gs>
                  <a:gs pos="88000">
                    <a:srgbClr val="D23B4E"/>
                  </a:gs>
                  <a:gs pos="100000">
                    <a:srgbClr val="D23B4E"/>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19" name="Google Shape;319;p14"/>
              <p:cNvSpPr/>
              <p:nvPr/>
            </p:nvSpPr>
            <p:spPr>
              <a:xfrm rot="5400000">
                <a:off x="3889227" y="3640791"/>
                <a:ext cx="652849" cy="649904"/>
              </a:xfrm>
              <a:prstGeom prst="ellipse">
                <a:avLst/>
              </a:prstGeom>
              <a:solidFill>
                <a:srgbClr val="D23B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0" name="Google Shape;320;p14"/>
              <p:cNvSpPr txBox="1"/>
              <p:nvPr/>
            </p:nvSpPr>
            <p:spPr>
              <a:xfrm rot="16200000">
                <a:off x="2900563" y="3224185"/>
                <a:ext cx="3071885" cy="1481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B </a:t>
                </a:r>
                <a:endParaRPr dirty="0"/>
              </a:p>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naive</a:t>
                </a:r>
                <a:endParaRPr sz="900" b="1" i="1" u="none" strike="noStrike" cap="none" baseline="-25000" dirty="0">
                  <a:solidFill>
                    <a:srgbClr val="000000"/>
                  </a:solidFill>
                  <a:latin typeface="Arial"/>
                  <a:ea typeface="Arial"/>
                  <a:cs typeface="Arial"/>
                  <a:sym typeface="Arial"/>
                </a:endParaRPr>
              </a:p>
            </p:txBody>
          </p:sp>
        </p:grpSp>
        <p:grpSp>
          <p:nvGrpSpPr>
            <p:cNvPr id="321" name="Google Shape;321;p14"/>
            <p:cNvGrpSpPr/>
            <p:nvPr/>
          </p:nvGrpSpPr>
          <p:grpSpPr>
            <a:xfrm>
              <a:off x="251835" y="3161909"/>
              <a:ext cx="539082" cy="369332"/>
              <a:chOff x="5869629" y="3588040"/>
              <a:chExt cx="1779317" cy="1246491"/>
            </a:xfrm>
          </p:grpSpPr>
          <p:sp>
            <p:nvSpPr>
              <p:cNvPr id="322" name="Google Shape;322;p14"/>
              <p:cNvSpPr/>
              <p:nvPr/>
            </p:nvSpPr>
            <p:spPr>
              <a:xfrm rot="-1299919">
                <a:off x="6295788" y="3629701"/>
                <a:ext cx="914399" cy="914402"/>
              </a:xfrm>
              <a:prstGeom prst="ellipse">
                <a:avLst/>
              </a:prstGeom>
              <a:gradFill>
                <a:gsLst>
                  <a:gs pos="0">
                    <a:schemeClr val="lt1"/>
                  </a:gs>
                  <a:gs pos="15000">
                    <a:schemeClr val="lt1"/>
                  </a:gs>
                  <a:gs pos="100000">
                    <a:srgbClr val="F1684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3" name="Google Shape;323;p14"/>
              <p:cNvSpPr/>
              <p:nvPr/>
            </p:nvSpPr>
            <p:spPr>
              <a:xfrm>
                <a:off x="6433476" y="3887309"/>
                <a:ext cx="594360" cy="594361"/>
              </a:xfrm>
              <a:prstGeom prst="ellipse">
                <a:avLst/>
              </a:prstGeom>
              <a:solidFill>
                <a:srgbClr val="F168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24" name="Google Shape;324;p14"/>
              <p:cNvSpPr txBox="1"/>
              <p:nvPr/>
            </p:nvSpPr>
            <p:spPr>
              <a:xfrm>
                <a:off x="5869629" y="3588040"/>
                <a:ext cx="1779317" cy="1246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CD16 Mono</a:t>
                </a:r>
                <a:endParaRPr dirty="0"/>
              </a:p>
            </p:txBody>
          </p:sp>
        </p:grpSp>
        <p:grpSp>
          <p:nvGrpSpPr>
            <p:cNvPr id="325" name="Google Shape;325;p14"/>
            <p:cNvGrpSpPr/>
            <p:nvPr/>
          </p:nvGrpSpPr>
          <p:grpSpPr>
            <a:xfrm>
              <a:off x="602733" y="3175796"/>
              <a:ext cx="596744" cy="410443"/>
              <a:chOff x="7351404" y="3647440"/>
              <a:chExt cx="1969642" cy="1385245"/>
            </a:xfrm>
          </p:grpSpPr>
          <p:grpSp>
            <p:nvGrpSpPr>
              <p:cNvPr id="326" name="Google Shape;326;p14"/>
              <p:cNvGrpSpPr/>
              <p:nvPr/>
            </p:nvGrpSpPr>
            <p:grpSpPr>
              <a:xfrm>
                <a:off x="7936643" y="3647440"/>
                <a:ext cx="914400" cy="925830"/>
                <a:chOff x="7924430" y="3605677"/>
                <a:chExt cx="914400" cy="925829"/>
              </a:xfrm>
            </p:grpSpPr>
            <p:sp>
              <p:nvSpPr>
                <p:cNvPr id="327" name="Google Shape;327;p14"/>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sp>
              <p:nvSpPr>
                <p:cNvPr id="328" name="Google Shape;328;p14"/>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chemeClr val="dk1"/>
                    </a:solidFill>
                    <a:latin typeface="Arial"/>
                    <a:ea typeface="Arial"/>
                    <a:cs typeface="Arial"/>
                    <a:sym typeface="Arial"/>
                  </a:endParaRPr>
                </a:p>
              </p:txBody>
            </p:sp>
          </p:grpSp>
          <p:sp>
            <p:nvSpPr>
              <p:cNvPr id="329" name="Google Shape;329;p14"/>
              <p:cNvSpPr txBox="1"/>
              <p:nvPr/>
            </p:nvSpPr>
            <p:spPr>
              <a:xfrm>
                <a:off x="7351404" y="3786190"/>
                <a:ext cx="1969642" cy="12464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CD4 TCM</a:t>
                </a:r>
                <a:endParaRPr sz="900" b="1" i="1" u="none" strike="noStrike" cap="none" baseline="-25000" dirty="0">
                  <a:solidFill>
                    <a:srgbClr val="000000"/>
                  </a:solidFill>
                  <a:latin typeface="Arial"/>
                  <a:ea typeface="Arial"/>
                  <a:cs typeface="Arial"/>
                  <a:sym typeface="Arial"/>
                </a:endParaRPr>
              </a:p>
            </p:txBody>
          </p:sp>
        </p:grpSp>
        <p:grpSp>
          <p:nvGrpSpPr>
            <p:cNvPr id="330" name="Google Shape;330;p14"/>
            <p:cNvGrpSpPr/>
            <p:nvPr/>
          </p:nvGrpSpPr>
          <p:grpSpPr>
            <a:xfrm>
              <a:off x="971775" y="3346778"/>
              <a:ext cx="530805" cy="399618"/>
              <a:chOff x="7342847" y="1117840"/>
              <a:chExt cx="1752003" cy="1348708"/>
            </a:xfrm>
          </p:grpSpPr>
          <p:sp>
            <p:nvSpPr>
              <p:cNvPr id="331" name="Google Shape;331;p14"/>
              <p:cNvSpPr/>
              <p:nvPr/>
            </p:nvSpPr>
            <p:spPr>
              <a:xfrm rot="10343967">
                <a:off x="7741305" y="1117840"/>
                <a:ext cx="914399" cy="914401"/>
              </a:xfrm>
              <a:prstGeom prst="ellipse">
                <a:avLst/>
              </a:prstGeom>
              <a:gradFill>
                <a:gsLst>
                  <a:gs pos="0">
                    <a:schemeClr val="lt1"/>
                  </a:gs>
                  <a:gs pos="25000">
                    <a:schemeClr val="lt1"/>
                  </a:gs>
                  <a:gs pos="82000">
                    <a:srgbClr val="FBFEB5"/>
                  </a:gs>
                  <a:gs pos="100000">
                    <a:srgbClr val="FBFE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2" name="Google Shape;332;p14"/>
              <p:cNvSpPr/>
              <p:nvPr/>
            </p:nvSpPr>
            <p:spPr>
              <a:xfrm>
                <a:off x="7896024" y="1389085"/>
                <a:ext cx="594360" cy="594361"/>
              </a:xfrm>
              <a:prstGeom prst="ellipse">
                <a:avLst/>
              </a:prstGeom>
              <a:solidFill>
                <a:srgbClr val="FBFE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3" name="Google Shape;333;p14"/>
              <p:cNvSpPr txBox="1"/>
              <p:nvPr/>
            </p:nvSpPr>
            <p:spPr>
              <a:xfrm>
                <a:off x="7342847" y="1220055"/>
                <a:ext cx="1752003" cy="12464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CD8 TEM </a:t>
                </a:r>
                <a:endParaRPr dirty="0"/>
              </a:p>
            </p:txBody>
          </p:sp>
        </p:grpSp>
        <p:grpSp>
          <p:nvGrpSpPr>
            <p:cNvPr id="334" name="Google Shape;334;p14"/>
            <p:cNvGrpSpPr/>
            <p:nvPr/>
          </p:nvGrpSpPr>
          <p:grpSpPr>
            <a:xfrm>
              <a:off x="405160" y="3798921"/>
              <a:ext cx="499473" cy="300221"/>
              <a:chOff x="3836190" y="3512937"/>
              <a:chExt cx="1499638" cy="944519"/>
            </a:xfrm>
          </p:grpSpPr>
          <p:sp>
            <p:nvSpPr>
              <p:cNvPr id="335" name="Google Shape;335;p14"/>
              <p:cNvSpPr/>
              <p:nvPr/>
            </p:nvSpPr>
            <p:spPr>
              <a:xfrm>
                <a:off x="4087262" y="3512937"/>
                <a:ext cx="870299" cy="915062"/>
              </a:xfrm>
              <a:prstGeom prst="ellipse">
                <a:avLst/>
              </a:prstGeom>
              <a:gradFill>
                <a:gsLst>
                  <a:gs pos="0">
                    <a:schemeClr val="lt1"/>
                  </a:gs>
                  <a:gs pos="27000">
                    <a:schemeClr val="lt1"/>
                  </a:gs>
                  <a:gs pos="81000">
                    <a:srgbClr val="80CCA4"/>
                  </a:gs>
                  <a:gs pos="100000">
                    <a:srgbClr val="80CCA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6" name="Google Shape;336;p14"/>
              <p:cNvSpPr/>
              <p:nvPr/>
            </p:nvSpPr>
            <p:spPr>
              <a:xfrm>
                <a:off x="4219858" y="3780761"/>
                <a:ext cx="594360" cy="594360"/>
              </a:xfrm>
              <a:prstGeom prst="ellipse">
                <a:avLst/>
              </a:prstGeom>
              <a:solidFill>
                <a:srgbClr val="80CC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1" i="1" u="none" strike="noStrike" cap="none">
                  <a:solidFill>
                    <a:srgbClr val="06709D"/>
                  </a:solidFill>
                  <a:latin typeface="Arial"/>
                  <a:ea typeface="Arial"/>
                  <a:cs typeface="Arial"/>
                  <a:sym typeface="Arial"/>
                </a:endParaRPr>
              </a:p>
            </p:txBody>
          </p:sp>
          <p:sp>
            <p:nvSpPr>
              <p:cNvPr id="337" name="Google Shape;337;p14"/>
              <p:cNvSpPr txBox="1"/>
              <p:nvPr/>
            </p:nvSpPr>
            <p:spPr>
              <a:xfrm>
                <a:off x="3836190" y="3731240"/>
                <a:ext cx="1499638" cy="726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1" u="none" strike="noStrike" cap="none" dirty="0">
                    <a:solidFill>
                      <a:srgbClr val="000000"/>
                    </a:solidFill>
                    <a:latin typeface="Arial"/>
                    <a:ea typeface="Arial"/>
                    <a:cs typeface="Arial"/>
                    <a:sym typeface="Arial"/>
                  </a:rPr>
                  <a:t>MAIT</a:t>
                </a:r>
                <a:endParaRPr sz="900" b="1" i="1" u="none" strike="noStrike" cap="none" baseline="-25000" dirty="0">
                  <a:solidFill>
                    <a:srgbClr val="000000"/>
                  </a:solidFill>
                  <a:latin typeface="Arial"/>
                  <a:ea typeface="Arial"/>
                  <a:cs typeface="Arial"/>
                  <a:sym typeface="Arial"/>
                </a:endParaRPr>
              </a:p>
            </p:txBody>
          </p:sp>
        </p:grpSp>
      </p:grpSp>
      <p:graphicFrame>
        <p:nvGraphicFramePr>
          <p:cNvPr id="338" name="Google Shape;338;p14"/>
          <p:cNvGraphicFramePr/>
          <p:nvPr>
            <p:extLst>
              <p:ext uri="{D42A27DB-BD31-4B8C-83A1-F6EECF244321}">
                <p14:modId xmlns:p14="http://schemas.microsoft.com/office/powerpoint/2010/main" val="3587492742"/>
              </p:ext>
            </p:extLst>
          </p:nvPr>
        </p:nvGraphicFramePr>
        <p:xfrm>
          <a:off x="5701383" y="4325309"/>
          <a:ext cx="1722414" cy="2971950"/>
        </p:xfrm>
        <a:graphic>
          <a:graphicData uri="http://schemas.openxmlformats.org/drawingml/2006/table">
            <a:tbl>
              <a:tblPr firstRow="1" bandRow="1">
                <a:noFill/>
                <a:tableStyleId>{D0C65F6B-AC4B-46BB-A721-70444E67DA5B}</a:tableStyleId>
              </a:tblPr>
              <a:tblGrid>
                <a:gridCol w="911407">
                  <a:extLst>
                    <a:ext uri="{9D8B030D-6E8A-4147-A177-3AD203B41FA5}">
                      <a16:colId xmlns:a16="http://schemas.microsoft.com/office/drawing/2014/main" val="20000"/>
                    </a:ext>
                  </a:extLst>
                </a:gridCol>
                <a:gridCol w="811007">
                  <a:extLst>
                    <a:ext uri="{9D8B030D-6E8A-4147-A177-3AD203B41FA5}">
                      <a16:colId xmlns:a16="http://schemas.microsoft.com/office/drawing/2014/main" val="20001"/>
                    </a:ext>
                  </a:extLst>
                </a:gridCol>
              </a:tblGrid>
              <a:tr h="166777">
                <a:tc>
                  <a:txBody>
                    <a:bodyPr/>
                    <a:lstStyle/>
                    <a:p>
                      <a:pPr marL="0" marR="0" lvl="0" indent="0" algn="ctr" rtl="0">
                        <a:lnSpc>
                          <a:spcPct val="100000"/>
                        </a:lnSpc>
                        <a:spcBef>
                          <a:spcPts val="0"/>
                        </a:spcBef>
                        <a:spcAft>
                          <a:spcPts val="0"/>
                        </a:spcAft>
                        <a:buNone/>
                      </a:pPr>
                      <a:r>
                        <a:rPr lang="en-US" sz="700" u="none" strike="noStrike" cap="none" dirty="0"/>
                        <a:t>cell types</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a:t>% of cells</a:t>
                      </a:r>
                      <a:endParaRPr sz="700"/>
                    </a:p>
                  </a:txBody>
                  <a:tcPr marL="91450" marR="91450" marT="45725" marB="45725"/>
                </a:tc>
                <a:extLst>
                  <a:ext uri="{0D108BD9-81ED-4DB2-BD59-A6C34878D82A}">
                    <a16:rowId xmlns:a16="http://schemas.microsoft.com/office/drawing/2014/main" val="10000"/>
                  </a:ext>
                </a:extLst>
              </a:tr>
              <a:tr h="166777">
                <a:tc>
                  <a:txBody>
                    <a:bodyPr/>
                    <a:lstStyle/>
                    <a:p>
                      <a:pPr marL="0" marR="0" lvl="0" indent="0" algn="ctr" rtl="0">
                        <a:lnSpc>
                          <a:spcPct val="100000"/>
                        </a:lnSpc>
                        <a:spcBef>
                          <a:spcPts val="0"/>
                        </a:spcBef>
                        <a:spcAft>
                          <a:spcPts val="0"/>
                        </a:spcAft>
                        <a:buNone/>
                      </a:pPr>
                      <a:r>
                        <a:rPr lang="en-US" sz="700" dirty="0"/>
                        <a:t>B intermediate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1.83</a:t>
                      </a:r>
                      <a:endParaRPr sz="700" dirty="0"/>
                    </a:p>
                  </a:txBody>
                  <a:tcPr marL="91450" marR="91450" marT="45725" marB="45725"/>
                </a:tc>
                <a:extLst>
                  <a:ext uri="{0D108BD9-81ED-4DB2-BD59-A6C34878D82A}">
                    <a16:rowId xmlns:a16="http://schemas.microsoft.com/office/drawing/2014/main" val="454049458"/>
                  </a:ext>
                </a:extLst>
              </a:tr>
              <a:tr h="166777">
                <a:tc>
                  <a:txBody>
                    <a:bodyPr/>
                    <a:lstStyle/>
                    <a:p>
                      <a:pPr marL="0" marR="0" lvl="0" indent="0" algn="ctr" rtl="0">
                        <a:lnSpc>
                          <a:spcPct val="100000"/>
                        </a:lnSpc>
                        <a:spcBef>
                          <a:spcPts val="0"/>
                        </a:spcBef>
                        <a:spcAft>
                          <a:spcPts val="0"/>
                        </a:spcAft>
                        <a:buNone/>
                      </a:pPr>
                      <a:r>
                        <a:rPr lang="en-US" sz="700" u="none" strike="noStrike" cap="none" dirty="0"/>
                        <a:t>B memory</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1.38</a:t>
                      </a:r>
                      <a:endParaRPr sz="700" dirty="0"/>
                    </a:p>
                  </a:txBody>
                  <a:tcPr marL="91450" marR="91450" marT="45725" marB="45725"/>
                </a:tc>
                <a:extLst>
                  <a:ext uri="{0D108BD9-81ED-4DB2-BD59-A6C34878D82A}">
                    <a16:rowId xmlns:a16="http://schemas.microsoft.com/office/drawing/2014/main" val="10001"/>
                  </a:ext>
                </a:extLst>
              </a:tr>
              <a:tr h="166777">
                <a:tc>
                  <a:txBody>
                    <a:bodyPr/>
                    <a:lstStyle/>
                    <a:p>
                      <a:pPr marL="0" marR="0" lvl="0" indent="0" algn="ctr" rtl="0">
                        <a:lnSpc>
                          <a:spcPct val="100000"/>
                        </a:lnSpc>
                        <a:spcBef>
                          <a:spcPts val="0"/>
                        </a:spcBef>
                        <a:spcAft>
                          <a:spcPts val="0"/>
                        </a:spcAft>
                        <a:buNone/>
                      </a:pPr>
                      <a:r>
                        <a:rPr lang="en-US" sz="700" u="none" strike="noStrike" cap="none" dirty="0"/>
                        <a:t>B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8.47</a:t>
                      </a:r>
                      <a:endParaRPr sz="700" dirty="0"/>
                    </a:p>
                  </a:txBody>
                  <a:tcPr marL="91450" marR="91450" marT="45725" marB="45725"/>
                </a:tc>
                <a:extLst>
                  <a:ext uri="{0D108BD9-81ED-4DB2-BD59-A6C34878D82A}">
                    <a16:rowId xmlns:a16="http://schemas.microsoft.com/office/drawing/2014/main" val="10002"/>
                  </a:ext>
                </a:extLst>
              </a:tr>
              <a:tr h="166777">
                <a:tc>
                  <a:txBody>
                    <a:bodyPr/>
                    <a:lstStyle/>
                    <a:p>
                      <a:pPr marL="0" marR="0" lvl="0" indent="0" algn="ctr" rtl="0">
                        <a:lnSpc>
                          <a:spcPct val="100000"/>
                        </a:lnSpc>
                        <a:spcBef>
                          <a:spcPts val="0"/>
                        </a:spcBef>
                        <a:spcAft>
                          <a:spcPts val="0"/>
                        </a:spcAft>
                        <a:buNone/>
                      </a:pPr>
                      <a:r>
                        <a:rPr lang="en-US" sz="700" u="none" strike="noStrike" cap="none" dirty="0"/>
                        <a:t>CD14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11.06</a:t>
                      </a:r>
                      <a:endParaRPr sz="700" dirty="0"/>
                    </a:p>
                  </a:txBody>
                  <a:tcPr marL="91450" marR="91450" marT="45725" marB="45725"/>
                </a:tc>
                <a:extLst>
                  <a:ext uri="{0D108BD9-81ED-4DB2-BD59-A6C34878D82A}">
                    <a16:rowId xmlns:a16="http://schemas.microsoft.com/office/drawing/2014/main" val="10003"/>
                  </a:ext>
                </a:extLst>
              </a:tr>
              <a:tr h="166777">
                <a:tc>
                  <a:txBody>
                    <a:bodyPr/>
                    <a:lstStyle/>
                    <a:p>
                      <a:pPr marL="0" marR="0" lvl="0" indent="0" algn="ctr" rtl="0">
                        <a:lnSpc>
                          <a:spcPct val="100000"/>
                        </a:lnSpc>
                        <a:spcBef>
                          <a:spcPts val="0"/>
                        </a:spcBef>
                        <a:spcAft>
                          <a:spcPts val="0"/>
                        </a:spcAft>
                        <a:buNone/>
                      </a:pPr>
                      <a:r>
                        <a:rPr lang="en-US" sz="700" u="none" strike="noStrike" cap="none" dirty="0"/>
                        <a:t>CD16 Mono</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1.80</a:t>
                      </a:r>
                      <a:endParaRPr sz="700" dirty="0"/>
                    </a:p>
                  </a:txBody>
                  <a:tcPr marL="91450" marR="91450" marT="45725" marB="45725"/>
                </a:tc>
                <a:extLst>
                  <a:ext uri="{0D108BD9-81ED-4DB2-BD59-A6C34878D82A}">
                    <a16:rowId xmlns:a16="http://schemas.microsoft.com/office/drawing/2014/main" val="10004"/>
                  </a:ext>
                </a:extLst>
              </a:tr>
              <a:tr h="166777">
                <a:tc>
                  <a:txBody>
                    <a:bodyPr/>
                    <a:lstStyle/>
                    <a:p>
                      <a:pPr marL="0" marR="0" lvl="0" indent="0" algn="ctr" rtl="0">
                        <a:lnSpc>
                          <a:spcPct val="100000"/>
                        </a:lnSpc>
                        <a:spcBef>
                          <a:spcPts val="0"/>
                        </a:spcBef>
                        <a:spcAft>
                          <a:spcPts val="0"/>
                        </a:spcAft>
                        <a:buNone/>
                      </a:pPr>
                      <a:r>
                        <a:rPr lang="en-US" sz="700" u="none" strike="noStrike" cap="none" dirty="0"/>
                        <a:t>CD4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25.72</a:t>
                      </a:r>
                      <a:endParaRPr sz="700" dirty="0"/>
                    </a:p>
                  </a:txBody>
                  <a:tcPr marL="91450" marR="91450" marT="45725" marB="45725"/>
                </a:tc>
                <a:extLst>
                  <a:ext uri="{0D108BD9-81ED-4DB2-BD59-A6C34878D82A}">
                    <a16:rowId xmlns:a16="http://schemas.microsoft.com/office/drawing/2014/main" val="10005"/>
                  </a:ext>
                </a:extLst>
              </a:tr>
              <a:tr h="166777">
                <a:tc>
                  <a:txBody>
                    <a:bodyPr/>
                    <a:lstStyle/>
                    <a:p>
                      <a:pPr marL="0" marR="0" lvl="0" indent="0" algn="ctr" rtl="0">
                        <a:lnSpc>
                          <a:spcPct val="100000"/>
                        </a:lnSpc>
                        <a:spcBef>
                          <a:spcPts val="0"/>
                        </a:spcBef>
                        <a:spcAft>
                          <a:spcPts val="0"/>
                        </a:spcAft>
                        <a:buNone/>
                      </a:pPr>
                      <a:r>
                        <a:rPr lang="en-US" sz="700" u="none" strike="noStrike" cap="none" dirty="0"/>
                        <a:t>CD4 TCM</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21.31</a:t>
                      </a:r>
                      <a:endParaRPr sz="700" dirty="0"/>
                    </a:p>
                  </a:txBody>
                  <a:tcPr marL="91450" marR="91450" marT="45725" marB="45725"/>
                </a:tc>
                <a:extLst>
                  <a:ext uri="{0D108BD9-81ED-4DB2-BD59-A6C34878D82A}">
                    <a16:rowId xmlns:a16="http://schemas.microsoft.com/office/drawing/2014/main" val="10006"/>
                  </a:ext>
                </a:extLst>
              </a:tr>
              <a:tr h="166777">
                <a:tc>
                  <a:txBody>
                    <a:bodyPr/>
                    <a:lstStyle/>
                    <a:p>
                      <a:pPr marL="0" marR="0" lvl="0" indent="0" algn="ctr" rtl="0">
                        <a:lnSpc>
                          <a:spcPct val="100000"/>
                        </a:lnSpc>
                        <a:spcBef>
                          <a:spcPts val="0"/>
                        </a:spcBef>
                        <a:spcAft>
                          <a:spcPts val="0"/>
                        </a:spcAft>
                        <a:buNone/>
                      </a:pPr>
                      <a:r>
                        <a:rPr lang="en-US" sz="700" u="none" strike="noStrike" cap="none" dirty="0"/>
                        <a:t>CD8 T Naive</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3.47</a:t>
                      </a:r>
                      <a:endParaRPr sz="700" dirty="0"/>
                    </a:p>
                  </a:txBody>
                  <a:tcPr marL="91450" marR="91450" marT="45725" marB="45725"/>
                </a:tc>
                <a:extLst>
                  <a:ext uri="{0D108BD9-81ED-4DB2-BD59-A6C34878D82A}">
                    <a16:rowId xmlns:a16="http://schemas.microsoft.com/office/drawing/2014/main" val="10007"/>
                  </a:ext>
                </a:extLst>
              </a:tr>
              <a:tr h="166777">
                <a:tc>
                  <a:txBody>
                    <a:bodyPr/>
                    <a:lstStyle/>
                    <a:p>
                      <a:pPr marL="0" marR="0" lvl="0" indent="0" algn="ctr" rtl="0">
                        <a:lnSpc>
                          <a:spcPct val="100000"/>
                        </a:lnSpc>
                        <a:spcBef>
                          <a:spcPts val="0"/>
                        </a:spcBef>
                        <a:spcAft>
                          <a:spcPts val="0"/>
                        </a:spcAft>
                        <a:buNone/>
                      </a:pPr>
                      <a:r>
                        <a:rPr lang="en-US" sz="700" u="none" strike="noStrike" cap="none"/>
                        <a:t>CD8 TEM</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10.33</a:t>
                      </a:r>
                      <a:endParaRPr sz="700" dirty="0"/>
                    </a:p>
                  </a:txBody>
                  <a:tcPr marL="91450" marR="91450" marT="45725" marB="45725"/>
                </a:tc>
                <a:extLst>
                  <a:ext uri="{0D108BD9-81ED-4DB2-BD59-A6C34878D82A}">
                    <a16:rowId xmlns:a16="http://schemas.microsoft.com/office/drawing/2014/main" val="10008"/>
                  </a:ext>
                </a:extLst>
              </a:tr>
              <a:tr h="166777">
                <a:tc>
                  <a:txBody>
                    <a:bodyPr/>
                    <a:lstStyle/>
                    <a:p>
                      <a:pPr marL="0" marR="0" lvl="0" indent="0" algn="ctr" rtl="0">
                        <a:lnSpc>
                          <a:spcPct val="100000"/>
                        </a:lnSpc>
                        <a:spcBef>
                          <a:spcPts val="0"/>
                        </a:spcBef>
                        <a:spcAft>
                          <a:spcPts val="0"/>
                        </a:spcAft>
                        <a:buNone/>
                      </a:pPr>
                      <a:r>
                        <a:rPr lang="en-US" sz="700" u="none" strike="noStrike" cap="none"/>
                        <a:t>MAIT</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2.46</a:t>
                      </a:r>
                      <a:endParaRPr sz="700" dirty="0"/>
                    </a:p>
                  </a:txBody>
                  <a:tcPr marL="91450" marR="91450" marT="45725" marB="45725"/>
                </a:tc>
                <a:extLst>
                  <a:ext uri="{0D108BD9-81ED-4DB2-BD59-A6C34878D82A}">
                    <a16:rowId xmlns:a16="http://schemas.microsoft.com/office/drawing/2014/main" val="10009"/>
                  </a:ext>
                </a:extLst>
              </a:tr>
              <a:tr h="166777">
                <a:tc>
                  <a:txBody>
                    <a:bodyPr/>
                    <a:lstStyle/>
                    <a:p>
                      <a:pPr marL="0" marR="0" lvl="0" indent="0" algn="ctr" rtl="0">
                        <a:lnSpc>
                          <a:spcPct val="100000"/>
                        </a:lnSpc>
                        <a:spcBef>
                          <a:spcPts val="0"/>
                        </a:spcBef>
                        <a:spcAft>
                          <a:spcPts val="0"/>
                        </a:spcAft>
                        <a:buNone/>
                      </a:pPr>
                      <a:r>
                        <a:rPr lang="en-US" sz="700" u="none" strike="noStrike" cap="none" dirty="0"/>
                        <a:t>NK</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10.73</a:t>
                      </a:r>
                      <a:endParaRPr sz="700" dirty="0"/>
                    </a:p>
                  </a:txBody>
                  <a:tcPr marL="91450" marR="91450" marT="45725" marB="45725"/>
                </a:tc>
                <a:extLst>
                  <a:ext uri="{0D108BD9-81ED-4DB2-BD59-A6C34878D82A}">
                    <a16:rowId xmlns:a16="http://schemas.microsoft.com/office/drawing/2014/main" val="10010"/>
                  </a:ext>
                </a:extLst>
              </a:tr>
              <a:tr h="166777">
                <a:tc>
                  <a:txBody>
                    <a:bodyPr/>
                    <a:lstStyle/>
                    <a:p>
                      <a:pPr marL="0" marR="0" lvl="0" indent="0" algn="ctr" rtl="0">
                        <a:lnSpc>
                          <a:spcPct val="100000"/>
                        </a:lnSpc>
                        <a:spcBef>
                          <a:spcPts val="0"/>
                        </a:spcBef>
                        <a:spcAft>
                          <a:spcPts val="0"/>
                        </a:spcAft>
                        <a:buNone/>
                      </a:pPr>
                      <a:r>
                        <a:rPr lang="en-US" sz="700" dirty="0"/>
                        <a:t>NK_CD56bright</a:t>
                      </a:r>
                      <a:endParaRPr sz="700" dirty="0"/>
                    </a:p>
                  </a:txBody>
                  <a:tcPr marL="91450" marR="91450" marT="45725" marB="45725"/>
                </a:tc>
                <a:tc>
                  <a:txBody>
                    <a:bodyPr/>
                    <a:lstStyle/>
                    <a:p>
                      <a:pPr marL="0" marR="0" lvl="0" indent="0" algn="ctr" rtl="0">
                        <a:lnSpc>
                          <a:spcPct val="100000"/>
                        </a:lnSpc>
                        <a:spcBef>
                          <a:spcPts val="0"/>
                        </a:spcBef>
                        <a:spcAft>
                          <a:spcPts val="0"/>
                        </a:spcAft>
                        <a:buNone/>
                      </a:pPr>
                      <a:r>
                        <a:rPr lang="en-US" sz="700" dirty="0"/>
                        <a:t>0.58</a:t>
                      </a:r>
                      <a:endParaRPr sz="700" dirty="0"/>
                    </a:p>
                  </a:txBody>
                  <a:tcPr marL="91450" marR="91450" marT="45725" marB="45725"/>
                </a:tc>
                <a:extLst>
                  <a:ext uri="{0D108BD9-81ED-4DB2-BD59-A6C34878D82A}">
                    <a16:rowId xmlns:a16="http://schemas.microsoft.com/office/drawing/2014/main" val="3297681844"/>
                  </a:ext>
                </a:extLst>
              </a:tr>
              <a:tr h="166777">
                <a:tc>
                  <a:txBody>
                    <a:bodyPr/>
                    <a:lstStyle/>
                    <a:p>
                      <a:pPr marL="0" marR="0" lvl="0" indent="0" algn="ctr" rtl="0">
                        <a:lnSpc>
                          <a:spcPct val="100000"/>
                        </a:lnSpc>
                        <a:spcBef>
                          <a:spcPts val="0"/>
                        </a:spcBef>
                        <a:spcAft>
                          <a:spcPts val="0"/>
                        </a:spcAft>
                        <a:buNone/>
                      </a:pPr>
                      <a:r>
                        <a:rPr lang="en-US" sz="700" u="none" strike="noStrike" cap="none"/>
                        <a:t>Treg</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0.29</a:t>
                      </a:r>
                      <a:endParaRPr sz="700" dirty="0"/>
                    </a:p>
                  </a:txBody>
                  <a:tcPr marL="91450" marR="91450" marT="45725" marB="45725"/>
                </a:tc>
                <a:extLst>
                  <a:ext uri="{0D108BD9-81ED-4DB2-BD59-A6C34878D82A}">
                    <a16:rowId xmlns:a16="http://schemas.microsoft.com/office/drawing/2014/main" val="10011"/>
                  </a:ext>
                </a:extLst>
              </a:tr>
              <a:tr h="166777">
                <a:tc>
                  <a:txBody>
                    <a:bodyPr/>
                    <a:lstStyle/>
                    <a:p>
                      <a:pPr marL="0" marR="0" lvl="0" indent="0" algn="ctr" rtl="0">
                        <a:lnSpc>
                          <a:spcPct val="100000"/>
                        </a:lnSpc>
                        <a:spcBef>
                          <a:spcPts val="0"/>
                        </a:spcBef>
                        <a:spcAft>
                          <a:spcPts val="0"/>
                        </a:spcAft>
                        <a:buNone/>
                      </a:pPr>
                      <a:r>
                        <a:rPr lang="en-US" sz="700" u="none" strike="noStrike" cap="none"/>
                        <a:t>Others </a:t>
                      </a:r>
                      <a:endParaRPr sz="700"/>
                    </a:p>
                  </a:txBody>
                  <a:tcPr marL="91450" marR="91450" marT="45725" marB="45725"/>
                </a:tc>
                <a:tc>
                  <a:txBody>
                    <a:bodyPr/>
                    <a:lstStyle/>
                    <a:p>
                      <a:pPr marL="0" marR="0" lvl="0" indent="0" algn="ctr" rtl="0">
                        <a:lnSpc>
                          <a:spcPct val="100000"/>
                        </a:lnSpc>
                        <a:spcBef>
                          <a:spcPts val="0"/>
                        </a:spcBef>
                        <a:spcAft>
                          <a:spcPts val="0"/>
                        </a:spcAft>
                        <a:buNone/>
                      </a:pPr>
                      <a:r>
                        <a:rPr lang="en-US" sz="700" u="none" strike="noStrike" cap="none" dirty="0"/>
                        <a:t>0.56</a:t>
                      </a:r>
                      <a:endParaRPr sz="700" dirty="0"/>
                    </a:p>
                  </a:txBody>
                  <a:tcPr marL="91450" marR="91450" marT="45725" marB="45725"/>
                </a:tc>
                <a:extLst>
                  <a:ext uri="{0D108BD9-81ED-4DB2-BD59-A6C34878D82A}">
                    <a16:rowId xmlns:a16="http://schemas.microsoft.com/office/drawing/2014/main" val="10012"/>
                  </a:ext>
                </a:extLst>
              </a:tr>
            </a:tbl>
          </a:graphicData>
        </a:graphic>
      </p:graphicFrame>
      <p:sp>
        <p:nvSpPr>
          <p:cNvPr id="339" name="Google Shape;339;p14"/>
          <p:cNvSpPr/>
          <p:nvPr/>
        </p:nvSpPr>
        <p:spPr>
          <a:xfrm>
            <a:off x="5178004" y="4058510"/>
            <a:ext cx="30413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D</a:t>
            </a:r>
            <a:endParaRPr dirty="0"/>
          </a:p>
        </p:txBody>
      </p:sp>
      <p:sp>
        <p:nvSpPr>
          <p:cNvPr id="340" name="Google Shape;340;p14"/>
          <p:cNvSpPr txBox="1"/>
          <p:nvPr/>
        </p:nvSpPr>
        <p:spPr>
          <a:xfrm>
            <a:off x="5489218" y="4059787"/>
            <a:ext cx="22831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dirty="0">
                <a:solidFill>
                  <a:srgbClr val="000000"/>
                </a:solidFill>
                <a:latin typeface="Arial"/>
                <a:ea typeface="Arial"/>
                <a:cs typeface="Arial"/>
                <a:sym typeface="Arial"/>
              </a:rPr>
              <a:t>Percent of cells across cell types</a:t>
            </a:r>
            <a:endParaRPr sz="1000" b="0" i="0" u="none" strike="noStrike" cap="none" dirty="0">
              <a:solidFill>
                <a:srgbClr val="000000"/>
              </a:solidFill>
              <a:latin typeface="Arial"/>
              <a:ea typeface="Arial"/>
              <a:cs typeface="Arial"/>
              <a:sym typeface="Arial"/>
            </a:endParaRPr>
          </a:p>
        </p:txBody>
      </p:sp>
      <p:grpSp>
        <p:nvGrpSpPr>
          <p:cNvPr id="11" name="Group 10">
            <a:extLst>
              <a:ext uri="{FF2B5EF4-FFF2-40B4-BE49-F238E27FC236}">
                <a16:creationId xmlns:a16="http://schemas.microsoft.com/office/drawing/2014/main" id="{5D69D469-E7DA-E6C1-D5C5-DD8E690C5746}"/>
              </a:ext>
            </a:extLst>
          </p:cNvPr>
          <p:cNvGrpSpPr/>
          <p:nvPr/>
        </p:nvGrpSpPr>
        <p:grpSpPr>
          <a:xfrm>
            <a:off x="6730314" y="7923107"/>
            <a:ext cx="556311" cy="514280"/>
            <a:chOff x="6934191" y="8661326"/>
            <a:chExt cx="556311" cy="514280"/>
          </a:xfrm>
        </p:grpSpPr>
        <p:grpSp>
          <p:nvGrpSpPr>
            <p:cNvPr id="2" name="Google Shape;377;p2">
              <a:extLst>
                <a:ext uri="{FF2B5EF4-FFF2-40B4-BE49-F238E27FC236}">
                  <a16:creationId xmlns:a16="http://schemas.microsoft.com/office/drawing/2014/main" id="{E337176D-DD7B-AED7-A7EC-931FADF9E5EF}"/>
                </a:ext>
              </a:extLst>
            </p:cNvPr>
            <p:cNvGrpSpPr/>
            <p:nvPr/>
          </p:nvGrpSpPr>
          <p:grpSpPr>
            <a:xfrm>
              <a:off x="6934537" y="8975592"/>
              <a:ext cx="426979" cy="200014"/>
              <a:chOff x="6310480" y="799000"/>
              <a:chExt cx="426979" cy="200014"/>
            </a:xfrm>
          </p:grpSpPr>
          <p:sp>
            <p:nvSpPr>
              <p:cNvPr id="3" name="Google Shape;378;p2">
                <a:extLst>
                  <a:ext uri="{FF2B5EF4-FFF2-40B4-BE49-F238E27FC236}">
                    <a16:creationId xmlns:a16="http://schemas.microsoft.com/office/drawing/2014/main" id="{E2963861-8A5B-A59B-4B2D-0E2AFB205B96}"/>
                  </a:ext>
                </a:extLst>
              </p:cNvPr>
              <p:cNvSpPr/>
              <p:nvPr/>
            </p:nvSpPr>
            <p:spPr>
              <a:xfrm>
                <a:off x="6310480" y="850883"/>
                <a:ext cx="97808" cy="97808"/>
              </a:xfrm>
              <a:prstGeom prst="rect">
                <a:avLst/>
              </a:prstGeom>
              <a:solidFill>
                <a:srgbClr val="E41A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rgbClr val="E41A1C"/>
                  </a:solidFill>
                  <a:latin typeface="Arial" panose="020B0604020202020204" pitchFamily="34" charset="0"/>
                  <a:ea typeface="Calibri"/>
                  <a:cs typeface="Arial" panose="020B0604020202020204" pitchFamily="34" charset="0"/>
                  <a:sym typeface="Calibri"/>
                </a:endParaRPr>
              </a:p>
            </p:txBody>
          </p:sp>
          <p:sp>
            <p:nvSpPr>
              <p:cNvPr id="4" name="Google Shape;379;p2">
                <a:extLst>
                  <a:ext uri="{FF2B5EF4-FFF2-40B4-BE49-F238E27FC236}">
                    <a16:creationId xmlns:a16="http://schemas.microsoft.com/office/drawing/2014/main" id="{006BCE61-87AC-5DCE-5EB0-2C2DEA2FED26}"/>
                  </a:ext>
                </a:extLst>
              </p:cNvPr>
              <p:cNvSpPr txBox="1"/>
              <p:nvPr/>
            </p:nvSpPr>
            <p:spPr>
              <a:xfrm>
                <a:off x="6351239" y="799000"/>
                <a:ext cx="386220"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ERA</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 name="Group 4">
              <a:extLst>
                <a:ext uri="{FF2B5EF4-FFF2-40B4-BE49-F238E27FC236}">
                  <a16:creationId xmlns:a16="http://schemas.microsoft.com/office/drawing/2014/main" id="{44948F8A-7156-316F-31CE-21232652726B}"/>
                </a:ext>
              </a:extLst>
            </p:cNvPr>
            <p:cNvGrpSpPr/>
            <p:nvPr/>
          </p:nvGrpSpPr>
          <p:grpSpPr>
            <a:xfrm>
              <a:off x="6934537" y="8661326"/>
              <a:ext cx="481853" cy="200014"/>
              <a:chOff x="5985137" y="1754711"/>
              <a:chExt cx="481853" cy="200014"/>
            </a:xfrm>
          </p:grpSpPr>
          <p:sp>
            <p:nvSpPr>
              <p:cNvPr id="6" name="Google Shape;376;p2">
                <a:extLst>
                  <a:ext uri="{FF2B5EF4-FFF2-40B4-BE49-F238E27FC236}">
                    <a16:creationId xmlns:a16="http://schemas.microsoft.com/office/drawing/2014/main" id="{49EA4D2C-2052-D23F-9691-AE1905F0129D}"/>
                  </a:ext>
                </a:extLst>
              </p:cNvPr>
              <p:cNvSpPr/>
              <p:nvPr/>
            </p:nvSpPr>
            <p:spPr>
              <a:xfrm>
                <a:off x="5985137" y="1807792"/>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7" name="Google Shape;380;p2">
                <a:extLst>
                  <a:ext uri="{FF2B5EF4-FFF2-40B4-BE49-F238E27FC236}">
                    <a16:creationId xmlns:a16="http://schemas.microsoft.com/office/drawing/2014/main" id="{9EE263F2-C168-97D6-AC5E-0CBA640FB31F}"/>
                  </a:ext>
                </a:extLst>
              </p:cNvPr>
              <p:cNvSpPr txBox="1"/>
              <p:nvPr/>
            </p:nvSpPr>
            <p:spPr>
              <a:xfrm>
                <a:off x="6025895" y="1754711"/>
                <a:ext cx="4410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8" name="Google Shape;381;p2">
              <a:extLst>
                <a:ext uri="{FF2B5EF4-FFF2-40B4-BE49-F238E27FC236}">
                  <a16:creationId xmlns:a16="http://schemas.microsoft.com/office/drawing/2014/main" id="{1B15100F-D5FB-CD68-341B-D613E28EC95D}"/>
                </a:ext>
              </a:extLst>
            </p:cNvPr>
            <p:cNvGrpSpPr/>
            <p:nvPr/>
          </p:nvGrpSpPr>
          <p:grpSpPr>
            <a:xfrm>
              <a:off x="6934191" y="8812003"/>
              <a:ext cx="556311" cy="200014"/>
              <a:chOff x="6310480" y="636456"/>
              <a:chExt cx="556311" cy="200014"/>
            </a:xfrm>
          </p:grpSpPr>
          <p:sp>
            <p:nvSpPr>
              <p:cNvPr id="9" name="Google Shape;382;p2">
                <a:extLst>
                  <a:ext uri="{FF2B5EF4-FFF2-40B4-BE49-F238E27FC236}">
                    <a16:creationId xmlns:a16="http://schemas.microsoft.com/office/drawing/2014/main" id="{AF145BC4-D09B-A496-3243-1CE87B25836F}"/>
                  </a:ext>
                </a:extLst>
              </p:cNvPr>
              <p:cNvSpPr txBox="1"/>
              <p:nvPr/>
            </p:nvSpPr>
            <p:spPr>
              <a:xfrm>
                <a:off x="6351238" y="636456"/>
                <a:ext cx="51555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At-Risk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83;p2">
                <a:extLst>
                  <a:ext uri="{FF2B5EF4-FFF2-40B4-BE49-F238E27FC236}">
                    <a16:creationId xmlns:a16="http://schemas.microsoft.com/office/drawing/2014/main" id="{D0169D1C-E86A-877B-0133-C3408D87A041}"/>
                  </a:ext>
                </a:extLst>
              </p:cNvPr>
              <p:cNvSpPr/>
              <p:nvPr/>
            </p:nvSpPr>
            <p:spPr>
              <a:xfrm>
                <a:off x="6310480" y="691595"/>
                <a:ext cx="97808" cy="97808"/>
              </a:xfrm>
              <a:prstGeom prst="rect">
                <a:avLst/>
              </a:prstGeom>
              <a:solidFill>
                <a:srgbClr val="FFF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6" name="TextBox 15">
            <a:extLst>
              <a:ext uri="{FF2B5EF4-FFF2-40B4-BE49-F238E27FC236}">
                <a16:creationId xmlns:a16="http://schemas.microsoft.com/office/drawing/2014/main" id="{17309970-E713-1DB9-23B5-780FFB684B74}"/>
              </a:ext>
            </a:extLst>
          </p:cNvPr>
          <p:cNvSpPr txBox="1"/>
          <p:nvPr/>
        </p:nvSpPr>
        <p:spPr>
          <a:xfrm rot="16200000">
            <a:off x="5992243" y="8670951"/>
            <a:ext cx="809837" cy="1747786"/>
          </a:xfrm>
          <a:prstGeom prst="rect">
            <a:avLst/>
          </a:prstGeom>
          <a:noFill/>
        </p:spPr>
        <p:txBody>
          <a:bodyPr wrap="none" rtlCol="0">
            <a:spAutoFit/>
          </a:bodyPr>
          <a:lstStyle/>
          <a:p>
            <a:pPr algn="r">
              <a:lnSpc>
                <a:spcPts val="950"/>
              </a:lnSpc>
            </a:pPr>
            <a:r>
              <a:rPr lang="en-US" sz="700" dirty="0"/>
              <a:t>B intermediate</a:t>
            </a:r>
          </a:p>
          <a:p>
            <a:pPr algn="r">
              <a:lnSpc>
                <a:spcPts val="950"/>
              </a:lnSpc>
            </a:pPr>
            <a:r>
              <a:rPr lang="en-US" sz="700" dirty="0"/>
              <a:t>B memory</a:t>
            </a:r>
          </a:p>
          <a:p>
            <a:pPr algn="r">
              <a:lnSpc>
                <a:spcPts val="950"/>
              </a:lnSpc>
            </a:pPr>
            <a:r>
              <a:rPr lang="en-US" sz="700" dirty="0"/>
              <a:t>B naive</a:t>
            </a:r>
          </a:p>
          <a:p>
            <a:pPr algn="r">
              <a:lnSpc>
                <a:spcPts val="950"/>
              </a:lnSpc>
            </a:pPr>
            <a:r>
              <a:rPr lang="en-US" sz="700" dirty="0"/>
              <a:t>CD14 Mono</a:t>
            </a:r>
          </a:p>
          <a:p>
            <a:pPr algn="r">
              <a:lnSpc>
                <a:spcPts val="950"/>
              </a:lnSpc>
            </a:pPr>
            <a:r>
              <a:rPr lang="en-US" sz="700" dirty="0"/>
              <a:t>CD16 Mono</a:t>
            </a:r>
          </a:p>
          <a:p>
            <a:pPr algn="r">
              <a:lnSpc>
                <a:spcPts val="950"/>
              </a:lnSpc>
            </a:pPr>
            <a:r>
              <a:rPr lang="en-US" sz="700" dirty="0"/>
              <a:t>CD4 T Naive</a:t>
            </a:r>
          </a:p>
          <a:p>
            <a:pPr algn="r">
              <a:lnSpc>
                <a:spcPts val="950"/>
              </a:lnSpc>
            </a:pPr>
            <a:r>
              <a:rPr lang="en-US" sz="700" dirty="0"/>
              <a:t>CD4 TCM</a:t>
            </a:r>
          </a:p>
          <a:p>
            <a:pPr algn="r">
              <a:lnSpc>
                <a:spcPts val="950"/>
              </a:lnSpc>
            </a:pPr>
            <a:r>
              <a:rPr lang="en-US" sz="700" dirty="0"/>
              <a:t>CD8 T Naive</a:t>
            </a:r>
          </a:p>
          <a:p>
            <a:pPr algn="r">
              <a:lnSpc>
                <a:spcPts val="950"/>
              </a:lnSpc>
            </a:pPr>
            <a:r>
              <a:rPr lang="en-US" sz="700" dirty="0"/>
              <a:t>CD8 TEM</a:t>
            </a:r>
          </a:p>
          <a:p>
            <a:pPr algn="r">
              <a:lnSpc>
                <a:spcPts val="950"/>
              </a:lnSpc>
            </a:pPr>
            <a:r>
              <a:rPr lang="en-US" sz="700" dirty="0"/>
              <a:t>MAIT</a:t>
            </a:r>
          </a:p>
          <a:p>
            <a:pPr algn="r">
              <a:lnSpc>
                <a:spcPts val="950"/>
              </a:lnSpc>
            </a:pPr>
            <a:r>
              <a:rPr lang="en-US" sz="700" dirty="0"/>
              <a:t>NK</a:t>
            </a:r>
          </a:p>
          <a:p>
            <a:pPr algn="r">
              <a:lnSpc>
                <a:spcPts val="950"/>
              </a:lnSpc>
            </a:pPr>
            <a:r>
              <a:rPr lang="en-US" sz="700" dirty="0"/>
              <a:t>NK_CD56bright</a:t>
            </a:r>
          </a:p>
          <a:p>
            <a:pPr algn="r">
              <a:lnSpc>
                <a:spcPts val="950"/>
              </a:lnSpc>
            </a:pPr>
            <a:r>
              <a:rPr lang="en-US" sz="700" dirty="0"/>
              <a:t>Treg</a:t>
            </a:r>
          </a:p>
        </p:txBody>
      </p:sp>
      <p:sp>
        <p:nvSpPr>
          <p:cNvPr id="18" name="TextBox 17">
            <a:extLst>
              <a:ext uri="{FF2B5EF4-FFF2-40B4-BE49-F238E27FC236}">
                <a16:creationId xmlns:a16="http://schemas.microsoft.com/office/drawing/2014/main" id="{274F9EE9-FB40-2C21-55F1-03068030704C}"/>
              </a:ext>
            </a:extLst>
          </p:cNvPr>
          <p:cNvSpPr txBox="1"/>
          <p:nvPr/>
        </p:nvSpPr>
        <p:spPr>
          <a:xfrm>
            <a:off x="5310406" y="7900417"/>
            <a:ext cx="284052" cy="200055"/>
          </a:xfrm>
          <a:prstGeom prst="rect">
            <a:avLst/>
          </a:prstGeom>
          <a:noFill/>
        </p:spPr>
        <p:txBody>
          <a:bodyPr wrap="none" rtlCol="0">
            <a:spAutoFit/>
          </a:bodyPr>
          <a:lstStyle/>
          <a:p>
            <a:r>
              <a:rPr lang="en-US" sz="700" dirty="0"/>
              <a:t>80</a:t>
            </a:r>
          </a:p>
        </p:txBody>
      </p:sp>
      <p:sp>
        <p:nvSpPr>
          <p:cNvPr id="19" name="TextBox 18">
            <a:extLst>
              <a:ext uri="{FF2B5EF4-FFF2-40B4-BE49-F238E27FC236}">
                <a16:creationId xmlns:a16="http://schemas.microsoft.com/office/drawing/2014/main" id="{73D6E2DF-7F32-BE54-0C71-DE5EE7B6F1C0}"/>
              </a:ext>
            </a:extLst>
          </p:cNvPr>
          <p:cNvSpPr txBox="1"/>
          <p:nvPr/>
        </p:nvSpPr>
        <p:spPr>
          <a:xfrm>
            <a:off x="5310406" y="8180247"/>
            <a:ext cx="284052" cy="200055"/>
          </a:xfrm>
          <a:prstGeom prst="rect">
            <a:avLst/>
          </a:prstGeom>
          <a:noFill/>
        </p:spPr>
        <p:txBody>
          <a:bodyPr wrap="none" rtlCol="0">
            <a:spAutoFit/>
          </a:bodyPr>
          <a:lstStyle/>
          <a:p>
            <a:r>
              <a:rPr lang="en-US" sz="700" dirty="0"/>
              <a:t>60</a:t>
            </a:r>
          </a:p>
        </p:txBody>
      </p:sp>
      <p:sp>
        <p:nvSpPr>
          <p:cNvPr id="20" name="TextBox 19">
            <a:extLst>
              <a:ext uri="{FF2B5EF4-FFF2-40B4-BE49-F238E27FC236}">
                <a16:creationId xmlns:a16="http://schemas.microsoft.com/office/drawing/2014/main" id="{830267E1-5AFA-2602-5A46-1FF9EF59E4B7}"/>
              </a:ext>
            </a:extLst>
          </p:cNvPr>
          <p:cNvSpPr txBox="1"/>
          <p:nvPr/>
        </p:nvSpPr>
        <p:spPr>
          <a:xfrm>
            <a:off x="5310406" y="8460077"/>
            <a:ext cx="284052" cy="200055"/>
          </a:xfrm>
          <a:prstGeom prst="rect">
            <a:avLst/>
          </a:prstGeom>
          <a:noFill/>
        </p:spPr>
        <p:txBody>
          <a:bodyPr wrap="none" rtlCol="0">
            <a:spAutoFit/>
          </a:bodyPr>
          <a:lstStyle/>
          <a:p>
            <a:r>
              <a:rPr lang="en-US" sz="700" dirty="0"/>
              <a:t>40</a:t>
            </a:r>
          </a:p>
        </p:txBody>
      </p:sp>
      <p:sp>
        <p:nvSpPr>
          <p:cNvPr id="21" name="TextBox 20">
            <a:extLst>
              <a:ext uri="{FF2B5EF4-FFF2-40B4-BE49-F238E27FC236}">
                <a16:creationId xmlns:a16="http://schemas.microsoft.com/office/drawing/2014/main" id="{03D80D55-AA8C-6DDC-EA20-2A5EF71B9286}"/>
              </a:ext>
            </a:extLst>
          </p:cNvPr>
          <p:cNvSpPr txBox="1"/>
          <p:nvPr/>
        </p:nvSpPr>
        <p:spPr>
          <a:xfrm>
            <a:off x="5310406" y="8739907"/>
            <a:ext cx="284052" cy="200055"/>
          </a:xfrm>
          <a:prstGeom prst="rect">
            <a:avLst/>
          </a:prstGeom>
          <a:noFill/>
        </p:spPr>
        <p:txBody>
          <a:bodyPr wrap="none" rtlCol="0">
            <a:spAutoFit/>
          </a:bodyPr>
          <a:lstStyle/>
          <a:p>
            <a:r>
              <a:rPr lang="en-US" sz="700" dirty="0"/>
              <a:t>20</a:t>
            </a:r>
          </a:p>
        </p:txBody>
      </p:sp>
      <p:sp>
        <p:nvSpPr>
          <p:cNvPr id="22" name="TextBox 21">
            <a:extLst>
              <a:ext uri="{FF2B5EF4-FFF2-40B4-BE49-F238E27FC236}">
                <a16:creationId xmlns:a16="http://schemas.microsoft.com/office/drawing/2014/main" id="{01E70B64-0E9B-E3CD-E287-566C079641CD}"/>
              </a:ext>
            </a:extLst>
          </p:cNvPr>
          <p:cNvSpPr txBox="1"/>
          <p:nvPr/>
        </p:nvSpPr>
        <p:spPr>
          <a:xfrm>
            <a:off x="5370208" y="9019737"/>
            <a:ext cx="234360" cy="200055"/>
          </a:xfrm>
          <a:prstGeom prst="rect">
            <a:avLst/>
          </a:prstGeom>
          <a:noFill/>
        </p:spPr>
        <p:txBody>
          <a:bodyPr wrap="none" rtlCol="0">
            <a:spAutoFit/>
          </a:bodyPr>
          <a:lstStyle/>
          <a:p>
            <a:r>
              <a:rPr lang="en-US" sz="700" dirty="0"/>
              <a:t>0</a:t>
            </a:r>
          </a:p>
        </p:txBody>
      </p:sp>
      <p:sp>
        <p:nvSpPr>
          <p:cNvPr id="23" name="TextBox 22">
            <a:extLst>
              <a:ext uri="{FF2B5EF4-FFF2-40B4-BE49-F238E27FC236}">
                <a16:creationId xmlns:a16="http://schemas.microsoft.com/office/drawing/2014/main" id="{BA1D6C6C-144F-2A20-F761-5863BA75CCFB}"/>
              </a:ext>
            </a:extLst>
          </p:cNvPr>
          <p:cNvSpPr txBox="1"/>
          <p:nvPr/>
        </p:nvSpPr>
        <p:spPr>
          <a:xfrm rot="16200000">
            <a:off x="4723990" y="8427541"/>
            <a:ext cx="1130438" cy="200055"/>
          </a:xfrm>
          <a:prstGeom prst="rect">
            <a:avLst/>
          </a:prstGeom>
          <a:noFill/>
        </p:spPr>
        <p:txBody>
          <a:bodyPr wrap="none" rtlCol="0">
            <a:spAutoFit/>
          </a:bodyPr>
          <a:lstStyle/>
          <a:p>
            <a:r>
              <a:rPr lang="en-US" sz="700" dirty="0"/>
              <a:t>Percent of labelled cells</a:t>
            </a:r>
          </a:p>
        </p:txBody>
      </p:sp>
      <p:sp>
        <p:nvSpPr>
          <p:cNvPr id="25" name="TextBox 24">
            <a:extLst>
              <a:ext uri="{FF2B5EF4-FFF2-40B4-BE49-F238E27FC236}">
                <a16:creationId xmlns:a16="http://schemas.microsoft.com/office/drawing/2014/main" id="{900491B6-89AA-22BC-2630-5B671BAF5D58}"/>
              </a:ext>
            </a:extLst>
          </p:cNvPr>
          <p:cNvSpPr txBox="1"/>
          <p:nvPr/>
        </p:nvSpPr>
        <p:spPr>
          <a:xfrm>
            <a:off x="5633204" y="8857539"/>
            <a:ext cx="255198" cy="200055"/>
          </a:xfrm>
          <a:prstGeom prst="rect">
            <a:avLst/>
          </a:prstGeom>
          <a:noFill/>
        </p:spPr>
        <p:txBody>
          <a:bodyPr wrap="none" rtlCol="0">
            <a:spAutoFit/>
          </a:bodyPr>
          <a:lstStyle/>
          <a:p>
            <a:r>
              <a:rPr lang="en-US" sz="700" dirty="0">
                <a:solidFill>
                  <a:schemeClr val="tx1"/>
                </a:solidFill>
              </a:rPr>
              <a:t>**</a:t>
            </a:r>
          </a:p>
        </p:txBody>
      </p:sp>
      <p:sp>
        <p:nvSpPr>
          <p:cNvPr id="26" name="TextBox 25">
            <a:extLst>
              <a:ext uri="{FF2B5EF4-FFF2-40B4-BE49-F238E27FC236}">
                <a16:creationId xmlns:a16="http://schemas.microsoft.com/office/drawing/2014/main" id="{2C904217-E808-D56B-5F74-D32E158E8AE6}"/>
              </a:ext>
            </a:extLst>
          </p:cNvPr>
          <p:cNvSpPr txBox="1"/>
          <p:nvPr/>
        </p:nvSpPr>
        <p:spPr>
          <a:xfrm>
            <a:off x="5530859" y="8766968"/>
            <a:ext cx="219932" cy="200055"/>
          </a:xfrm>
          <a:prstGeom prst="rect">
            <a:avLst/>
          </a:prstGeom>
          <a:noFill/>
        </p:spPr>
        <p:txBody>
          <a:bodyPr wrap="none" rtlCol="0">
            <a:spAutoFit/>
          </a:bodyPr>
          <a:lstStyle/>
          <a:p>
            <a:r>
              <a:rPr lang="en-US" sz="700" dirty="0">
                <a:solidFill>
                  <a:schemeClr val="tx1"/>
                </a:solidFill>
              </a:rPr>
              <a:t>*</a:t>
            </a:r>
          </a:p>
        </p:txBody>
      </p:sp>
      <p:sp>
        <p:nvSpPr>
          <p:cNvPr id="27" name="TextBox 26">
            <a:extLst>
              <a:ext uri="{FF2B5EF4-FFF2-40B4-BE49-F238E27FC236}">
                <a16:creationId xmlns:a16="http://schemas.microsoft.com/office/drawing/2014/main" id="{93225674-C5C3-B1CF-0054-064074DAB172}"/>
              </a:ext>
            </a:extLst>
          </p:cNvPr>
          <p:cNvSpPr txBox="1"/>
          <p:nvPr/>
        </p:nvSpPr>
        <p:spPr>
          <a:xfrm>
            <a:off x="6934531" y="8889558"/>
            <a:ext cx="219932" cy="200055"/>
          </a:xfrm>
          <a:prstGeom prst="rect">
            <a:avLst/>
          </a:prstGeom>
          <a:noFill/>
        </p:spPr>
        <p:txBody>
          <a:bodyPr wrap="none" rtlCol="0">
            <a:spAutoFit/>
          </a:bodyPr>
          <a:lstStyle/>
          <a:p>
            <a:r>
              <a:rPr lang="en-US" sz="700" dirty="0"/>
              <a:t>*</a:t>
            </a:r>
          </a:p>
        </p:txBody>
      </p:sp>
      <p:pic>
        <p:nvPicPr>
          <p:cNvPr id="15" name="Picture 14">
            <a:extLst>
              <a:ext uri="{FF2B5EF4-FFF2-40B4-BE49-F238E27FC236}">
                <a16:creationId xmlns:a16="http://schemas.microsoft.com/office/drawing/2014/main" id="{36DBC4D7-9A6F-62C1-236A-2D547602F819}"/>
              </a:ext>
            </a:extLst>
          </p:cNvPr>
          <p:cNvPicPr>
            <a:picLocks noChangeAspect="1"/>
          </p:cNvPicPr>
          <p:nvPr/>
        </p:nvPicPr>
        <p:blipFill>
          <a:blip r:embed="rId10"/>
          <a:srcRect l="11436" t="74991" r="73783" b="9855"/>
          <a:stretch/>
        </p:blipFill>
        <p:spPr>
          <a:xfrm>
            <a:off x="5316373" y="1408538"/>
            <a:ext cx="693843" cy="427684"/>
          </a:xfrm>
          <a:prstGeom prst="rect">
            <a:avLst/>
          </a:prstGeom>
        </p:spPr>
      </p:pic>
      <p:grpSp>
        <p:nvGrpSpPr>
          <p:cNvPr id="31" name="Group 30">
            <a:extLst>
              <a:ext uri="{FF2B5EF4-FFF2-40B4-BE49-F238E27FC236}">
                <a16:creationId xmlns:a16="http://schemas.microsoft.com/office/drawing/2014/main" id="{43D8900C-549C-A8ED-140E-C8D2DE4CDEE2}"/>
              </a:ext>
            </a:extLst>
          </p:cNvPr>
          <p:cNvGrpSpPr/>
          <p:nvPr/>
        </p:nvGrpSpPr>
        <p:grpSpPr>
          <a:xfrm>
            <a:off x="6051725" y="1269277"/>
            <a:ext cx="1173330" cy="566945"/>
            <a:chOff x="6173645" y="1269277"/>
            <a:chExt cx="889704" cy="566945"/>
          </a:xfrm>
        </p:grpSpPr>
        <p:pic>
          <p:nvPicPr>
            <p:cNvPr id="233" name="Google Shape;233;p14" descr="A picture containing timeline&#10;&#10;Description automatically generated"/>
            <p:cNvPicPr preferRelativeResize="0"/>
            <p:nvPr/>
          </p:nvPicPr>
          <p:blipFill rotWithShape="1">
            <a:blip r:embed="rId9">
              <a:alphaModFix/>
            </a:blip>
            <a:srcRect l="50290" t="417" r="25125" b="96561"/>
            <a:stretch/>
          </p:blipFill>
          <p:spPr>
            <a:xfrm>
              <a:off x="6173645" y="1269277"/>
              <a:ext cx="887612" cy="126822"/>
            </a:xfrm>
            <a:prstGeom prst="rect">
              <a:avLst/>
            </a:prstGeom>
            <a:noFill/>
            <a:ln>
              <a:noFill/>
            </a:ln>
          </p:spPr>
        </p:pic>
        <p:pic>
          <p:nvPicPr>
            <p:cNvPr id="17" name="Picture 16">
              <a:extLst>
                <a:ext uri="{FF2B5EF4-FFF2-40B4-BE49-F238E27FC236}">
                  <a16:creationId xmlns:a16="http://schemas.microsoft.com/office/drawing/2014/main" id="{46A8C5F5-1AE4-9263-F03A-4DEF80779244}"/>
                </a:ext>
              </a:extLst>
            </p:cNvPr>
            <p:cNvPicPr>
              <a:picLocks/>
            </p:cNvPicPr>
            <p:nvPr/>
          </p:nvPicPr>
          <p:blipFill>
            <a:blip r:embed="rId10"/>
            <a:srcRect l="38632" t="74861" r="31922" b="9852"/>
            <a:stretch/>
          </p:blipFill>
          <p:spPr>
            <a:xfrm>
              <a:off x="6176381" y="1404812"/>
              <a:ext cx="886968" cy="431410"/>
            </a:xfrm>
            <a:prstGeom prst="rect">
              <a:avLst/>
            </a:prstGeom>
          </p:spPr>
        </p:pic>
      </p:grpSp>
      <p:grpSp>
        <p:nvGrpSpPr>
          <p:cNvPr id="30" name="Group 29">
            <a:extLst>
              <a:ext uri="{FF2B5EF4-FFF2-40B4-BE49-F238E27FC236}">
                <a16:creationId xmlns:a16="http://schemas.microsoft.com/office/drawing/2014/main" id="{9CB46717-D868-23E4-2797-370FBC691D46}"/>
              </a:ext>
            </a:extLst>
          </p:cNvPr>
          <p:cNvGrpSpPr/>
          <p:nvPr/>
        </p:nvGrpSpPr>
        <p:grpSpPr>
          <a:xfrm>
            <a:off x="5281215" y="2487633"/>
            <a:ext cx="2082574" cy="1196312"/>
            <a:chOff x="5281215" y="2487633"/>
            <a:chExt cx="2082574" cy="1196312"/>
          </a:xfrm>
        </p:grpSpPr>
        <p:grpSp>
          <p:nvGrpSpPr>
            <p:cNvPr id="241" name="Google Shape;241;p14"/>
            <p:cNvGrpSpPr/>
            <p:nvPr/>
          </p:nvGrpSpPr>
          <p:grpSpPr>
            <a:xfrm>
              <a:off x="5281215" y="2487633"/>
              <a:ext cx="1284703" cy="1196312"/>
              <a:chOff x="2926697" y="1853816"/>
              <a:chExt cx="3072242" cy="2860869"/>
            </a:xfrm>
          </p:grpSpPr>
          <p:sp>
            <p:nvSpPr>
              <p:cNvPr id="242" name="Google Shape;242;p14"/>
              <p:cNvSpPr txBox="1"/>
              <p:nvPr/>
            </p:nvSpPr>
            <p:spPr>
              <a:xfrm>
                <a:off x="2926697" y="1869700"/>
                <a:ext cx="1026677"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ERA</a:t>
                </a:r>
                <a:endParaRPr dirty="0"/>
              </a:p>
            </p:txBody>
          </p:sp>
          <p:sp>
            <p:nvSpPr>
              <p:cNvPr id="243" name="Google Shape;243;p14"/>
              <p:cNvSpPr txBox="1"/>
              <p:nvPr/>
            </p:nvSpPr>
            <p:spPr>
              <a:xfrm>
                <a:off x="4579938" y="1853816"/>
                <a:ext cx="1419001"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At-Risk</a:t>
                </a:r>
                <a:endParaRPr dirty="0"/>
              </a:p>
            </p:txBody>
          </p:sp>
          <p:sp>
            <p:nvSpPr>
              <p:cNvPr id="244" name="Google Shape;244;p14"/>
              <p:cNvSpPr txBox="1"/>
              <p:nvPr/>
            </p:nvSpPr>
            <p:spPr>
              <a:xfrm>
                <a:off x="4073585" y="4236272"/>
                <a:ext cx="1847908" cy="47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rgbClr val="000000"/>
                    </a:solidFill>
                    <a:latin typeface="Arial"/>
                    <a:ea typeface="Arial"/>
                    <a:cs typeface="Arial"/>
                    <a:sym typeface="Arial"/>
                  </a:rPr>
                  <a:t># of clusters</a:t>
                </a:r>
                <a:endParaRPr dirty="0"/>
              </a:p>
            </p:txBody>
          </p:sp>
        </p:grpSp>
        <p:sp>
          <p:nvSpPr>
            <p:cNvPr id="14" name="TextBox 13">
              <a:extLst>
                <a:ext uri="{FF2B5EF4-FFF2-40B4-BE49-F238E27FC236}">
                  <a16:creationId xmlns:a16="http://schemas.microsoft.com/office/drawing/2014/main" id="{A05A67B4-56E3-A6E8-E1D8-1C5A26662E0E}"/>
                </a:ext>
              </a:extLst>
            </p:cNvPr>
            <p:cNvSpPr txBox="1"/>
            <p:nvPr/>
          </p:nvSpPr>
          <p:spPr>
            <a:xfrm>
              <a:off x="6733488" y="2725537"/>
              <a:ext cx="630301" cy="830997"/>
            </a:xfrm>
            <a:prstGeom prst="rect">
              <a:avLst/>
            </a:prstGeom>
            <a:noFill/>
          </p:spPr>
          <p:txBody>
            <a:bodyPr wrap="none" rtlCol="0">
              <a:spAutoFit/>
            </a:bodyPr>
            <a:lstStyle/>
            <a:p>
              <a:r>
                <a:rPr lang="en-US" sz="600" dirty="0"/>
                <a:t>CD8 T Naive</a:t>
              </a:r>
            </a:p>
            <a:p>
              <a:r>
                <a:rPr lang="en-US" sz="600" dirty="0"/>
                <a:t>CD4 T Naive</a:t>
              </a:r>
            </a:p>
            <a:p>
              <a:r>
                <a:rPr lang="en-US" sz="600" dirty="0"/>
                <a:t>CD4 TCM</a:t>
              </a:r>
            </a:p>
            <a:p>
              <a:r>
                <a:rPr lang="en-US" sz="600" dirty="0"/>
                <a:t>CD8 TEM</a:t>
              </a:r>
            </a:p>
            <a:p>
              <a:r>
                <a:rPr lang="en-US" sz="600" dirty="0"/>
                <a:t>NK</a:t>
              </a:r>
            </a:p>
            <a:p>
              <a:r>
                <a:rPr lang="en-US" sz="600" dirty="0"/>
                <a:t>B cell</a:t>
              </a:r>
            </a:p>
            <a:p>
              <a:r>
                <a:rPr lang="en-US" sz="600" dirty="0"/>
                <a:t>Treg</a:t>
              </a:r>
            </a:p>
            <a:p>
              <a:r>
                <a:rPr lang="en-US" sz="600" dirty="0"/>
                <a:t>Monocytes</a:t>
              </a:r>
            </a:p>
          </p:txBody>
        </p:sp>
        <p:pic>
          <p:nvPicPr>
            <p:cNvPr id="29" name="Picture 28" descr="A blue and yellow squares&#10;&#10;Description automatically generated">
              <a:extLst>
                <a:ext uri="{FF2B5EF4-FFF2-40B4-BE49-F238E27FC236}">
                  <a16:creationId xmlns:a16="http://schemas.microsoft.com/office/drawing/2014/main" id="{E61C18E4-3A35-98A4-8297-1A2A60025EA4}"/>
                </a:ext>
              </a:extLst>
            </p:cNvPr>
            <p:cNvPicPr>
              <a:picLocks noChangeAspect="1"/>
            </p:cNvPicPr>
            <p:nvPr/>
          </p:nvPicPr>
          <p:blipFill>
            <a:blip r:embed="rId11"/>
            <a:srcRect l="13389" t="9345" r="29354" b="22145"/>
            <a:stretch/>
          </p:blipFill>
          <p:spPr>
            <a:xfrm>
              <a:off x="5316705" y="2628682"/>
              <a:ext cx="1501741" cy="895585"/>
            </a:xfrm>
            <a:prstGeom prst="rect">
              <a:avLst/>
            </a:prstGeom>
          </p:spPr>
        </p:pic>
      </p:grpSp>
      <p:grpSp>
        <p:nvGrpSpPr>
          <p:cNvPr id="52" name="Group 51">
            <a:extLst>
              <a:ext uri="{FF2B5EF4-FFF2-40B4-BE49-F238E27FC236}">
                <a16:creationId xmlns:a16="http://schemas.microsoft.com/office/drawing/2014/main" id="{2D35539C-A96A-B30B-2B63-858ED36A0CBF}"/>
              </a:ext>
            </a:extLst>
          </p:cNvPr>
          <p:cNvGrpSpPr/>
          <p:nvPr/>
        </p:nvGrpSpPr>
        <p:grpSpPr>
          <a:xfrm>
            <a:off x="4630342" y="4894247"/>
            <a:ext cx="1049917" cy="1892826"/>
            <a:chOff x="4684637" y="4815100"/>
            <a:chExt cx="1049917" cy="1892826"/>
          </a:xfrm>
        </p:grpSpPr>
        <p:sp>
          <p:nvSpPr>
            <p:cNvPr id="13" name="TextBox 12">
              <a:extLst>
                <a:ext uri="{FF2B5EF4-FFF2-40B4-BE49-F238E27FC236}">
                  <a16:creationId xmlns:a16="http://schemas.microsoft.com/office/drawing/2014/main" id="{CF829694-ED3F-D008-4E2C-1511FF498E8B}"/>
                </a:ext>
              </a:extLst>
            </p:cNvPr>
            <p:cNvSpPr txBox="1"/>
            <p:nvPr/>
          </p:nvSpPr>
          <p:spPr>
            <a:xfrm>
              <a:off x="4741975" y="4815100"/>
              <a:ext cx="992579" cy="1892826"/>
            </a:xfrm>
            <a:prstGeom prst="rect">
              <a:avLst/>
            </a:prstGeom>
            <a:noFill/>
          </p:spPr>
          <p:txBody>
            <a:bodyPr wrap="none" rtlCol="0">
              <a:spAutoFit/>
            </a:bodyPr>
            <a:lstStyle/>
            <a:p>
              <a:r>
                <a:rPr lang="en-US" sz="900" dirty="0"/>
                <a:t>B intermediate</a:t>
              </a:r>
            </a:p>
            <a:p>
              <a:r>
                <a:rPr lang="en-US" sz="900" dirty="0"/>
                <a:t>B memory</a:t>
              </a:r>
            </a:p>
            <a:p>
              <a:r>
                <a:rPr lang="en-US" sz="900" dirty="0"/>
                <a:t>B naive</a:t>
              </a:r>
            </a:p>
            <a:p>
              <a:r>
                <a:rPr lang="en-US" sz="900" dirty="0"/>
                <a:t>CD14 Mono</a:t>
              </a:r>
            </a:p>
            <a:p>
              <a:r>
                <a:rPr lang="en-US" sz="900" dirty="0"/>
                <a:t>CD16 Mono</a:t>
              </a:r>
            </a:p>
            <a:p>
              <a:r>
                <a:rPr lang="en-US" sz="900" dirty="0"/>
                <a:t>CD4 T Naive</a:t>
              </a:r>
            </a:p>
            <a:p>
              <a:r>
                <a:rPr lang="en-US" sz="900" dirty="0"/>
                <a:t>CD4 TCM</a:t>
              </a:r>
            </a:p>
            <a:p>
              <a:r>
                <a:rPr lang="en-US" sz="900" dirty="0"/>
                <a:t>CD8 T Naive</a:t>
              </a:r>
            </a:p>
            <a:p>
              <a:r>
                <a:rPr lang="en-US" sz="900" dirty="0"/>
                <a:t>CD8 TEM</a:t>
              </a:r>
            </a:p>
            <a:p>
              <a:r>
                <a:rPr lang="en-US" sz="900" dirty="0"/>
                <a:t>MAIT</a:t>
              </a:r>
            </a:p>
            <a:p>
              <a:r>
                <a:rPr lang="en-US" sz="900" dirty="0"/>
                <a:t>NK</a:t>
              </a:r>
            </a:p>
            <a:p>
              <a:r>
                <a:rPr lang="en-US" sz="900" dirty="0"/>
                <a:t>NK_CD56bright</a:t>
              </a:r>
            </a:p>
            <a:p>
              <a:r>
                <a:rPr lang="en-US" sz="900" dirty="0"/>
                <a:t>Treg</a:t>
              </a:r>
            </a:p>
          </p:txBody>
        </p:sp>
        <p:sp>
          <p:nvSpPr>
            <p:cNvPr id="37" name="Oval 36">
              <a:extLst>
                <a:ext uri="{FF2B5EF4-FFF2-40B4-BE49-F238E27FC236}">
                  <a16:creationId xmlns:a16="http://schemas.microsoft.com/office/drawing/2014/main" id="{9C61EDA9-CBBB-A87C-B5D2-F3B17B8FC954}"/>
                </a:ext>
              </a:extLst>
            </p:cNvPr>
            <p:cNvSpPr>
              <a:spLocks noChangeAspect="1"/>
            </p:cNvSpPr>
            <p:nvPr/>
          </p:nvSpPr>
          <p:spPr>
            <a:xfrm>
              <a:off x="4684637" y="4894372"/>
              <a:ext cx="70743" cy="73152"/>
            </a:xfrm>
            <a:prstGeom prst="ellipse">
              <a:avLst/>
            </a:prstGeom>
            <a:solidFill>
              <a:srgbClr val="9E01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0B78AE-6D7E-E35E-C4D8-0152D2FB079E}"/>
                </a:ext>
              </a:extLst>
            </p:cNvPr>
            <p:cNvSpPr>
              <a:spLocks noChangeAspect="1"/>
            </p:cNvSpPr>
            <p:nvPr/>
          </p:nvSpPr>
          <p:spPr>
            <a:xfrm>
              <a:off x="4684637" y="5032220"/>
              <a:ext cx="70743" cy="73152"/>
            </a:xfrm>
            <a:prstGeom prst="ellipse">
              <a:avLst/>
            </a:prstGeom>
            <a:solidFill>
              <a:srgbClr val="B81E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40E49A-D12D-ECAF-01F9-AEA933FA9367}"/>
                </a:ext>
              </a:extLst>
            </p:cNvPr>
            <p:cNvSpPr>
              <a:spLocks noChangeAspect="1"/>
            </p:cNvSpPr>
            <p:nvPr/>
          </p:nvSpPr>
          <p:spPr>
            <a:xfrm>
              <a:off x="4684637" y="5170068"/>
              <a:ext cx="70743" cy="73152"/>
            </a:xfrm>
            <a:prstGeom prst="ellipse">
              <a:avLst/>
            </a:prstGeom>
            <a:solidFill>
              <a:srgbClr val="D23B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AE30F7-A35B-0C40-A72A-B545DC467A4D}"/>
                </a:ext>
              </a:extLst>
            </p:cNvPr>
            <p:cNvSpPr>
              <a:spLocks noChangeAspect="1"/>
            </p:cNvSpPr>
            <p:nvPr/>
          </p:nvSpPr>
          <p:spPr>
            <a:xfrm>
              <a:off x="4684637" y="5307916"/>
              <a:ext cx="70743" cy="73152"/>
            </a:xfrm>
            <a:prstGeom prst="ellipse">
              <a:avLst/>
            </a:prstGeom>
            <a:solidFill>
              <a:srgbClr val="E252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527A8-19B4-CBB9-D974-AA675451B0DD}"/>
                </a:ext>
              </a:extLst>
            </p:cNvPr>
            <p:cNvSpPr>
              <a:spLocks noChangeAspect="1"/>
            </p:cNvSpPr>
            <p:nvPr/>
          </p:nvSpPr>
          <p:spPr>
            <a:xfrm>
              <a:off x="4684637" y="5445764"/>
              <a:ext cx="70743" cy="73152"/>
            </a:xfrm>
            <a:prstGeom prst="ellipse">
              <a:avLst/>
            </a:prstGeom>
            <a:solidFill>
              <a:srgbClr val="F168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3B9D5C4-70E1-7EB4-0576-7C1F2D3888B8}"/>
                </a:ext>
              </a:extLst>
            </p:cNvPr>
            <p:cNvSpPr>
              <a:spLocks noChangeAspect="1"/>
            </p:cNvSpPr>
            <p:nvPr/>
          </p:nvSpPr>
          <p:spPr>
            <a:xfrm>
              <a:off x="4684637" y="5583612"/>
              <a:ext cx="70743" cy="73152"/>
            </a:xfrm>
            <a:prstGeom prst="ellipse">
              <a:avLst/>
            </a:prstGeom>
            <a:solidFill>
              <a:srgbClr val="F785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3A4F1-B287-14B1-129E-86D8F8D763B0}"/>
                </a:ext>
              </a:extLst>
            </p:cNvPr>
            <p:cNvSpPr>
              <a:spLocks noChangeAspect="1"/>
            </p:cNvSpPr>
            <p:nvPr/>
          </p:nvSpPr>
          <p:spPr>
            <a:xfrm>
              <a:off x="4684637" y="5721460"/>
              <a:ext cx="70743" cy="73152"/>
            </a:xfrm>
            <a:prstGeom prst="ellipse">
              <a:avLst/>
            </a:prstGeom>
            <a:solidFill>
              <a:srgbClr val="FEB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375A0F-DA5C-27DA-284C-B8DFF9B77C84}"/>
                </a:ext>
              </a:extLst>
            </p:cNvPr>
            <p:cNvSpPr>
              <a:spLocks noChangeAspect="1"/>
            </p:cNvSpPr>
            <p:nvPr/>
          </p:nvSpPr>
          <p:spPr>
            <a:xfrm>
              <a:off x="4684637" y="5859308"/>
              <a:ext cx="70743" cy="73152"/>
            </a:xfrm>
            <a:prstGeom prst="ellipse">
              <a:avLst/>
            </a:prstGeom>
            <a:solidFill>
              <a:srgbClr val="FFE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45E4DA-A3DD-ABA0-A2FC-437DE6662E38}"/>
                </a:ext>
              </a:extLst>
            </p:cNvPr>
            <p:cNvSpPr>
              <a:spLocks noChangeAspect="1"/>
            </p:cNvSpPr>
            <p:nvPr/>
          </p:nvSpPr>
          <p:spPr>
            <a:xfrm>
              <a:off x="4684637" y="5997156"/>
              <a:ext cx="70743" cy="73152"/>
            </a:xfrm>
            <a:prstGeom prst="ellipse">
              <a:avLst/>
            </a:prstGeom>
            <a:solidFill>
              <a:srgbClr val="FAFD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5504B3-8C15-B9D0-5C5D-24174333B3D1}"/>
                </a:ext>
              </a:extLst>
            </p:cNvPr>
            <p:cNvSpPr>
              <a:spLocks noChangeAspect="1"/>
            </p:cNvSpPr>
            <p:nvPr/>
          </p:nvSpPr>
          <p:spPr>
            <a:xfrm>
              <a:off x="4684637" y="6135004"/>
              <a:ext cx="70743" cy="73152"/>
            </a:xfrm>
            <a:prstGeom prst="ellipse">
              <a:avLst/>
            </a:prstGeom>
            <a:solidFill>
              <a:srgbClr val="80C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EF6F68-16D6-033C-3244-23888A463537}"/>
                </a:ext>
              </a:extLst>
            </p:cNvPr>
            <p:cNvSpPr>
              <a:spLocks noChangeAspect="1"/>
            </p:cNvSpPr>
            <p:nvPr/>
          </p:nvSpPr>
          <p:spPr>
            <a:xfrm>
              <a:off x="4684637" y="6272852"/>
              <a:ext cx="70743" cy="73152"/>
            </a:xfrm>
            <a:prstGeom prst="ellipse">
              <a:avLst/>
            </a:prstGeom>
            <a:solidFill>
              <a:srgbClr val="61BC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78967B-6FC2-18E2-D6C7-4959E90FF4C3}"/>
                </a:ext>
              </a:extLst>
            </p:cNvPr>
            <p:cNvSpPr>
              <a:spLocks noChangeAspect="1"/>
            </p:cNvSpPr>
            <p:nvPr/>
          </p:nvSpPr>
          <p:spPr>
            <a:xfrm>
              <a:off x="4684637" y="6410700"/>
              <a:ext cx="70743" cy="73152"/>
            </a:xfrm>
            <a:prstGeom prst="ellipse">
              <a:avLst/>
            </a:prstGeom>
            <a:solidFill>
              <a:srgbClr val="48A0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973949-507B-3B4D-A9B0-5B2811121F6C}"/>
                </a:ext>
              </a:extLst>
            </p:cNvPr>
            <p:cNvSpPr>
              <a:spLocks noChangeAspect="1"/>
            </p:cNvSpPr>
            <p:nvPr/>
          </p:nvSpPr>
          <p:spPr>
            <a:xfrm>
              <a:off x="4684637" y="6548547"/>
              <a:ext cx="70743" cy="73152"/>
            </a:xfrm>
            <a:prstGeom prst="ellipse">
              <a:avLst/>
            </a:prstGeom>
            <a:solidFill>
              <a:srgbClr val="5E4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Google Shape;758;p8"/>
          <p:cNvSpPr txBox="1"/>
          <p:nvPr/>
        </p:nvSpPr>
        <p:spPr>
          <a:xfrm>
            <a:off x="-2" y="0"/>
            <a:ext cx="554647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S4 Cellular network analysis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527;p4">
            <a:extLst>
              <a:ext uri="{FF2B5EF4-FFF2-40B4-BE49-F238E27FC236}">
                <a16:creationId xmlns:a16="http://schemas.microsoft.com/office/drawing/2014/main" id="{9B725F1A-F95C-B698-EC26-E80C021D8FC7}"/>
              </a:ext>
            </a:extLst>
          </p:cNvPr>
          <p:cNvSpPr/>
          <p:nvPr/>
        </p:nvSpPr>
        <p:spPr>
          <a:xfrm>
            <a:off x="160921" y="494291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529;p4">
            <a:extLst>
              <a:ext uri="{FF2B5EF4-FFF2-40B4-BE49-F238E27FC236}">
                <a16:creationId xmlns:a16="http://schemas.microsoft.com/office/drawing/2014/main" id="{16B1675B-95AC-7673-D447-D88F6D197C9F}"/>
              </a:ext>
            </a:extLst>
          </p:cNvPr>
          <p:cNvSpPr txBox="1"/>
          <p:nvPr/>
        </p:nvSpPr>
        <p:spPr>
          <a:xfrm>
            <a:off x="-5073932" y="4577537"/>
            <a:ext cx="244437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0" name="Group 39">
            <a:extLst>
              <a:ext uri="{FF2B5EF4-FFF2-40B4-BE49-F238E27FC236}">
                <a16:creationId xmlns:a16="http://schemas.microsoft.com/office/drawing/2014/main" id="{7975BF59-E046-D79D-E007-B6514DBC08DA}"/>
              </a:ext>
            </a:extLst>
          </p:cNvPr>
          <p:cNvGrpSpPr>
            <a:grpSpLocks noChangeAspect="1"/>
          </p:cNvGrpSpPr>
          <p:nvPr/>
        </p:nvGrpSpPr>
        <p:grpSpPr>
          <a:xfrm>
            <a:off x="8461788" y="6184719"/>
            <a:ext cx="2338062" cy="2011680"/>
            <a:chOff x="301610" y="3530407"/>
            <a:chExt cx="2749124" cy="2365360"/>
          </a:xfrm>
        </p:grpSpPr>
        <p:pic>
          <p:nvPicPr>
            <p:cNvPr id="31" name="Picture 30" descr="A comparison of a bar graph&#10;&#10;Description automatically generated with medium confidence">
              <a:extLst>
                <a:ext uri="{FF2B5EF4-FFF2-40B4-BE49-F238E27FC236}">
                  <a16:creationId xmlns:a16="http://schemas.microsoft.com/office/drawing/2014/main" id="{1277B5CC-1D48-67DC-C4D0-4850842A7DDD}"/>
                </a:ext>
              </a:extLst>
            </p:cNvPr>
            <p:cNvPicPr>
              <a:picLocks noChangeAspect="1"/>
            </p:cNvPicPr>
            <p:nvPr/>
          </p:nvPicPr>
          <p:blipFill rotWithShape="1">
            <a:blip r:embed="rId3"/>
            <a:srcRect b="6019"/>
            <a:stretch/>
          </p:blipFill>
          <p:spPr>
            <a:xfrm>
              <a:off x="301610" y="3530407"/>
              <a:ext cx="2283574" cy="2148414"/>
            </a:xfrm>
            <a:prstGeom prst="rect">
              <a:avLst/>
            </a:prstGeom>
          </p:spPr>
        </p:pic>
        <p:sp>
          <p:nvSpPr>
            <p:cNvPr id="34" name="TextBox 33">
              <a:extLst>
                <a:ext uri="{FF2B5EF4-FFF2-40B4-BE49-F238E27FC236}">
                  <a16:creationId xmlns:a16="http://schemas.microsoft.com/office/drawing/2014/main" id="{1CBC8587-74E1-BDBA-0C6E-41E55C842088}"/>
                </a:ext>
              </a:extLst>
            </p:cNvPr>
            <p:cNvSpPr txBox="1"/>
            <p:nvPr/>
          </p:nvSpPr>
          <p:spPr>
            <a:xfrm>
              <a:off x="598823" y="5680323"/>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7" name="TextBox 36">
              <a:extLst>
                <a:ext uri="{FF2B5EF4-FFF2-40B4-BE49-F238E27FC236}">
                  <a16:creationId xmlns:a16="http://schemas.microsoft.com/office/drawing/2014/main" id="{578C55AC-5DDF-1898-302F-5D4EE2051644}"/>
                </a:ext>
              </a:extLst>
            </p:cNvPr>
            <p:cNvSpPr txBox="1"/>
            <p:nvPr/>
          </p:nvSpPr>
          <p:spPr>
            <a:xfrm>
              <a:off x="1793896" y="5675071"/>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425;p2">
              <a:extLst>
                <a:ext uri="{FF2B5EF4-FFF2-40B4-BE49-F238E27FC236}">
                  <a16:creationId xmlns:a16="http://schemas.microsoft.com/office/drawing/2014/main" id="{D6D26D40-186F-1661-4467-5029124F1177}"/>
                </a:ext>
              </a:extLst>
            </p:cNvPr>
            <p:cNvSpPr txBox="1"/>
            <p:nvPr/>
          </p:nvSpPr>
          <p:spPr>
            <a:xfrm>
              <a:off x="722624" y="3750778"/>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 name="Google Shape;425;p2">
              <a:extLst>
                <a:ext uri="{FF2B5EF4-FFF2-40B4-BE49-F238E27FC236}">
                  <a16:creationId xmlns:a16="http://schemas.microsoft.com/office/drawing/2014/main" id="{FA447A7E-6471-2BA0-CB4B-AD40403784D8}"/>
                </a:ext>
              </a:extLst>
            </p:cNvPr>
            <p:cNvSpPr txBox="1"/>
            <p:nvPr/>
          </p:nvSpPr>
          <p:spPr>
            <a:xfrm>
              <a:off x="1913518" y="3748043"/>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54" name="Google Shape;527;p4">
            <a:extLst>
              <a:ext uri="{FF2B5EF4-FFF2-40B4-BE49-F238E27FC236}">
                <a16:creationId xmlns:a16="http://schemas.microsoft.com/office/drawing/2014/main" id="{2D044B2E-4A3C-8038-97D6-9DC20E4734ED}"/>
              </a:ext>
            </a:extLst>
          </p:cNvPr>
          <p:cNvSpPr/>
          <p:nvPr/>
        </p:nvSpPr>
        <p:spPr>
          <a:xfrm>
            <a:off x="93196" y="4065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09929B85-547E-67EE-6135-C4301AA23A78}"/>
              </a:ext>
            </a:extLst>
          </p:cNvPr>
          <p:cNvSpPr txBox="1"/>
          <p:nvPr/>
        </p:nvSpPr>
        <p:spPr>
          <a:xfrm>
            <a:off x="325118" y="405266"/>
            <a:ext cx="25946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Overall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8A506DAF-B7B5-95FF-EC2D-CA40E602D9A6}"/>
              </a:ext>
            </a:extLst>
          </p:cNvPr>
          <p:cNvGrpSpPr/>
          <p:nvPr/>
        </p:nvGrpSpPr>
        <p:grpSpPr>
          <a:xfrm>
            <a:off x="8531156" y="476983"/>
            <a:ext cx="4354140" cy="2403347"/>
            <a:chOff x="107376" y="398583"/>
            <a:chExt cx="4354140" cy="2403347"/>
          </a:xfrm>
        </p:grpSpPr>
        <p:sp>
          <p:nvSpPr>
            <p:cNvPr id="522" name="Google Shape;438;p3">
              <a:extLst>
                <a:ext uri="{FF2B5EF4-FFF2-40B4-BE49-F238E27FC236}">
                  <a16:creationId xmlns:a16="http://schemas.microsoft.com/office/drawing/2014/main" id="{FA51FCAC-1C8C-1A43-66B8-03ED8F171B76}"/>
                </a:ext>
              </a:extLst>
            </p:cNvPr>
            <p:cNvSpPr/>
            <p:nvPr/>
          </p:nvSpPr>
          <p:spPr>
            <a:xfrm>
              <a:off x="131759" y="40473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441;p3">
              <a:extLst>
                <a:ext uri="{FF2B5EF4-FFF2-40B4-BE49-F238E27FC236}">
                  <a16:creationId xmlns:a16="http://schemas.microsoft.com/office/drawing/2014/main" id="{570E8707-8EF7-EB6A-5A19-88F64FD91733}"/>
                </a:ext>
              </a:extLst>
            </p:cNvPr>
            <p:cNvSpPr txBox="1"/>
            <p:nvPr/>
          </p:nvSpPr>
          <p:spPr>
            <a:xfrm>
              <a:off x="413476" y="398583"/>
              <a:ext cx="3743658"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Differential cellular network between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27" name="Picture 526">
              <a:extLst>
                <a:ext uri="{FF2B5EF4-FFF2-40B4-BE49-F238E27FC236}">
                  <a16:creationId xmlns:a16="http://schemas.microsoft.com/office/drawing/2014/main" id="{B28A85D6-190B-1838-8126-D43545B9838A}"/>
                </a:ext>
              </a:extLst>
            </p:cNvPr>
            <p:cNvPicPr>
              <a:picLocks noChangeAspect="1"/>
            </p:cNvPicPr>
            <p:nvPr/>
          </p:nvPicPr>
          <p:blipFill rotWithShape="1">
            <a:blip r:embed="rId4"/>
            <a:srcRect r="52603"/>
            <a:stretch/>
          </p:blipFill>
          <p:spPr>
            <a:xfrm>
              <a:off x="107376" y="700526"/>
              <a:ext cx="2242100" cy="2074872"/>
            </a:xfrm>
            <a:prstGeom prst="rect">
              <a:avLst/>
            </a:prstGeom>
          </p:spPr>
        </p:pic>
        <p:pic>
          <p:nvPicPr>
            <p:cNvPr id="528" name="Picture 527">
              <a:extLst>
                <a:ext uri="{FF2B5EF4-FFF2-40B4-BE49-F238E27FC236}">
                  <a16:creationId xmlns:a16="http://schemas.microsoft.com/office/drawing/2014/main" id="{234D5F57-8DF0-2E6B-952B-D195CB67F9EA}"/>
                </a:ext>
              </a:extLst>
            </p:cNvPr>
            <p:cNvPicPr>
              <a:picLocks noChangeAspect="1"/>
            </p:cNvPicPr>
            <p:nvPr/>
          </p:nvPicPr>
          <p:blipFill rotWithShape="1">
            <a:blip r:embed="rId4"/>
            <a:srcRect l="55914"/>
            <a:stretch/>
          </p:blipFill>
          <p:spPr>
            <a:xfrm>
              <a:off x="2376070" y="727058"/>
              <a:ext cx="2085446" cy="2074872"/>
            </a:xfrm>
            <a:prstGeom prst="rect">
              <a:avLst/>
            </a:prstGeom>
          </p:spPr>
        </p:pic>
      </p:grpSp>
      <p:sp>
        <p:nvSpPr>
          <p:cNvPr id="10" name="Google Shape;527;p4">
            <a:extLst>
              <a:ext uri="{FF2B5EF4-FFF2-40B4-BE49-F238E27FC236}">
                <a16:creationId xmlns:a16="http://schemas.microsoft.com/office/drawing/2014/main" id="{BC84DC54-300F-98B2-0055-9F06438ABA80}"/>
              </a:ext>
            </a:extLst>
          </p:cNvPr>
          <p:cNvSpPr/>
          <p:nvPr/>
        </p:nvSpPr>
        <p:spPr>
          <a:xfrm>
            <a:off x="7687195" y="106071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28;p4">
            <a:extLst>
              <a:ext uri="{FF2B5EF4-FFF2-40B4-BE49-F238E27FC236}">
                <a16:creationId xmlns:a16="http://schemas.microsoft.com/office/drawing/2014/main" id="{3FF52708-0BB6-4708-9E87-6D970C2B28C4}"/>
              </a:ext>
            </a:extLst>
          </p:cNvPr>
          <p:cNvSpPr/>
          <p:nvPr/>
        </p:nvSpPr>
        <p:spPr>
          <a:xfrm>
            <a:off x="93196" y="2250480"/>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35;p4">
            <a:extLst>
              <a:ext uri="{FF2B5EF4-FFF2-40B4-BE49-F238E27FC236}">
                <a16:creationId xmlns:a16="http://schemas.microsoft.com/office/drawing/2014/main" id="{43AA0BCF-0C75-81B5-61FC-90CDA4B27DDB}"/>
              </a:ext>
            </a:extLst>
          </p:cNvPr>
          <p:cNvSpPr txBox="1"/>
          <p:nvPr/>
        </p:nvSpPr>
        <p:spPr>
          <a:xfrm>
            <a:off x="407509" y="2250480"/>
            <a:ext cx="324400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across patients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9" name="Group 748">
            <a:extLst>
              <a:ext uri="{FF2B5EF4-FFF2-40B4-BE49-F238E27FC236}">
                <a16:creationId xmlns:a16="http://schemas.microsoft.com/office/drawing/2014/main" id="{D6205B2E-9151-2262-D003-7D8580862C5A}"/>
              </a:ext>
            </a:extLst>
          </p:cNvPr>
          <p:cNvGrpSpPr>
            <a:grpSpLocks noChangeAspect="1"/>
          </p:cNvGrpSpPr>
          <p:nvPr/>
        </p:nvGrpSpPr>
        <p:grpSpPr>
          <a:xfrm>
            <a:off x="6422403" y="3039107"/>
            <a:ext cx="1034727" cy="1239379"/>
            <a:chOff x="6403953" y="3139292"/>
            <a:chExt cx="1425508" cy="1797869"/>
          </a:xfrm>
        </p:grpSpPr>
        <p:sp>
          <p:nvSpPr>
            <p:cNvPr id="714" name="TextBox 713">
              <a:extLst>
                <a:ext uri="{FF2B5EF4-FFF2-40B4-BE49-F238E27FC236}">
                  <a16:creationId xmlns:a16="http://schemas.microsoft.com/office/drawing/2014/main" id="{B0CA39B7-67B3-6994-2E0D-04FA76EFB0FA}"/>
                </a:ext>
              </a:extLst>
            </p:cNvPr>
            <p:cNvSpPr txBox="1"/>
            <p:nvPr/>
          </p:nvSpPr>
          <p:spPr>
            <a:xfrm rot="16200000">
              <a:off x="5662592" y="3895599"/>
              <a:ext cx="1758332" cy="275609"/>
            </a:xfrm>
            <a:prstGeom prst="rect">
              <a:avLst/>
            </a:prstGeom>
            <a:noFill/>
          </p:spPr>
          <p:txBody>
            <a:bodyPr wrap="none" rtlCol="0">
              <a:spAutoFit/>
            </a:bodyPr>
            <a:lstStyle/>
            <a:p>
              <a:pPr algn="ctr"/>
              <a:r>
                <a:rPr lang="en-US" sz="700" dirty="0"/>
                <a:t>Outgoing signaling strength</a:t>
              </a:r>
            </a:p>
          </p:txBody>
        </p:sp>
        <p:sp>
          <p:nvSpPr>
            <p:cNvPr id="562" name="TextBox 561">
              <a:extLst>
                <a:ext uri="{FF2B5EF4-FFF2-40B4-BE49-F238E27FC236}">
                  <a16:creationId xmlns:a16="http://schemas.microsoft.com/office/drawing/2014/main" id="{3D7A514F-8B3D-5FC4-C098-97485C283C5D}"/>
                </a:ext>
              </a:extLst>
            </p:cNvPr>
            <p:cNvSpPr txBox="1"/>
            <p:nvPr/>
          </p:nvSpPr>
          <p:spPr>
            <a:xfrm rot="16200000">
              <a:off x="6480785" y="3880653"/>
              <a:ext cx="1758332" cy="275609"/>
            </a:xfrm>
            <a:prstGeom prst="rect">
              <a:avLst/>
            </a:prstGeom>
            <a:noFill/>
          </p:spPr>
          <p:txBody>
            <a:bodyPr wrap="none" rtlCol="0">
              <a:spAutoFit/>
            </a:bodyPr>
            <a:lstStyle/>
            <a:p>
              <a:pPr algn="ctr"/>
              <a:r>
                <a:rPr lang="en-US" sz="700" dirty="0"/>
                <a:t>Incoming signaling strength</a:t>
              </a:r>
            </a:p>
          </p:txBody>
        </p:sp>
        <p:pic>
          <p:nvPicPr>
            <p:cNvPr id="721" name="Picture 720" descr="A colorful squares and numbers&#10;&#10;Description automatically generated">
              <a:extLst>
                <a:ext uri="{FF2B5EF4-FFF2-40B4-BE49-F238E27FC236}">
                  <a16:creationId xmlns:a16="http://schemas.microsoft.com/office/drawing/2014/main" id="{976556FF-B1FC-5FBC-BF5F-A859EE2B1693}"/>
                </a:ext>
              </a:extLst>
            </p:cNvPr>
            <p:cNvPicPr>
              <a:picLocks noChangeAspect="1"/>
            </p:cNvPicPr>
            <p:nvPr/>
          </p:nvPicPr>
          <p:blipFill rotWithShape="1">
            <a:blip r:embed="rId5"/>
            <a:srcRect l="95882"/>
            <a:stretch/>
          </p:blipFill>
          <p:spPr>
            <a:xfrm>
              <a:off x="6739110" y="3223704"/>
              <a:ext cx="320040" cy="1713457"/>
            </a:xfrm>
            <a:prstGeom prst="rect">
              <a:avLst/>
            </a:prstGeom>
          </p:spPr>
        </p:pic>
        <p:pic>
          <p:nvPicPr>
            <p:cNvPr id="723" name="Picture 722" descr="A colorful squares and numbers&#10;&#10;Description automatically generated">
              <a:extLst>
                <a:ext uri="{FF2B5EF4-FFF2-40B4-BE49-F238E27FC236}">
                  <a16:creationId xmlns:a16="http://schemas.microsoft.com/office/drawing/2014/main" id="{6D4465C8-1001-0115-AB81-E71E3E09CB54}"/>
                </a:ext>
              </a:extLst>
            </p:cNvPr>
            <p:cNvPicPr>
              <a:picLocks noChangeAspect="1"/>
            </p:cNvPicPr>
            <p:nvPr/>
          </p:nvPicPr>
          <p:blipFill rotWithShape="1">
            <a:blip r:embed="rId6"/>
            <a:srcRect l="95624"/>
            <a:stretch/>
          </p:blipFill>
          <p:spPr>
            <a:xfrm>
              <a:off x="7489376" y="3211028"/>
              <a:ext cx="340085" cy="1723269"/>
            </a:xfrm>
            <a:prstGeom prst="rect">
              <a:avLst/>
            </a:prstGeom>
          </p:spPr>
        </p:pic>
      </p:grpSp>
      <p:grpSp>
        <p:nvGrpSpPr>
          <p:cNvPr id="748" name="Group 747">
            <a:extLst>
              <a:ext uri="{FF2B5EF4-FFF2-40B4-BE49-F238E27FC236}">
                <a16:creationId xmlns:a16="http://schemas.microsoft.com/office/drawing/2014/main" id="{AE04DA59-A224-FA82-42E6-C3183E1880CA}"/>
              </a:ext>
            </a:extLst>
          </p:cNvPr>
          <p:cNvGrpSpPr/>
          <p:nvPr/>
        </p:nvGrpSpPr>
        <p:grpSpPr>
          <a:xfrm>
            <a:off x="230925" y="2563413"/>
            <a:ext cx="6150724" cy="2013167"/>
            <a:chOff x="-15820" y="2899384"/>
            <a:chExt cx="6150724" cy="2013167"/>
          </a:xfrm>
        </p:grpSpPr>
        <p:sp>
          <p:nvSpPr>
            <p:cNvPr id="574" name="TextBox 573">
              <a:extLst>
                <a:ext uri="{FF2B5EF4-FFF2-40B4-BE49-F238E27FC236}">
                  <a16:creationId xmlns:a16="http://schemas.microsoft.com/office/drawing/2014/main" id="{FB106B60-824A-3420-ED90-CB4C901852B6}"/>
                </a:ext>
              </a:extLst>
            </p:cNvPr>
            <p:cNvSpPr txBox="1"/>
            <p:nvPr/>
          </p:nvSpPr>
          <p:spPr>
            <a:xfrm>
              <a:off x="1206458" y="2899384"/>
              <a:ext cx="825867" cy="230832"/>
            </a:xfrm>
            <a:prstGeom prst="rect">
              <a:avLst/>
            </a:prstGeom>
            <a:noFill/>
          </p:spPr>
          <p:txBody>
            <a:bodyPr wrap="none" rtlCol="0">
              <a:spAutoFit/>
            </a:bodyPr>
            <a:lstStyle/>
            <a:p>
              <a:r>
                <a:rPr lang="en-US" sz="900" dirty="0"/>
                <a:t>At-Risk/ERA</a:t>
              </a:r>
            </a:p>
          </p:txBody>
        </p:sp>
        <p:sp>
          <p:nvSpPr>
            <p:cNvPr id="575" name="TextBox 574">
              <a:extLst>
                <a:ext uri="{FF2B5EF4-FFF2-40B4-BE49-F238E27FC236}">
                  <a16:creationId xmlns:a16="http://schemas.microsoft.com/office/drawing/2014/main" id="{58F299AF-25F8-E480-BEBE-55E364A7A441}"/>
                </a:ext>
              </a:extLst>
            </p:cNvPr>
            <p:cNvSpPr txBox="1"/>
            <p:nvPr/>
          </p:nvSpPr>
          <p:spPr>
            <a:xfrm>
              <a:off x="3971028" y="2907686"/>
              <a:ext cx="441146" cy="230832"/>
            </a:xfrm>
            <a:prstGeom prst="rect">
              <a:avLst/>
            </a:prstGeom>
            <a:noFill/>
          </p:spPr>
          <p:txBody>
            <a:bodyPr wrap="none" rtlCol="0">
              <a:spAutoFit/>
            </a:bodyPr>
            <a:lstStyle/>
            <a:p>
              <a:r>
                <a:rPr lang="en-US" sz="900" dirty="0"/>
                <a:t>CON</a:t>
              </a:r>
            </a:p>
          </p:txBody>
        </p:sp>
        <p:sp>
          <p:nvSpPr>
            <p:cNvPr id="709" name="TextBox 708">
              <a:extLst>
                <a:ext uri="{FF2B5EF4-FFF2-40B4-BE49-F238E27FC236}">
                  <a16:creationId xmlns:a16="http://schemas.microsoft.com/office/drawing/2014/main" id="{6EE8C89A-8831-B38D-E08A-87429838F36B}"/>
                </a:ext>
              </a:extLst>
            </p:cNvPr>
            <p:cNvSpPr txBox="1"/>
            <p:nvPr/>
          </p:nvSpPr>
          <p:spPr>
            <a:xfrm rot="16200000">
              <a:off x="-196436" y="3528395"/>
              <a:ext cx="595035" cy="230832"/>
            </a:xfrm>
            <a:prstGeom prst="rect">
              <a:avLst/>
            </a:prstGeom>
            <a:noFill/>
          </p:spPr>
          <p:txBody>
            <a:bodyPr wrap="none" rtlCol="0">
              <a:spAutoFit/>
            </a:bodyPr>
            <a:lstStyle/>
            <a:p>
              <a:pPr algn="ctr"/>
              <a:r>
                <a:rPr lang="en-US" sz="900" dirty="0"/>
                <a:t>senders</a:t>
              </a:r>
            </a:p>
          </p:txBody>
        </p:sp>
        <p:sp>
          <p:nvSpPr>
            <p:cNvPr id="710" name="TextBox 709">
              <a:extLst>
                <a:ext uri="{FF2B5EF4-FFF2-40B4-BE49-F238E27FC236}">
                  <a16:creationId xmlns:a16="http://schemas.microsoft.com/office/drawing/2014/main" id="{53799D51-F8E6-8334-85DB-0C59357BA2F1}"/>
                </a:ext>
              </a:extLst>
            </p:cNvPr>
            <p:cNvSpPr txBox="1"/>
            <p:nvPr/>
          </p:nvSpPr>
          <p:spPr>
            <a:xfrm rot="16200000">
              <a:off x="-226776" y="4336410"/>
              <a:ext cx="652743" cy="230832"/>
            </a:xfrm>
            <a:prstGeom prst="rect">
              <a:avLst/>
            </a:prstGeom>
            <a:noFill/>
          </p:spPr>
          <p:txBody>
            <a:bodyPr wrap="none" rtlCol="0">
              <a:spAutoFit/>
            </a:bodyPr>
            <a:lstStyle/>
            <a:p>
              <a:pPr algn="ctr"/>
              <a:r>
                <a:rPr lang="en-US" sz="900" dirty="0"/>
                <a:t>receivers</a:t>
              </a:r>
            </a:p>
          </p:txBody>
        </p:sp>
        <p:grpSp>
          <p:nvGrpSpPr>
            <p:cNvPr id="739" name="Group 738">
              <a:extLst>
                <a:ext uri="{FF2B5EF4-FFF2-40B4-BE49-F238E27FC236}">
                  <a16:creationId xmlns:a16="http://schemas.microsoft.com/office/drawing/2014/main" id="{F31C7CF7-963B-5E03-DD9E-873031AA2D00}"/>
                </a:ext>
              </a:extLst>
            </p:cNvPr>
            <p:cNvGrpSpPr/>
            <p:nvPr/>
          </p:nvGrpSpPr>
          <p:grpSpPr>
            <a:xfrm>
              <a:off x="5289801" y="3200653"/>
              <a:ext cx="845103" cy="879147"/>
              <a:chOff x="5289801" y="3200653"/>
              <a:chExt cx="845103" cy="879147"/>
            </a:xfrm>
          </p:grpSpPr>
          <p:sp>
            <p:nvSpPr>
              <p:cNvPr id="567" name="TextBox 566">
                <a:extLst>
                  <a:ext uri="{FF2B5EF4-FFF2-40B4-BE49-F238E27FC236}">
                    <a16:creationId xmlns:a16="http://schemas.microsoft.com/office/drawing/2014/main" id="{99DCA04E-E94B-A354-8CB2-CA9F7E79F2C2}"/>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568" name="TextBox 567">
                <a:extLst>
                  <a:ext uri="{FF2B5EF4-FFF2-40B4-BE49-F238E27FC236}">
                    <a16:creationId xmlns:a16="http://schemas.microsoft.com/office/drawing/2014/main" id="{D982B2A0-30F9-423D-21C2-D46D20D8FE3E}"/>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569" name="TextBox 568">
                <a:extLst>
                  <a:ext uri="{FF2B5EF4-FFF2-40B4-BE49-F238E27FC236}">
                    <a16:creationId xmlns:a16="http://schemas.microsoft.com/office/drawing/2014/main" id="{30322774-D3A8-5BB6-2E8F-20F28A793CD7}"/>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570" name="TextBox 569">
                <a:extLst>
                  <a:ext uri="{FF2B5EF4-FFF2-40B4-BE49-F238E27FC236}">
                    <a16:creationId xmlns:a16="http://schemas.microsoft.com/office/drawing/2014/main" id="{AA97CA55-669D-84F8-9AFB-3ED0E062CFFA}"/>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571" name="TextBox 570">
                <a:extLst>
                  <a:ext uri="{FF2B5EF4-FFF2-40B4-BE49-F238E27FC236}">
                    <a16:creationId xmlns:a16="http://schemas.microsoft.com/office/drawing/2014/main" id="{8585130F-56EC-8F99-976A-444645A29724}"/>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572" name="TextBox 571">
                <a:extLst>
                  <a:ext uri="{FF2B5EF4-FFF2-40B4-BE49-F238E27FC236}">
                    <a16:creationId xmlns:a16="http://schemas.microsoft.com/office/drawing/2014/main" id="{06A618E7-BF6E-7569-7CE9-926D8677EC6E}"/>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20" name="TextBox 719">
                <a:extLst>
                  <a:ext uri="{FF2B5EF4-FFF2-40B4-BE49-F238E27FC236}">
                    <a16:creationId xmlns:a16="http://schemas.microsoft.com/office/drawing/2014/main" id="{09E33722-8FA2-E4CA-CC30-51E6C05E9646}"/>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nvGrpSpPr>
            <p:cNvPr id="740" name="Group 739">
              <a:extLst>
                <a:ext uri="{FF2B5EF4-FFF2-40B4-BE49-F238E27FC236}">
                  <a16:creationId xmlns:a16="http://schemas.microsoft.com/office/drawing/2014/main" id="{B111D80B-45DE-4F44-C720-6C34016CFFF7}"/>
                </a:ext>
              </a:extLst>
            </p:cNvPr>
            <p:cNvGrpSpPr/>
            <p:nvPr/>
          </p:nvGrpSpPr>
          <p:grpSpPr>
            <a:xfrm>
              <a:off x="5286447" y="4033404"/>
              <a:ext cx="845103" cy="879147"/>
              <a:chOff x="5289801" y="3200653"/>
              <a:chExt cx="845103" cy="879147"/>
            </a:xfrm>
          </p:grpSpPr>
          <p:sp>
            <p:nvSpPr>
              <p:cNvPr id="741" name="TextBox 740">
                <a:extLst>
                  <a:ext uri="{FF2B5EF4-FFF2-40B4-BE49-F238E27FC236}">
                    <a16:creationId xmlns:a16="http://schemas.microsoft.com/office/drawing/2014/main" id="{396874E3-E39F-6950-4FAC-75619B0197E9}"/>
                  </a:ext>
                </a:extLst>
              </p:cNvPr>
              <p:cNvSpPr txBox="1"/>
              <p:nvPr/>
            </p:nvSpPr>
            <p:spPr>
              <a:xfrm>
                <a:off x="5289801" y="3200653"/>
                <a:ext cx="466794" cy="230832"/>
              </a:xfrm>
              <a:prstGeom prst="rect">
                <a:avLst/>
              </a:prstGeom>
              <a:noFill/>
            </p:spPr>
            <p:txBody>
              <a:bodyPr wrap="none" rtlCol="0">
                <a:spAutoFit/>
              </a:bodyPr>
              <a:lstStyle/>
              <a:p>
                <a:r>
                  <a:rPr lang="en-US" sz="900" dirty="0"/>
                  <a:t>B cell</a:t>
                </a:r>
              </a:p>
            </p:txBody>
          </p:sp>
          <p:sp>
            <p:nvSpPr>
              <p:cNvPr id="742" name="TextBox 741">
                <a:extLst>
                  <a:ext uri="{FF2B5EF4-FFF2-40B4-BE49-F238E27FC236}">
                    <a16:creationId xmlns:a16="http://schemas.microsoft.com/office/drawing/2014/main" id="{A4A61890-47AA-FA79-4BE9-A40ACE689274}"/>
                  </a:ext>
                </a:extLst>
              </p:cNvPr>
              <p:cNvSpPr txBox="1"/>
              <p:nvPr/>
            </p:nvSpPr>
            <p:spPr>
              <a:xfrm>
                <a:off x="5289801" y="3313473"/>
                <a:ext cx="845103" cy="230832"/>
              </a:xfrm>
              <a:prstGeom prst="rect">
                <a:avLst/>
              </a:prstGeom>
              <a:noFill/>
            </p:spPr>
            <p:txBody>
              <a:bodyPr wrap="none" rtlCol="0">
                <a:spAutoFit/>
              </a:bodyPr>
              <a:lstStyle/>
              <a:p>
                <a:r>
                  <a:rPr lang="en-US" sz="900" dirty="0"/>
                  <a:t>CD4 T Naive</a:t>
                </a:r>
              </a:p>
            </p:txBody>
          </p:sp>
          <p:sp>
            <p:nvSpPr>
              <p:cNvPr id="743" name="TextBox 742">
                <a:extLst>
                  <a:ext uri="{FF2B5EF4-FFF2-40B4-BE49-F238E27FC236}">
                    <a16:creationId xmlns:a16="http://schemas.microsoft.com/office/drawing/2014/main" id="{832AB435-06D0-D5CC-6031-1874EB5F8DD9}"/>
                  </a:ext>
                </a:extLst>
              </p:cNvPr>
              <p:cNvSpPr txBox="1"/>
              <p:nvPr/>
            </p:nvSpPr>
            <p:spPr>
              <a:xfrm>
                <a:off x="5289801" y="3419142"/>
                <a:ext cx="665708" cy="223681"/>
              </a:xfrm>
              <a:prstGeom prst="rect">
                <a:avLst/>
              </a:prstGeom>
              <a:noFill/>
            </p:spPr>
            <p:txBody>
              <a:bodyPr wrap="none" rtlCol="0">
                <a:spAutoFit/>
              </a:bodyPr>
              <a:lstStyle/>
              <a:p>
                <a:r>
                  <a:rPr lang="en-US" sz="900" dirty="0"/>
                  <a:t>CD4 TCM</a:t>
                </a:r>
              </a:p>
            </p:txBody>
          </p:sp>
          <p:sp>
            <p:nvSpPr>
              <p:cNvPr id="744" name="TextBox 743">
                <a:extLst>
                  <a:ext uri="{FF2B5EF4-FFF2-40B4-BE49-F238E27FC236}">
                    <a16:creationId xmlns:a16="http://schemas.microsoft.com/office/drawing/2014/main" id="{45216474-EA3C-07DD-07C6-C64268B7F9F3}"/>
                  </a:ext>
                </a:extLst>
              </p:cNvPr>
              <p:cNvSpPr txBox="1"/>
              <p:nvPr/>
            </p:nvSpPr>
            <p:spPr>
              <a:xfrm>
                <a:off x="5289801" y="3524811"/>
                <a:ext cx="845103" cy="230832"/>
              </a:xfrm>
              <a:prstGeom prst="rect">
                <a:avLst/>
              </a:prstGeom>
              <a:noFill/>
            </p:spPr>
            <p:txBody>
              <a:bodyPr wrap="none" rtlCol="0">
                <a:spAutoFit/>
              </a:bodyPr>
              <a:lstStyle/>
              <a:p>
                <a:r>
                  <a:rPr lang="en-US" sz="900" dirty="0"/>
                  <a:t>CD8 T Naive</a:t>
                </a:r>
              </a:p>
            </p:txBody>
          </p:sp>
          <p:sp>
            <p:nvSpPr>
              <p:cNvPr id="745" name="TextBox 744">
                <a:extLst>
                  <a:ext uri="{FF2B5EF4-FFF2-40B4-BE49-F238E27FC236}">
                    <a16:creationId xmlns:a16="http://schemas.microsoft.com/office/drawing/2014/main" id="{838A900E-F6C1-4D75-C49A-C42ED0A5917D}"/>
                  </a:ext>
                </a:extLst>
              </p:cNvPr>
              <p:cNvSpPr txBox="1"/>
              <p:nvPr/>
            </p:nvSpPr>
            <p:spPr>
              <a:xfrm>
                <a:off x="5289801" y="3630480"/>
                <a:ext cx="659589" cy="223681"/>
              </a:xfrm>
              <a:prstGeom prst="rect">
                <a:avLst/>
              </a:prstGeom>
              <a:noFill/>
            </p:spPr>
            <p:txBody>
              <a:bodyPr wrap="none" rtlCol="0">
                <a:spAutoFit/>
              </a:bodyPr>
              <a:lstStyle/>
              <a:p>
                <a:r>
                  <a:rPr lang="en-US" sz="900" dirty="0"/>
                  <a:t>CD8 TEM</a:t>
                </a:r>
              </a:p>
            </p:txBody>
          </p:sp>
          <p:sp>
            <p:nvSpPr>
              <p:cNvPr id="746" name="TextBox 745">
                <a:extLst>
                  <a:ext uri="{FF2B5EF4-FFF2-40B4-BE49-F238E27FC236}">
                    <a16:creationId xmlns:a16="http://schemas.microsoft.com/office/drawing/2014/main" id="{834186FC-6B55-AD55-9028-B3A3F423EAE3}"/>
                  </a:ext>
                </a:extLst>
              </p:cNvPr>
              <p:cNvSpPr txBox="1"/>
              <p:nvPr/>
            </p:nvSpPr>
            <p:spPr>
              <a:xfrm>
                <a:off x="5289801" y="3848968"/>
                <a:ext cx="550151" cy="230832"/>
              </a:xfrm>
              <a:prstGeom prst="rect">
                <a:avLst/>
              </a:prstGeom>
              <a:noFill/>
            </p:spPr>
            <p:txBody>
              <a:bodyPr wrap="none" rtlCol="0">
                <a:spAutoFit/>
              </a:bodyPr>
              <a:lstStyle/>
              <a:p>
                <a:r>
                  <a:rPr lang="en-US" sz="900" dirty="0"/>
                  <a:t>NK cell</a:t>
                </a:r>
              </a:p>
            </p:txBody>
          </p:sp>
          <p:sp>
            <p:nvSpPr>
              <p:cNvPr id="747" name="TextBox 746">
                <a:extLst>
                  <a:ext uri="{FF2B5EF4-FFF2-40B4-BE49-F238E27FC236}">
                    <a16:creationId xmlns:a16="http://schemas.microsoft.com/office/drawing/2014/main" id="{BFD2D552-9953-133B-8389-B3A5B572D321}"/>
                  </a:ext>
                </a:extLst>
              </p:cNvPr>
              <p:cNvSpPr txBox="1"/>
              <p:nvPr/>
            </p:nvSpPr>
            <p:spPr>
              <a:xfrm>
                <a:off x="5289801" y="3736149"/>
                <a:ext cx="742511" cy="230832"/>
              </a:xfrm>
              <a:prstGeom prst="rect">
                <a:avLst/>
              </a:prstGeom>
              <a:noFill/>
            </p:spPr>
            <p:txBody>
              <a:bodyPr wrap="none" rtlCol="0">
                <a:spAutoFit/>
              </a:bodyPr>
              <a:lstStyle/>
              <a:p>
                <a:r>
                  <a:rPr lang="en-US" sz="900" dirty="0"/>
                  <a:t>Monocytes</a:t>
                </a:r>
              </a:p>
            </p:txBody>
          </p:sp>
        </p:grpSp>
      </p:grpSp>
      <p:grpSp>
        <p:nvGrpSpPr>
          <p:cNvPr id="774" name="Group 773">
            <a:extLst>
              <a:ext uri="{FF2B5EF4-FFF2-40B4-BE49-F238E27FC236}">
                <a16:creationId xmlns:a16="http://schemas.microsoft.com/office/drawing/2014/main" id="{037CCA0B-9301-C590-F5FD-D8C31E40CC90}"/>
              </a:ext>
            </a:extLst>
          </p:cNvPr>
          <p:cNvGrpSpPr/>
          <p:nvPr/>
        </p:nvGrpSpPr>
        <p:grpSpPr>
          <a:xfrm>
            <a:off x="8461788" y="2955780"/>
            <a:ext cx="4235712" cy="2751264"/>
            <a:chOff x="4380049" y="5362191"/>
            <a:chExt cx="4235712" cy="2751264"/>
          </a:xfrm>
        </p:grpSpPr>
        <p:grpSp>
          <p:nvGrpSpPr>
            <p:cNvPr id="537" name="Group 536">
              <a:extLst>
                <a:ext uri="{FF2B5EF4-FFF2-40B4-BE49-F238E27FC236}">
                  <a16:creationId xmlns:a16="http://schemas.microsoft.com/office/drawing/2014/main" id="{B5E93E1B-79D7-751F-A87A-771369A7C45A}"/>
                </a:ext>
              </a:extLst>
            </p:cNvPr>
            <p:cNvGrpSpPr/>
            <p:nvPr/>
          </p:nvGrpSpPr>
          <p:grpSpPr>
            <a:xfrm>
              <a:off x="4380049" y="5362191"/>
              <a:ext cx="3162364" cy="2751264"/>
              <a:chOff x="489404" y="5320629"/>
              <a:chExt cx="3162364" cy="2751264"/>
            </a:xfrm>
          </p:grpSpPr>
          <p:sp>
            <p:nvSpPr>
              <p:cNvPr id="41" name="Google Shape;527;p4">
                <a:extLst>
                  <a:ext uri="{FF2B5EF4-FFF2-40B4-BE49-F238E27FC236}">
                    <a16:creationId xmlns:a16="http://schemas.microsoft.com/office/drawing/2014/main" id="{86C3078A-BE8B-D698-7ADA-9192B0568B45}"/>
                  </a:ext>
                </a:extLst>
              </p:cNvPr>
              <p:cNvSpPr/>
              <p:nvPr/>
            </p:nvSpPr>
            <p:spPr>
              <a:xfrm>
                <a:off x="489404" y="532190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36" name="Group 535">
                <a:extLst>
                  <a:ext uri="{FF2B5EF4-FFF2-40B4-BE49-F238E27FC236}">
                    <a16:creationId xmlns:a16="http://schemas.microsoft.com/office/drawing/2014/main" id="{59EEEB7F-8B63-68D1-EB8F-7BF8EAFCF4C0}"/>
                  </a:ext>
                </a:extLst>
              </p:cNvPr>
              <p:cNvGrpSpPr/>
              <p:nvPr/>
            </p:nvGrpSpPr>
            <p:grpSpPr>
              <a:xfrm>
                <a:off x="519754" y="5320629"/>
                <a:ext cx="3132014" cy="2751264"/>
                <a:chOff x="519754" y="5320629"/>
                <a:chExt cx="3132014" cy="2751264"/>
              </a:xfrm>
            </p:grpSpPr>
            <p:sp>
              <p:nvSpPr>
                <p:cNvPr id="42" name="Google Shape;529;p4">
                  <a:extLst>
                    <a:ext uri="{FF2B5EF4-FFF2-40B4-BE49-F238E27FC236}">
                      <a16:creationId xmlns:a16="http://schemas.microsoft.com/office/drawing/2014/main" id="{F583B0ED-25B4-9949-3B31-0D0A126A341E}"/>
                    </a:ext>
                  </a:extLst>
                </p:cNvPr>
                <p:cNvSpPr txBox="1"/>
                <p:nvPr/>
              </p:nvSpPr>
              <p:spPr>
                <a:xfrm>
                  <a:off x="721327" y="5320629"/>
                  <a:ext cx="265215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CCL5 signaling network comparison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0" name="Group 49">
                  <a:extLst>
                    <a:ext uri="{FF2B5EF4-FFF2-40B4-BE49-F238E27FC236}">
                      <a16:creationId xmlns:a16="http://schemas.microsoft.com/office/drawing/2014/main" id="{EE6F753D-FA2F-D1A4-0E99-5498EB71CDE4}"/>
                    </a:ext>
                  </a:extLst>
                </p:cNvPr>
                <p:cNvGrpSpPr/>
                <p:nvPr/>
              </p:nvGrpSpPr>
              <p:grpSpPr>
                <a:xfrm>
                  <a:off x="519754" y="5945808"/>
                  <a:ext cx="3132014" cy="2126085"/>
                  <a:chOff x="206898" y="6972563"/>
                  <a:chExt cx="3132014" cy="2126085"/>
                </a:xfrm>
              </p:grpSpPr>
              <p:pic>
                <p:nvPicPr>
                  <p:cNvPr id="46" name="Picture 45">
                    <a:extLst>
                      <a:ext uri="{FF2B5EF4-FFF2-40B4-BE49-F238E27FC236}">
                        <a16:creationId xmlns:a16="http://schemas.microsoft.com/office/drawing/2014/main" id="{686E56ED-3075-62AE-C66F-0DD04C2822C2}"/>
                      </a:ext>
                    </a:extLst>
                  </p:cNvPr>
                  <p:cNvPicPr>
                    <a:picLocks noChangeAspect="1"/>
                  </p:cNvPicPr>
                  <p:nvPr/>
                </p:nvPicPr>
                <p:blipFill rotWithShape="1">
                  <a:blip r:embed="rId7"/>
                  <a:srcRect t="18574" r="71547" b="1"/>
                  <a:stretch/>
                </p:blipFill>
                <p:spPr>
                  <a:xfrm>
                    <a:off x="206898" y="7133582"/>
                    <a:ext cx="1640929" cy="1965066"/>
                  </a:xfrm>
                  <a:prstGeom prst="rect">
                    <a:avLst/>
                  </a:prstGeom>
                </p:spPr>
              </p:pic>
              <p:pic>
                <p:nvPicPr>
                  <p:cNvPr id="47" name="Picture 46">
                    <a:extLst>
                      <a:ext uri="{FF2B5EF4-FFF2-40B4-BE49-F238E27FC236}">
                        <a16:creationId xmlns:a16="http://schemas.microsoft.com/office/drawing/2014/main" id="{5917934C-9FEB-82EF-D48E-3C66212BC54D}"/>
                      </a:ext>
                    </a:extLst>
                  </p:cNvPr>
                  <p:cNvPicPr>
                    <a:picLocks noChangeAspect="1"/>
                  </p:cNvPicPr>
                  <p:nvPr/>
                </p:nvPicPr>
                <p:blipFill rotWithShape="1">
                  <a:blip r:embed="rId7"/>
                  <a:srcRect l="52562" t="18277" r="20735" b="23225"/>
                  <a:stretch/>
                </p:blipFill>
                <p:spPr>
                  <a:xfrm>
                    <a:off x="1897629" y="7155836"/>
                    <a:ext cx="1441283" cy="1321221"/>
                  </a:xfrm>
                  <a:prstGeom prst="rect">
                    <a:avLst/>
                  </a:prstGeom>
                </p:spPr>
              </p:pic>
              <p:sp>
                <p:nvSpPr>
                  <p:cNvPr id="48" name="Rectangle 47">
                    <a:extLst>
                      <a:ext uri="{FF2B5EF4-FFF2-40B4-BE49-F238E27FC236}">
                        <a16:creationId xmlns:a16="http://schemas.microsoft.com/office/drawing/2014/main" id="{82D16E15-4E73-B031-7170-2849AF537106}"/>
                      </a:ext>
                    </a:extLst>
                  </p:cNvPr>
                  <p:cNvSpPr/>
                  <p:nvPr/>
                </p:nvSpPr>
                <p:spPr>
                  <a:xfrm>
                    <a:off x="1795512" y="6972563"/>
                    <a:ext cx="219160" cy="161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2" name="Google Shape;527;p4">
              <a:extLst>
                <a:ext uri="{FF2B5EF4-FFF2-40B4-BE49-F238E27FC236}">
                  <a16:creationId xmlns:a16="http://schemas.microsoft.com/office/drawing/2014/main" id="{F0D79B51-D4F7-A0D2-716D-686656663366}"/>
                </a:ext>
              </a:extLst>
            </p:cNvPr>
            <p:cNvSpPr/>
            <p:nvPr/>
          </p:nvSpPr>
          <p:spPr>
            <a:xfrm>
              <a:off x="8275676" y="568937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51" name="Group 750">
              <a:extLst>
                <a:ext uri="{FF2B5EF4-FFF2-40B4-BE49-F238E27FC236}">
                  <a16:creationId xmlns:a16="http://schemas.microsoft.com/office/drawing/2014/main" id="{CFA526DE-592A-C77E-F787-A2A1D1AD685C}"/>
                </a:ext>
              </a:extLst>
            </p:cNvPr>
            <p:cNvGrpSpPr/>
            <p:nvPr/>
          </p:nvGrpSpPr>
          <p:grpSpPr>
            <a:xfrm>
              <a:off x="6426436" y="5637891"/>
              <a:ext cx="943849" cy="230832"/>
              <a:chOff x="1442622" y="5538928"/>
              <a:chExt cx="943849" cy="230832"/>
            </a:xfrm>
          </p:grpSpPr>
          <p:sp>
            <p:nvSpPr>
              <p:cNvPr id="752" name="Rectangle 751">
                <a:extLst>
                  <a:ext uri="{FF2B5EF4-FFF2-40B4-BE49-F238E27FC236}">
                    <a16:creationId xmlns:a16="http://schemas.microsoft.com/office/drawing/2014/main" id="{FD47AF3C-3D72-4F82-03EE-4FB04C3D9880}"/>
                  </a:ext>
                </a:extLst>
              </p:cNvPr>
              <p:cNvSpPr/>
              <p:nvPr/>
            </p:nvSpPr>
            <p:spPr>
              <a:xfrm>
                <a:off x="1442622" y="5569510"/>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TextBox 752">
                <a:extLst>
                  <a:ext uri="{FF2B5EF4-FFF2-40B4-BE49-F238E27FC236}">
                    <a16:creationId xmlns:a16="http://schemas.microsoft.com/office/drawing/2014/main" id="{B437114B-8A37-B670-BF4A-95FE43A76E37}"/>
                  </a:ext>
                </a:extLst>
              </p:cNvPr>
              <p:cNvSpPr txBox="1"/>
              <p:nvPr/>
            </p:nvSpPr>
            <p:spPr>
              <a:xfrm>
                <a:off x="1448647" y="5538928"/>
                <a:ext cx="898588" cy="230832"/>
              </a:xfrm>
              <a:prstGeom prst="rect">
                <a:avLst/>
              </a:prstGeom>
              <a:noFill/>
            </p:spPr>
            <p:txBody>
              <a:bodyPr wrap="square" rtlCol="0">
                <a:spAutoFit/>
              </a:bodyPr>
              <a:lstStyle/>
              <a:p>
                <a:r>
                  <a:rPr lang="en-US" sz="900" dirty="0"/>
                  <a:t>participant 40</a:t>
                </a:r>
              </a:p>
            </p:txBody>
          </p:sp>
        </p:grpSp>
        <p:grpSp>
          <p:nvGrpSpPr>
            <p:cNvPr id="754" name="Group 753">
              <a:extLst>
                <a:ext uri="{FF2B5EF4-FFF2-40B4-BE49-F238E27FC236}">
                  <a16:creationId xmlns:a16="http://schemas.microsoft.com/office/drawing/2014/main" id="{05ED07AB-45EA-3346-ADE0-70320A714090}"/>
                </a:ext>
              </a:extLst>
            </p:cNvPr>
            <p:cNvGrpSpPr/>
            <p:nvPr/>
          </p:nvGrpSpPr>
          <p:grpSpPr>
            <a:xfrm>
              <a:off x="4972170" y="5651336"/>
              <a:ext cx="963225" cy="230832"/>
              <a:chOff x="2716262" y="5546060"/>
              <a:chExt cx="963225" cy="230832"/>
            </a:xfrm>
          </p:grpSpPr>
          <p:sp>
            <p:nvSpPr>
              <p:cNvPr id="755" name="Rectangle 754">
                <a:extLst>
                  <a:ext uri="{FF2B5EF4-FFF2-40B4-BE49-F238E27FC236}">
                    <a16:creationId xmlns:a16="http://schemas.microsoft.com/office/drawing/2014/main" id="{5B556F9A-71BC-C5CD-1CCB-9EA07BAE1590}"/>
                  </a:ext>
                </a:extLst>
              </p:cNvPr>
              <p:cNvSpPr/>
              <p:nvPr/>
            </p:nvSpPr>
            <p:spPr>
              <a:xfrm>
                <a:off x="2716262" y="5573080"/>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a:extLst>
                  <a:ext uri="{FF2B5EF4-FFF2-40B4-BE49-F238E27FC236}">
                    <a16:creationId xmlns:a16="http://schemas.microsoft.com/office/drawing/2014/main" id="{ADE9B3BE-CFC0-01C9-9889-63F53B4B7F70}"/>
                  </a:ext>
                </a:extLst>
              </p:cNvPr>
              <p:cNvSpPr txBox="1"/>
              <p:nvPr/>
            </p:nvSpPr>
            <p:spPr>
              <a:xfrm>
                <a:off x="2780899" y="5546060"/>
                <a:ext cx="898588" cy="230832"/>
              </a:xfrm>
              <a:prstGeom prst="rect">
                <a:avLst/>
              </a:prstGeom>
              <a:noFill/>
            </p:spPr>
            <p:txBody>
              <a:bodyPr wrap="square" rtlCol="0">
                <a:spAutoFit/>
              </a:bodyPr>
              <a:lstStyle/>
              <a:p>
                <a:r>
                  <a:rPr lang="en-US" sz="900" dirty="0"/>
                  <a:t>participant 25</a:t>
                </a:r>
              </a:p>
            </p:txBody>
          </p:sp>
        </p:grpSp>
        <p:grpSp>
          <p:nvGrpSpPr>
            <p:cNvPr id="757" name="Group 756">
              <a:extLst>
                <a:ext uri="{FF2B5EF4-FFF2-40B4-BE49-F238E27FC236}">
                  <a16:creationId xmlns:a16="http://schemas.microsoft.com/office/drawing/2014/main" id="{E30BA716-B42A-4312-1C75-6152CD6AF634}"/>
                </a:ext>
              </a:extLst>
            </p:cNvPr>
            <p:cNvGrpSpPr/>
            <p:nvPr/>
          </p:nvGrpSpPr>
          <p:grpSpPr>
            <a:xfrm>
              <a:off x="4772273" y="5851290"/>
              <a:ext cx="1370829" cy="230832"/>
              <a:chOff x="473671" y="1033630"/>
              <a:chExt cx="1663491" cy="230832"/>
            </a:xfrm>
          </p:grpSpPr>
          <p:sp>
            <p:nvSpPr>
              <p:cNvPr id="759" name="TextBox 758">
                <a:extLst>
                  <a:ext uri="{FF2B5EF4-FFF2-40B4-BE49-F238E27FC236}">
                    <a16:creationId xmlns:a16="http://schemas.microsoft.com/office/drawing/2014/main" id="{400E44CD-CA44-FBA9-6505-417E34193317}"/>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60" name="TextBox 759">
                <a:extLst>
                  <a:ext uri="{FF2B5EF4-FFF2-40B4-BE49-F238E27FC236}">
                    <a16:creationId xmlns:a16="http://schemas.microsoft.com/office/drawing/2014/main" id="{5D5EC76D-6CA4-084A-7004-B0F79C670A41}"/>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69" name="Straight Arrow Connector 768">
                <a:extLst>
                  <a:ext uri="{FF2B5EF4-FFF2-40B4-BE49-F238E27FC236}">
                    <a16:creationId xmlns:a16="http://schemas.microsoft.com/office/drawing/2014/main" id="{4EBF1FCB-4A69-69B0-D844-3EBF578E1087}"/>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0" name="Group 769">
              <a:extLst>
                <a:ext uri="{FF2B5EF4-FFF2-40B4-BE49-F238E27FC236}">
                  <a16:creationId xmlns:a16="http://schemas.microsoft.com/office/drawing/2014/main" id="{A8BA4F70-EA93-727D-769E-E4741A4BA4A4}"/>
                </a:ext>
              </a:extLst>
            </p:cNvPr>
            <p:cNvGrpSpPr/>
            <p:nvPr/>
          </p:nvGrpSpPr>
          <p:grpSpPr>
            <a:xfrm>
              <a:off x="6370686" y="5851290"/>
              <a:ext cx="1289743" cy="230832"/>
              <a:chOff x="473671" y="1033630"/>
              <a:chExt cx="1663491" cy="230832"/>
            </a:xfrm>
          </p:grpSpPr>
          <p:sp>
            <p:nvSpPr>
              <p:cNvPr id="771" name="TextBox 770">
                <a:extLst>
                  <a:ext uri="{FF2B5EF4-FFF2-40B4-BE49-F238E27FC236}">
                    <a16:creationId xmlns:a16="http://schemas.microsoft.com/office/drawing/2014/main" id="{A426936F-3705-A4E3-2E3F-7F2256EADCC6}"/>
                  </a:ext>
                </a:extLst>
              </p:cNvPr>
              <p:cNvSpPr txBox="1"/>
              <p:nvPr/>
            </p:nvSpPr>
            <p:spPr>
              <a:xfrm>
                <a:off x="473671" y="1033630"/>
                <a:ext cx="582211" cy="230832"/>
              </a:xfrm>
              <a:prstGeom prst="rect">
                <a:avLst/>
              </a:prstGeom>
              <a:noFill/>
            </p:spPr>
            <p:txBody>
              <a:bodyPr wrap="none" rtlCol="0">
                <a:spAutoFit/>
              </a:bodyPr>
              <a:lstStyle/>
              <a:p>
                <a:r>
                  <a:rPr lang="en-US" sz="900" dirty="0"/>
                  <a:t>Source </a:t>
                </a:r>
              </a:p>
            </p:txBody>
          </p:sp>
          <p:sp>
            <p:nvSpPr>
              <p:cNvPr id="772" name="TextBox 771">
                <a:extLst>
                  <a:ext uri="{FF2B5EF4-FFF2-40B4-BE49-F238E27FC236}">
                    <a16:creationId xmlns:a16="http://schemas.microsoft.com/office/drawing/2014/main" id="{0CC28A9F-8273-E46A-C88E-E70D6728A3EA}"/>
                  </a:ext>
                </a:extLst>
              </p:cNvPr>
              <p:cNvSpPr txBox="1"/>
              <p:nvPr/>
            </p:nvSpPr>
            <p:spPr>
              <a:xfrm>
                <a:off x="1554951" y="1033630"/>
                <a:ext cx="582211" cy="230832"/>
              </a:xfrm>
              <a:prstGeom prst="rect">
                <a:avLst/>
              </a:prstGeom>
              <a:noFill/>
            </p:spPr>
            <p:txBody>
              <a:bodyPr wrap="none" rtlCol="0">
                <a:spAutoFit/>
              </a:bodyPr>
              <a:lstStyle/>
              <a:p>
                <a:r>
                  <a:rPr lang="en-US" sz="900" dirty="0"/>
                  <a:t>Target  </a:t>
                </a:r>
              </a:p>
            </p:txBody>
          </p:sp>
          <p:cxnSp>
            <p:nvCxnSpPr>
              <p:cNvPr id="773" name="Straight Arrow Connector 772">
                <a:extLst>
                  <a:ext uri="{FF2B5EF4-FFF2-40B4-BE49-F238E27FC236}">
                    <a16:creationId xmlns:a16="http://schemas.microsoft.com/office/drawing/2014/main" id="{F8B412D0-94CF-7314-67B7-9154489A8656}"/>
                  </a:ext>
                </a:extLst>
              </p:cNvPr>
              <p:cNvCxnSpPr>
                <a:cxnSpLocks/>
              </p:cNvCxnSpPr>
              <p:nvPr/>
            </p:nvCxnSpPr>
            <p:spPr>
              <a:xfrm>
                <a:off x="692682" y="1257822"/>
                <a:ext cx="1143000" cy="433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60C2F0D-9E46-518D-CDF5-3E7B0094AABB}"/>
              </a:ext>
            </a:extLst>
          </p:cNvPr>
          <p:cNvGrpSpPr/>
          <p:nvPr/>
        </p:nvGrpSpPr>
        <p:grpSpPr>
          <a:xfrm>
            <a:off x="160921" y="782329"/>
            <a:ext cx="3298328" cy="1349898"/>
            <a:chOff x="185097" y="831171"/>
            <a:chExt cx="3298328" cy="1760191"/>
          </a:xfrm>
        </p:grpSpPr>
        <p:sp>
          <p:nvSpPr>
            <p:cNvPr id="59" name="TextBox 58">
              <a:extLst>
                <a:ext uri="{FF2B5EF4-FFF2-40B4-BE49-F238E27FC236}">
                  <a16:creationId xmlns:a16="http://schemas.microsoft.com/office/drawing/2014/main" id="{E9FBE18F-6AA6-ADED-C0CD-79EA2DF0D2E8}"/>
                </a:ext>
              </a:extLst>
            </p:cNvPr>
            <p:cNvSpPr txBox="1"/>
            <p:nvPr/>
          </p:nvSpPr>
          <p:spPr>
            <a:xfrm>
              <a:off x="786275" y="2357975"/>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40A9D8D-D251-4A2C-F999-CA9AA4C083E1}"/>
                </a:ext>
              </a:extLst>
            </p:cNvPr>
            <p:cNvSpPr txBox="1"/>
            <p:nvPr/>
          </p:nvSpPr>
          <p:spPr>
            <a:xfrm>
              <a:off x="360043" y="1037953"/>
              <a:ext cx="441146" cy="230832"/>
            </a:xfrm>
            <a:prstGeom prst="rect">
              <a:avLst/>
            </a:prstGeom>
            <a:noFill/>
          </p:spPr>
          <p:txBody>
            <a:bodyPr wrap="none" rtlCol="0">
              <a:spAutoFit/>
            </a:bodyPr>
            <a:lstStyle/>
            <a:p>
              <a:r>
                <a:rPr lang="en-US" sz="900" dirty="0"/>
                <a:t>9000</a:t>
              </a:r>
            </a:p>
          </p:txBody>
        </p:sp>
        <p:sp>
          <p:nvSpPr>
            <p:cNvPr id="3" name="TextBox 2">
              <a:extLst>
                <a:ext uri="{FF2B5EF4-FFF2-40B4-BE49-F238E27FC236}">
                  <a16:creationId xmlns:a16="http://schemas.microsoft.com/office/drawing/2014/main" id="{F94BD980-DB71-D2A1-2E1A-F5DB8E99E101}"/>
                </a:ext>
              </a:extLst>
            </p:cNvPr>
            <p:cNvSpPr txBox="1"/>
            <p:nvPr/>
          </p:nvSpPr>
          <p:spPr>
            <a:xfrm>
              <a:off x="360043" y="1416588"/>
              <a:ext cx="441146" cy="230832"/>
            </a:xfrm>
            <a:prstGeom prst="rect">
              <a:avLst/>
            </a:prstGeom>
            <a:noFill/>
          </p:spPr>
          <p:txBody>
            <a:bodyPr wrap="none" rtlCol="0">
              <a:spAutoFit/>
            </a:bodyPr>
            <a:lstStyle/>
            <a:p>
              <a:r>
                <a:rPr lang="en-US" sz="900" dirty="0"/>
                <a:t>6000</a:t>
              </a:r>
            </a:p>
          </p:txBody>
        </p:sp>
        <p:sp>
          <p:nvSpPr>
            <p:cNvPr id="4" name="TextBox 3">
              <a:extLst>
                <a:ext uri="{FF2B5EF4-FFF2-40B4-BE49-F238E27FC236}">
                  <a16:creationId xmlns:a16="http://schemas.microsoft.com/office/drawing/2014/main" id="{DFFF79D2-DA8D-9BA7-226D-0204372FA5FA}"/>
                </a:ext>
              </a:extLst>
            </p:cNvPr>
            <p:cNvSpPr txBox="1"/>
            <p:nvPr/>
          </p:nvSpPr>
          <p:spPr>
            <a:xfrm>
              <a:off x="360043" y="1795043"/>
              <a:ext cx="441146" cy="230832"/>
            </a:xfrm>
            <a:prstGeom prst="rect">
              <a:avLst/>
            </a:prstGeom>
            <a:noFill/>
          </p:spPr>
          <p:txBody>
            <a:bodyPr wrap="none" rtlCol="0">
              <a:spAutoFit/>
            </a:bodyPr>
            <a:lstStyle/>
            <a:p>
              <a:r>
                <a:rPr lang="en-US" sz="900" dirty="0"/>
                <a:t>3000</a:t>
              </a:r>
            </a:p>
          </p:txBody>
        </p:sp>
        <p:sp>
          <p:nvSpPr>
            <p:cNvPr id="5" name="TextBox 4">
              <a:extLst>
                <a:ext uri="{FF2B5EF4-FFF2-40B4-BE49-F238E27FC236}">
                  <a16:creationId xmlns:a16="http://schemas.microsoft.com/office/drawing/2014/main" id="{37FB2AD6-B837-E920-3763-B2AD4FB56A3B}"/>
                </a:ext>
              </a:extLst>
            </p:cNvPr>
            <p:cNvSpPr txBox="1"/>
            <p:nvPr/>
          </p:nvSpPr>
          <p:spPr>
            <a:xfrm>
              <a:off x="552403" y="2181571"/>
              <a:ext cx="248786" cy="230832"/>
            </a:xfrm>
            <a:prstGeom prst="rect">
              <a:avLst/>
            </a:prstGeom>
            <a:noFill/>
          </p:spPr>
          <p:txBody>
            <a:bodyPr wrap="none" rtlCol="0">
              <a:spAutoFit/>
            </a:bodyPr>
            <a:lstStyle/>
            <a:p>
              <a:r>
                <a:rPr lang="en-US" sz="900" dirty="0"/>
                <a:t>0</a:t>
              </a:r>
            </a:p>
          </p:txBody>
        </p:sp>
        <p:sp>
          <p:nvSpPr>
            <p:cNvPr id="52" name="TextBox 51">
              <a:extLst>
                <a:ext uri="{FF2B5EF4-FFF2-40B4-BE49-F238E27FC236}">
                  <a16:creationId xmlns:a16="http://schemas.microsoft.com/office/drawing/2014/main" id="{E3635702-3D1C-64FD-14A5-57B3C745308B}"/>
                </a:ext>
              </a:extLst>
            </p:cNvPr>
            <p:cNvSpPr txBox="1"/>
            <p:nvPr/>
          </p:nvSpPr>
          <p:spPr>
            <a:xfrm rot="16200000">
              <a:off x="-388137" y="1541918"/>
              <a:ext cx="1377300" cy="230832"/>
            </a:xfrm>
            <a:prstGeom prst="rect">
              <a:avLst/>
            </a:prstGeom>
            <a:noFill/>
          </p:spPr>
          <p:txBody>
            <a:bodyPr wrap="none" rtlCol="0">
              <a:spAutoFit/>
            </a:bodyPr>
            <a:lstStyle/>
            <a:p>
              <a:r>
                <a:rPr lang="en-US" sz="900" dirty="0"/>
                <a:t>Number of interactions</a:t>
              </a:r>
            </a:p>
          </p:txBody>
        </p:sp>
        <p:pic>
          <p:nvPicPr>
            <p:cNvPr id="561" name="Picture 560" descr="A comparison of a graph&#10;&#10;Description automatically generated with medium confidence">
              <a:extLst>
                <a:ext uri="{FF2B5EF4-FFF2-40B4-BE49-F238E27FC236}">
                  <a16:creationId xmlns:a16="http://schemas.microsoft.com/office/drawing/2014/main" id="{CF3566FD-3864-444A-C4D0-FC3AF27233D8}"/>
                </a:ext>
              </a:extLst>
            </p:cNvPr>
            <p:cNvPicPr>
              <a:picLocks noChangeAspect="1"/>
            </p:cNvPicPr>
            <p:nvPr/>
          </p:nvPicPr>
          <p:blipFill>
            <a:blip r:embed="rId8"/>
            <a:srcRect l="5034" t="8895" r="57002" b="6644"/>
            <a:stretch/>
          </p:blipFill>
          <p:spPr>
            <a:xfrm>
              <a:off x="742144" y="831171"/>
              <a:ext cx="969879" cy="1544628"/>
            </a:xfrm>
            <a:prstGeom prst="rect">
              <a:avLst/>
            </a:prstGeom>
          </p:spPr>
        </p:pic>
        <p:grpSp>
          <p:nvGrpSpPr>
            <p:cNvPr id="566" name="Group 565">
              <a:extLst>
                <a:ext uri="{FF2B5EF4-FFF2-40B4-BE49-F238E27FC236}">
                  <a16:creationId xmlns:a16="http://schemas.microsoft.com/office/drawing/2014/main" id="{55E2058F-063F-8964-225C-34D26F5B84D6}"/>
                </a:ext>
              </a:extLst>
            </p:cNvPr>
            <p:cNvGrpSpPr/>
            <p:nvPr/>
          </p:nvGrpSpPr>
          <p:grpSpPr>
            <a:xfrm>
              <a:off x="1754885" y="853041"/>
              <a:ext cx="1728540" cy="1738321"/>
              <a:chOff x="1688210" y="853041"/>
              <a:chExt cx="1728540" cy="1738321"/>
            </a:xfrm>
          </p:grpSpPr>
          <p:sp>
            <p:nvSpPr>
              <p:cNvPr id="60" name="TextBox 59">
                <a:extLst>
                  <a:ext uri="{FF2B5EF4-FFF2-40B4-BE49-F238E27FC236}">
                    <a16:creationId xmlns:a16="http://schemas.microsoft.com/office/drawing/2014/main" id="{5551FBD5-40EA-9A47-2B56-75621A1938C6}"/>
                  </a:ext>
                </a:extLst>
              </p:cNvPr>
              <p:cNvSpPr txBox="1"/>
              <p:nvPr/>
            </p:nvSpPr>
            <p:spPr>
              <a:xfrm>
                <a:off x="2192268" y="2360530"/>
                <a:ext cx="122448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TextBox 7">
                <a:extLst>
                  <a:ext uri="{FF2B5EF4-FFF2-40B4-BE49-F238E27FC236}">
                    <a16:creationId xmlns:a16="http://schemas.microsoft.com/office/drawing/2014/main" id="{F364C387-1303-3621-BAB5-F710A8C147C1}"/>
                  </a:ext>
                </a:extLst>
              </p:cNvPr>
              <p:cNvSpPr txBox="1"/>
              <p:nvPr/>
            </p:nvSpPr>
            <p:spPr>
              <a:xfrm>
                <a:off x="1856515" y="976409"/>
                <a:ext cx="344966" cy="230832"/>
              </a:xfrm>
              <a:prstGeom prst="rect">
                <a:avLst/>
              </a:prstGeom>
              <a:noFill/>
            </p:spPr>
            <p:txBody>
              <a:bodyPr wrap="none" rtlCol="0">
                <a:spAutoFit/>
              </a:bodyPr>
              <a:lstStyle/>
              <a:p>
                <a:r>
                  <a:rPr lang="en-US" sz="900" dirty="0"/>
                  <a:t>1.5</a:t>
                </a:r>
              </a:p>
            </p:txBody>
          </p:sp>
          <p:sp>
            <p:nvSpPr>
              <p:cNvPr id="12" name="TextBox 11">
                <a:extLst>
                  <a:ext uri="{FF2B5EF4-FFF2-40B4-BE49-F238E27FC236}">
                    <a16:creationId xmlns:a16="http://schemas.microsoft.com/office/drawing/2014/main" id="{B51822C2-EF37-1956-A4BA-BB9F060BD797}"/>
                  </a:ext>
                </a:extLst>
              </p:cNvPr>
              <p:cNvSpPr txBox="1"/>
              <p:nvPr/>
            </p:nvSpPr>
            <p:spPr>
              <a:xfrm>
                <a:off x="1871895" y="1381490"/>
                <a:ext cx="344966" cy="230832"/>
              </a:xfrm>
              <a:prstGeom prst="rect">
                <a:avLst/>
              </a:prstGeom>
              <a:noFill/>
            </p:spPr>
            <p:txBody>
              <a:bodyPr wrap="none" rtlCol="0">
                <a:spAutoFit/>
              </a:bodyPr>
              <a:lstStyle/>
              <a:p>
                <a:r>
                  <a:rPr lang="en-US" sz="900" dirty="0"/>
                  <a:t>1.0</a:t>
                </a:r>
              </a:p>
            </p:txBody>
          </p:sp>
          <p:sp>
            <p:nvSpPr>
              <p:cNvPr id="13" name="TextBox 12">
                <a:extLst>
                  <a:ext uri="{FF2B5EF4-FFF2-40B4-BE49-F238E27FC236}">
                    <a16:creationId xmlns:a16="http://schemas.microsoft.com/office/drawing/2014/main" id="{89FDD2B8-3329-D31A-B681-145396353A2D}"/>
                  </a:ext>
                </a:extLst>
              </p:cNvPr>
              <p:cNvSpPr txBox="1"/>
              <p:nvPr/>
            </p:nvSpPr>
            <p:spPr>
              <a:xfrm>
                <a:off x="1871895" y="1786330"/>
                <a:ext cx="344966" cy="230832"/>
              </a:xfrm>
              <a:prstGeom prst="rect">
                <a:avLst/>
              </a:prstGeom>
              <a:noFill/>
            </p:spPr>
            <p:txBody>
              <a:bodyPr wrap="none" rtlCol="0">
                <a:spAutoFit/>
              </a:bodyPr>
              <a:lstStyle/>
              <a:p>
                <a:r>
                  <a:rPr lang="en-US" sz="900" dirty="0"/>
                  <a:t>0.5</a:t>
                </a:r>
              </a:p>
            </p:txBody>
          </p:sp>
          <p:sp>
            <p:nvSpPr>
              <p:cNvPr id="14" name="TextBox 13">
                <a:extLst>
                  <a:ext uri="{FF2B5EF4-FFF2-40B4-BE49-F238E27FC236}">
                    <a16:creationId xmlns:a16="http://schemas.microsoft.com/office/drawing/2014/main" id="{25CD3BBF-401A-A2D1-A146-E4B8B563D1B6}"/>
                  </a:ext>
                </a:extLst>
              </p:cNvPr>
              <p:cNvSpPr txBox="1"/>
              <p:nvPr/>
            </p:nvSpPr>
            <p:spPr>
              <a:xfrm>
                <a:off x="1862405" y="2193763"/>
                <a:ext cx="344966" cy="230832"/>
              </a:xfrm>
              <a:prstGeom prst="rect">
                <a:avLst/>
              </a:prstGeom>
              <a:noFill/>
            </p:spPr>
            <p:txBody>
              <a:bodyPr wrap="square" rtlCol="0">
                <a:spAutoFit/>
              </a:bodyPr>
              <a:lstStyle/>
              <a:p>
                <a:r>
                  <a:rPr lang="en-US" sz="900" dirty="0"/>
                  <a:t>0.0</a:t>
                </a:r>
              </a:p>
            </p:txBody>
          </p:sp>
          <p:sp>
            <p:nvSpPr>
              <p:cNvPr id="532" name="TextBox 531">
                <a:extLst>
                  <a:ext uri="{FF2B5EF4-FFF2-40B4-BE49-F238E27FC236}">
                    <a16:creationId xmlns:a16="http://schemas.microsoft.com/office/drawing/2014/main" id="{6068BE12-7F1A-9372-3B88-798F8CF8CD23}"/>
                  </a:ext>
                </a:extLst>
              </p:cNvPr>
              <p:cNvSpPr txBox="1"/>
              <p:nvPr/>
            </p:nvSpPr>
            <p:spPr>
              <a:xfrm rot="16200000">
                <a:off x="1217568" y="1522479"/>
                <a:ext cx="1172116" cy="230832"/>
              </a:xfrm>
              <a:prstGeom prst="rect">
                <a:avLst/>
              </a:prstGeom>
              <a:noFill/>
            </p:spPr>
            <p:txBody>
              <a:bodyPr wrap="none" rtlCol="0">
                <a:spAutoFit/>
              </a:bodyPr>
              <a:lstStyle/>
              <a:p>
                <a:r>
                  <a:rPr lang="en-US" sz="900" dirty="0"/>
                  <a:t>Interaction strength</a:t>
                </a:r>
              </a:p>
            </p:txBody>
          </p:sp>
          <p:pic>
            <p:nvPicPr>
              <p:cNvPr id="564" name="Picture 563" descr="A comparison of a graph&#10;&#10;Description automatically generated with medium confidence">
                <a:extLst>
                  <a:ext uri="{FF2B5EF4-FFF2-40B4-BE49-F238E27FC236}">
                    <a16:creationId xmlns:a16="http://schemas.microsoft.com/office/drawing/2014/main" id="{DF2D890E-7AC1-A095-B7CF-3F2D704A3907}"/>
                  </a:ext>
                </a:extLst>
              </p:cNvPr>
              <p:cNvPicPr>
                <a:picLocks noChangeAspect="1"/>
              </p:cNvPicPr>
              <p:nvPr/>
            </p:nvPicPr>
            <p:blipFill>
              <a:blip r:embed="rId8"/>
              <a:srcRect l="46242" t="9202" r="15794" b="7030"/>
              <a:stretch/>
            </p:blipFill>
            <p:spPr>
              <a:xfrm>
                <a:off x="2142899" y="853041"/>
                <a:ext cx="965676" cy="1531958"/>
              </a:xfrm>
              <a:prstGeom prst="rect">
                <a:avLst/>
              </a:prstGeom>
            </p:spPr>
          </p:pic>
        </p:grpSp>
      </p:grpSp>
      <p:pic>
        <p:nvPicPr>
          <p:cNvPr id="23" name="Picture 22" descr="A colorful squares on a white surface&#10;&#10;Description automatically generated">
            <a:extLst>
              <a:ext uri="{FF2B5EF4-FFF2-40B4-BE49-F238E27FC236}">
                <a16:creationId xmlns:a16="http://schemas.microsoft.com/office/drawing/2014/main" id="{C2D309EC-FCBD-C9F8-342B-1C1CD480C3DD}"/>
              </a:ext>
            </a:extLst>
          </p:cNvPr>
          <p:cNvPicPr>
            <a:picLocks noChangeAspect="1"/>
          </p:cNvPicPr>
          <p:nvPr/>
        </p:nvPicPr>
        <p:blipFill>
          <a:blip r:embed="rId9"/>
          <a:srcRect t="27853" r="20246" b="-400"/>
          <a:stretch/>
        </p:blipFill>
        <p:spPr>
          <a:xfrm>
            <a:off x="520330" y="3733254"/>
            <a:ext cx="5088946" cy="1090464"/>
          </a:xfrm>
          <a:prstGeom prst="rect">
            <a:avLst/>
          </a:prstGeom>
        </p:spPr>
      </p:pic>
      <p:pic>
        <p:nvPicPr>
          <p:cNvPr id="25" name="Picture 24" descr="A grid of squares with different colored squares&#10;&#10;Description automatically generated">
            <a:extLst>
              <a:ext uri="{FF2B5EF4-FFF2-40B4-BE49-F238E27FC236}">
                <a16:creationId xmlns:a16="http://schemas.microsoft.com/office/drawing/2014/main" id="{8CE18E14-043E-EAD1-74A1-D31FFF69838B}"/>
              </a:ext>
            </a:extLst>
          </p:cNvPr>
          <p:cNvPicPr>
            <a:picLocks noChangeAspect="1"/>
          </p:cNvPicPr>
          <p:nvPr/>
        </p:nvPicPr>
        <p:blipFill>
          <a:blip r:embed="rId10"/>
          <a:srcRect t="27981" r="18542" b="17587"/>
          <a:stretch/>
        </p:blipFill>
        <p:spPr>
          <a:xfrm>
            <a:off x="511280" y="2910846"/>
            <a:ext cx="5088946" cy="781560"/>
          </a:xfrm>
          <a:prstGeom prst="rect">
            <a:avLst/>
          </a:prstGeom>
        </p:spPr>
      </p:pic>
      <p:pic>
        <p:nvPicPr>
          <p:cNvPr id="27" name="Picture 26" descr="A grid of squares with different colored squares&#10;&#10;Description automatically generated">
            <a:extLst>
              <a:ext uri="{FF2B5EF4-FFF2-40B4-BE49-F238E27FC236}">
                <a16:creationId xmlns:a16="http://schemas.microsoft.com/office/drawing/2014/main" id="{014258C4-157A-DB49-4851-7CD6BCC432C9}"/>
              </a:ext>
            </a:extLst>
          </p:cNvPr>
          <p:cNvPicPr>
            <a:picLocks noChangeAspect="1"/>
          </p:cNvPicPr>
          <p:nvPr/>
        </p:nvPicPr>
        <p:blipFill>
          <a:blip r:embed="rId10"/>
          <a:srcRect t="2956" r="18542" b="88312"/>
          <a:stretch/>
        </p:blipFill>
        <p:spPr>
          <a:xfrm>
            <a:off x="511280" y="2790364"/>
            <a:ext cx="5088946" cy="125370"/>
          </a:xfrm>
          <a:prstGeom prst="rect">
            <a:avLst/>
          </a:prstGeom>
        </p:spPr>
      </p:pic>
      <p:grpSp>
        <p:nvGrpSpPr>
          <p:cNvPr id="11" name="Group 10">
            <a:extLst>
              <a:ext uri="{FF2B5EF4-FFF2-40B4-BE49-F238E27FC236}">
                <a16:creationId xmlns:a16="http://schemas.microsoft.com/office/drawing/2014/main" id="{F77E930F-2D6E-C2FC-F667-135F4E798F03}"/>
              </a:ext>
            </a:extLst>
          </p:cNvPr>
          <p:cNvGrpSpPr/>
          <p:nvPr/>
        </p:nvGrpSpPr>
        <p:grpSpPr>
          <a:xfrm>
            <a:off x="-6259211" y="4942916"/>
            <a:ext cx="5595927" cy="3555409"/>
            <a:chOff x="149564" y="5684462"/>
            <a:chExt cx="5595927" cy="3555409"/>
          </a:xfrm>
        </p:grpSpPr>
        <p:sp>
          <p:nvSpPr>
            <p:cNvPr id="15" name="Rectangle 14">
              <a:extLst>
                <a:ext uri="{FF2B5EF4-FFF2-40B4-BE49-F238E27FC236}">
                  <a16:creationId xmlns:a16="http://schemas.microsoft.com/office/drawing/2014/main" id="{6F2964F3-1276-F4D2-9267-F281169B5BCA}"/>
                </a:ext>
              </a:extLst>
            </p:cNvPr>
            <p:cNvSpPr/>
            <p:nvPr/>
          </p:nvSpPr>
          <p:spPr>
            <a:xfrm>
              <a:off x="3637717" y="6192761"/>
              <a:ext cx="192529" cy="94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41D6CC-94BB-6BA2-D0D7-B285B0ED4A98}"/>
                </a:ext>
              </a:extLst>
            </p:cNvPr>
            <p:cNvSpPr/>
            <p:nvPr/>
          </p:nvSpPr>
          <p:spPr>
            <a:xfrm>
              <a:off x="5506643" y="6187905"/>
              <a:ext cx="238848" cy="83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A21D25-FA48-5847-2207-8D28351FCA4D}"/>
                </a:ext>
              </a:extLst>
            </p:cNvPr>
            <p:cNvSpPr/>
            <p:nvPr/>
          </p:nvSpPr>
          <p:spPr>
            <a:xfrm>
              <a:off x="3954713" y="5698581"/>
              <a:ext cx="1187741" cy="219112"/>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374DA7B-2C0B-2BB4-4259-538F53F9926B}"/>
                </a:ext>
              </a:extLst>
            </p:cNvPr>
            <p:cNvSpPr txBox="1"/>
            <p:nvPr/>
          </p:nvSpPr>
          <p:spPr>
            <a:xfrm>
              <a:off x="3999793" y="5694799"/>
              <a:ext cx="1130784" cy="230832"/>
            </a:xfrm>
            <a:prstGeom prst="rect">
              <a:avLst/>
            </a:prstGeom>
            <a:noFill/>
          </p:spPr>
          <p:txBody>
            <a:bodyPr wrap="square" rtlCol="0">
              <a:spAutoFit/>
            </a:bodyPr>
            <a:lstStyle/>
            <a:p>
              <a:pPr algn="ctr"/>
              <a:r>
                <a:rPr lang="en-US" sz="900" dirty="0"/>
                <a:t>p9</a:t>
              </a:r>
            </a:p>
          </p:txBody>
        </p:sp>
        <p:sp>
          <p:nvSpPr>
            <p:cNvPr id="51" name="TextBox 50">
              <a:extLst>
                <a:ext uri="{FF2B5EF4-FFF2-40B4-BE49-F238E27FC236}">
                  <a16:creationId xmlns:a16="http://schemas.microsoft.com/office/drawing/2014/main" id="{364CFF92-F56A-A96B-7FC7-6C47165B3DE4}"/>
                </a:ext>
              </a:extLst>
            </p:cNvPr>
            <p:cNvSpPr txBox="1"/>
            <p:nvPr/>
          </p:nvSpPr>
          <p:spPr>
            <a:xfrm>
              <a:off x="3645769" y="5998537"/>
              <a:ext cx="732655" cy="290479"/>
            </a:xfrm>
            <a:prstGeom prst="rect">
              <a:avLst/>
            </a:prstGeom>
            <a:noFill/>
          </p:spPr>
          <p:txBody>
            <a:bodyPr wrap="none" rtlCol="0">
              <a:spAutoFit/>
            </a:bodyPr>
            <a:lstStyle/>
            <a:p>
              <a:r>
                <a:rPr lang="en-US" sz="900" dirty="0"/>
                <a:t>Source </a:t>
              </a:r>
            </a:p>
          </p:txBody>
        </p:sp>
        <p:sp>
          <p:nvSpPr>
            <p:cNvPr id="58" name="TextBox 57">
              <a:extLst>
                <a:ext uri="{FF2B5EF4-FFF2-40B4-BE49-F238E27FC236}">
                  <a16:creationId xmlns:a16="http://schemas.microsoft.com/office/drawing/2014/main" id="{19544BC1-A9E3-400C-6F76-DA10A98B9808}"/>
                </a:ext>
              </a:extLst>
            </p:cNvPr>
            <p:cNvSpPr txBox="1"/>
            <p:nvPr/>
          </p:nvSpPr>
          <p:spPr>
            <a:xfrm>
              <a:off x="5006453" y="5998537"/>
              <a:ext cx="732655" cy="290479"/>
            </a:xfrm>
            <a:prstGeom prst="rect">
              <a:avLst/>
            </a:prstGeom>
            <a:noFill/>
          </p:spPr>
          <p:txBody>
            <a:bodyPr wrap="none" rtlCol="0">
              <a:spAutoFit/>
            </a:bodyPr>
            <a:lstStyle/>
            <a:p>
              <a:r>
                <a:rPr lang="en-US" sz="900" dirty="0"/>
                <a:t>Target  </a:t>
              </a:r>
            </a:p>
          </p:txBody>
        </p:sp>
        <p:cxnSp>
          <p:nvCxnSpPr>
            <p:cNvPr id="62" name="Straight Arrow Connector 61">
              <a:extLst>
                <a:ext uri="{FF2B5EF4-FFF2-40B4-BE49-F238E27FC236}">
                  <a16:creationId xmlns:a16="http://schemas.microsoft.com/office/drawing/2014/main" id="{138E2C8C-FC07-3633-CCAE-AF126F826161}"/>
                </a:ext>
              </a:extLst>
            </p:cNvPr>
            <p:cNvCxnSpPr>
              <a:cxnSpLocks/>
            </p:cNvCxnSpPr>
            <p:nvPr/>
          </p:nvCxnSpPr>
          <p:spPr>
            <a:xfrm>
              <a:off x="3857733" y="6217016"/>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E3BD8A-3F2D-3E25-7AE2-E725E716E6E8}"/>
                </a:ext>
              </a:extLst>
            </p:cNvPr>
            <p:cNvSpPr txBox="1"/>
            <p:nvPr/>
          </p:nvSpPr>
          <p:spPr>
            <a:xfrm>
              <a:off x="2375919" y="6005797"/>
              <a:ext cx="732655" cy="290479"/>
            </a:xfrm>
            <a:prstGeom prst="rect">
              <a:avLst/>
            </a:prstGeom>
            <a:noFill/>
          </p:spPr>
          <p:txBody>
            <a:bodyPr wrap="none" rtlCol="0">
              <a:spAutoFit/>
            </a:bodyPr>
            <a:lstStyle/>
            <a:p>
              <a:r>
                <a:rPr lang="en-US" sz="900" dirty="0"/>
                <a:t>Target  </a:t>
              </a:r>
            </a:p>
          </p:txBody>
        </p:sp>
        <p:sp>
          <p:nvSpPr>
            <p:cNvPr id="533" name="Rectangle 532">
              <a:extLst>
                <a:ext uri="{FF2B5EF4-FFF2-40B4-BE49-F238E27FC236}">
                  <a16:creationId xmlns:a16="http://schemas.microsoft.com/office/drawing/2014/main" id="{869D4C86-5997-290A-83CE-B67E6A92C0CC}"/>
                </a:ext>
              </a:extLst>
            </p:cNvPr>
            <p:cNvSpPr/>
            <p:nvPr/>
          </p:nvSpPr>
          <p:spPr>
            <a:xfrm>
              <a:off x="1414004" y="5692727"/>
              <a:ext cx="1187741" cy="219112"/>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673CFB42-D053-6064-DE47-7AAD63547D0D}"/>
                </a:ext>
              </a:extLst>
            </p:cNvPr>
            <p:cNvSpPr txBox="1"/>
            <p:nvPr/>
          </p:nvSpPr>
          <p:spPr>
            <a:xfrm>
              <a:off x="1445762" y="5684462"/>
              <a:ext cx="1130784" cy="230832"/>
            </a:xfrm>
            <a:prstGeom prst="rect">
              <a:avLst/>
            </a:prstGeom>
            <a:noFill/>
          </p:spPr>
          <p:txBody>
            <a:bodyPr wrap="square" rtlCol="0">
              <a:spAutoFit/>
            </a:bodyPr>
            <a:lstStyle/>
            <a:p>
              <a:pPr algn="ctr"/>
              <a:r>
                <a:rPr lang="en-US" altLang="zh-CN" sz="900" dirty="0"/>
                <a:t>p</a:t>
              </a:r>
              <a:r>
                <a:rPr lang="en-US" sz="900" dirty="0"/>
                <a:t>55</a:t>
              </a:r>
            </a:p>
          </p:txBody>
        </p:sp>
        <p:sp>
          <p:nvSpPr>
            <p:cNvPr id="558" name="TextBox 557">
              <a:extLst>
                <a:ext uri="{FF2B5EF4-FFF2-40B4-BE49-F238E27FC236}">
                  <a16:creationId xmlns:a16="http://schemas.microsoft.com/office/drawing/2014/main" id="{AA4DB207-3613-7DEF-BC4F-437C5BC3BB66}"/>
                </a:ext>
              </a:extLst>
            </p:cNvPr>
            <p:cNvSpPr txBox="1"/>
            <p:nvPr/>
          </p:nvSpPr>
          <p:spPr>
            <a:xfrm>
              <a:off x="1015233" y="6005797"/>
              <a:ext cx="732655" cy="290479"/>
            </a:xfrm>
            <a:prstGeom prst="rect">
              <a:avLst/>
            </a:prstGeom>
            <a:noFill/>
          </p:spPr>
          <p:txBody>
            <a:bodyPr wrap="none" rtlCol="0">
              <a:spAutoFit/>
            </a:bodyPr>
            <a:lstStyle/>
            <a:p>
              <a:r>
                <a:rPr lang="en-US" sz="900" dirty="0"/>
                <a:t>Source </a:t>
              </a:r>
            </a:p>
          </p:txBody>
        </p:sp>
        <p:cxnSp>
          <p:nvCxnSpPr>
            <p:cNvPr id="559" name="Straight Arrow Connector 558">
              <a:extLst>
                <a:ext uri="{FF2B5EF4-FFF2-40B4-BE49-F238E27FC236}">
                  <a16:creationId xmlns:a16="http://schemas.microsoft.com/office/drawing/2014/main" id="{4D3E4D2D-2D0E-B0CF-4775-58C239D40B93}"/>
                </a:ext>
              </a:extLst>
            </p:cNvPr>
            <p:cNvCxnSpPr>
              <a:cxnSpLocks/>
            </p:cNvCxnSpPr>
            <p:nvPr/>
          </p:nvCxnSpPr>
          <p:spPr>
            <a:xfrm>
              <a:off x="1239591" y="6226529"/>
              <a:ext cx="1438352" cy="5457"/>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60" name="TextBox 559">
              <a:extLst>
                <a:ext uri="{FF2B5EF4-FFF2-40B4-BE49-F238E27FC236}">
                  <a16:creationId xmlns:a16="http://schemas.microsoft.com/office/drawing/2014/main" id="{89A1C332-99EB-3553-ADBC-0672AEF6210F}"/>
                </a:ext>
              </a:extLst>
            </p:cNvPr>
            <p:cNvSpPr txBox="1"/>
            <p:nvPr/>
          </p:nvSpPr>
          <p:spPr>
            <a:xfrm>
              <a:off x="503026" y="6255527"/>
              <a:ext cx="682179" cy="212076"/>
            </a:xfrm>
            <a:prstGeom prst="rect">
              <a:avLst/>
            </a:prstGeom>
            <a:noFill/>
          </p:spPr>
          <p:txBody>
            <a:bodyPr wrap="none" rtlCol="0">
              <a:spAutoFit/>
            </a:bodyPr>
            <a:lstStyle/>
            <a:p>
              <a:r>
                <a:rPr lang="en-US" sz="900" dirty="0"/>
                <a:t>B cell – C1</a:t>
              </a:r>
            </a:p>
          </p:txBody>
        </p:sp>
        <p:sp>
          <p:nvSpPr>
            <p:cNvPr id="563" name="TextBox 562">
              <a:extLst>
                <a:ext uri="{FF2B5EF4-FFF2-40B4-BE49-F238E27FC236}">
                  <a16:creationId xmlns:a16="http://schemas.microsoft.com/office/drawing/2014/main" id="{031250E9-8E76-07BE-16E9-D75C297A21A8}"/>
                </a:ext>
              </a:extLst>
            </p:cNvPr>
            <p:cNvSpPr txBox="1"/>
            <p:nvPr/>
          </p:nvSpPr>
          <p:spPr>
            <a:xfrm>
              <a:off x="155455" y="7827135"/>
              <a:ext cx="1029750" cy="212076"/>
            </a:xfrm>
            <a:prstGeom prst="rect">
              <a:avLst/>
            </a:prstGeom>
            <a:noFill/>
          </p:spPr>
          <p:txBody>
            <a:bodyPr wrap="none" rtlCol="0">
              <a:spAutoFit/>
            </a:bodyPr>
            <a:lstStyle/>
            <a:p>
              <a:r>
                <a:rPr lang="en-US" sz="900" dirty="0"/>
                <a:t>CD8 T Naive – C1</a:t>
              </a:r>
            </a:p>
          </p:txBody>
        </p:sp>
        <p:sp>
          <p:nvSpPr>
            <p:cNvPr id="704" name="TextBox 703">
              <a:extLst>
                <a:ext uri="{FF2B5EF4-FFF2-40B4-BE49-F238E27FC236}">
                  <a16:creationId xmlns:a16="http://schemas.microsoft.com/office/drawing/2014/main" id="{9C257CA5-E2F9-9070-4EBC-4C62D604437C}"/>
                </a:ext>
              </a:extLst>
            </p:cNvPr>
            <p:cNvSpPr txBox="1"/>
            <p:nvPr/>
          </p:nvSpPr>
          <p:spPr>
            <a:xfrm>
              <a:off x="296840" y="8023586"/>
              <a:ext cx="888365" cy="212076"/>
            </a:xfrm>
            <a:prstGeom prst="rect">
              <a:avLst/>
            </a:prstGeom>
            <a:noFill/>
          </p:spPr>
          <p:txBody>
            <a:bodyPr wrap="none" rtlCol="0">
              <a:spAutoFit/>
            </a:bodyPr>
            <a:lstStyle/>
            <a:p>
              <a:r>
                <a:rPr lang="en-US" sz="900" dirty="0"/>
                <a:t>CD8 TEM – C1</a:t>
              </a:r>
            </a:p>
          </p:txBody>
        </p:sp>
        <p:sp>
          <p:nvSpPr>
            <p:cNvPr id="712" name="TextBox 711">
              <a:extLst>
                <a:ext uri="{FF2B5EF4-FFF2-40B4-BE49-F238E27FC236}">
                  <a16:creationId xmlns:a16="http://schemas.microsoft.com/office/drawing/2014/main" id="{BA1F0CE8-462C-7C44-EB7B-47A59144E6E2}"/>
                </a:ext>
              </a:extLst>
            </p:cNvPr>
            <p:cNvSpPr txBox="1"/>
            <p:nvPr/>
          </p:nvSpPr>
          <p:spPr>
            <a:xfrm>
              <a:off x="296840" y="8220037"/>
              <a:ext cx="888365" cy="212076"/>
            </a:xfrm>
            <a:prstGeom prst="rect">
              <a:avLst/>
            </a:prstGeom>
            <a:noFill/>
          </p:spPr>
          <p:txBody>
            <a:bodyPr wrap="none" rtlCol="0">
              <a:spAutoFit/>
            </a:bodyPr>
            <a:lstStyle/>
            <a:p>
              <a:r>
                <a:rPr lang="en-US" sz="900" dirty="0"/>
                <a:t>CD8 TEM – C2</a:t>
              </a:r>
            </a:p>
          </p:txBody>
        </p:sp>
        <p:sp>
          <p:nvSpPr>
            <p:cNvPr id="713" name="TextBox 712">
              <a:extLst>
                <a:ext uri="{FF2B5EF4-FFF2-40B4-BE49-F238E27FC236}">
                  <a16:creationId xmlns:a16="http://schemas.microsoft.com/office/drawing/2014/main" id="{EB544F10-3124-6F5F-3285-ABBFA643E8DD}"/>
                </a:ext>
              </a:extLst>
            </p:cNvPr>
            <p:cNvSpPr txBox="1"/>
            <p:nvPr/>
          </p:nvSpPr>
          <p:spPr>
            <a:xfrm>
              <a:off x="296840" y="8416488"/>
              <a:ext cx="888365" cy="212076"/>
            </a:xfrm>
            <a:prstGeom prst="rect">
              <a:avLst/>
            </a:prstGeom>
            <a:noFill/>
          </p:spPr>
          <p:txBody>
            <a:bodyPr wrap="none" rtlCol="0">
              <a:spAutoFit/>
            </a:bodyPr>
            <a:lstStyle/>
            <a:p>
              <a:r>
                <a:rPr lang="en-US" sz="900" dirty="0"/>
                <a:t>CD8 TEM – C3</a:t>
              </a:r>
            </a:p>
          </p:txBody>
        </p:sp>
        <p:sp>
          <p:nvSpPr>
            <p:cNvPr id="717" name="TextBox 716">
              <a:extLst>
                <a:ext uri="{FF2B5EF4-FFF2-40B4-BE49-F238E27FC236}">
                  <a16:creationId xmlns:a16="http://schemas.microsoft.com/office/drawing/2014/main" id="{F2E22ABA-14E4-0A36-F4AF-ED360738812E}"/>
                </a:ext>
              </a:extLst>
            </p:cNvPr>
            <p:cNvSpPr txBox="1"/>
            <p:nvPr/>
          </p:nvSpPr>
          <p:spPr>
            <a:xfrm>
              <a:off x="296840" y="8612939"/>
              <a:ext cx="888365" cy="212076"/>
            </a:xfrm>
            <a:prstGeom prst="rect">
              <a:avLst/>
            </a:prstGeom>
            <a:noFill/>
          </p:spPr>
          <p:txBody>
            <a:bodyPr wrap="none" rtlCol="0">
              <a:spAutoFit/>
            </a:bodyPr>
            <a:lstStyle/>
            <a:p>
              <a:r>
                <a:rPr lang="en-US" sz="900" dirty="0"/>
                <a:t>CD8 TEM – C4</a:t>
              </a:r>
            </a:p>
          </p:txBody>
        </p:sp>
        <p:sp>
          <p:nvSpPr>
            <p:cNvPr id="719" name="TextBox 718">
              <a:extLst>
                <a:ext uri="{FF2B5EF4-FFF2-40B4-BE49-F238E27FC236}">
                  <a16:creationId xmlns:a16="http://schemas.microsoft.com/office/drawing/2014/main" id="{CF2FE1B2-835C-241E-6455-A3392D4CE350}"/>
                </a:ext>
              </a:extLst>
            </p:cNvPr>
            <p:cNvSpPr txBox="1"/>
            <p:nvPr/>
          </p:nvSpPr>
          <p:spPr>
            <a:xfrm>
              <a:off x="296840" y="8809390"/>
              <a:ext cx="888365" cy="212076"/>
            </a:xfrm>
            <a:prstGeom prst="rect">
              <a:avLst/>
            </a:prstGeom>
            <a:noFill/>
          </p:spPr>
          <p:txBody>
            <a:bodyPr wrap="none" rtlCol="0">
              <a:spAutoFit/>
            </a:bodyPr>
            <a:lstStyle/>
            <a:p>
              <a:r>
                <a:rPr lang="en-US" sz="900" dirty="0"/>
                <a:t>CD8 TEM – C5</a:t>
              </a:r>
            </a:p>
          </p:txBody>
        </p:sp>
        <p:sp>
          <p:nvSpPr>
            <p:cNvPr id="722" name="TextBox 721">
              <a:extLst>
                <a:ext uri="{FF2B5EF4-FFF2-40B4-BE49-F238E27FC236}">
                  <a16:creationId xmlns:a16="http://schemas.microsoft.com/office/drawing/2014/main" id="{8D602FB3-3142-2DA5-4C95-102BBBE6B37A}"/>
                </a:ext>
              </a:extLst>
            </p:cNvPr>
            <p:cNvSpPr txBox="1"/>
            <p:nvPr/>
          </p:nvSpPr>
          <p:spPr>
            <a:xfrm>
              <a:off x="296840" y="9005838"/>
              <a:ext cx="888365" cy="212076"/>
            </a:xfrm>
            <a:prstGeom prst="rect">
              <a:avLst/>
            </a:prstGeom>
            <a:noFill/>
          </p:spPr>
          <p:txBody>
            <a:bodyPr wrap="none" rtlCol="0">
              <a:spAutoFit/>
            </a:bodyPr>
            <a:lstStyle/>
            <a:p>
              <a:r>
                <a:rPr lang="en-US" sz="900" dirty="0"/>
                <a:t>CD8 TEM – C6</a:t>
              </a:r>
            </a:p>
          </p:txBody>
        </p:sp>
        <p:sp>
          <p:nvSpPr>
            <p:cNvPr id="724" name="TextBox 723">
              <a:extLst>
                <a:ext uri="{FF2B5EF4-FFF2-40B4-BE49-F238E27FC236}">
                  <a16:creationId xmlns:a16="http://schemas.microsoft.com/office/drawing/2014/main" id="{D392E525-7F6F-E22F-1BBC-F6720FA1C881}"/>
                </a:ext>
              </a:extLst>
            </p:cNvPr>
            <p:cNvSpPr txBox="1"/>
            <p:nvPr/>
          </p:nvSpPr>
          <p:spPr>
            <a:xfrm>
              <a:off x="149564" y="6451978"/>
              <a:ext cx="1035641" cy="212076"/>
            </a:xfrm>
            <a:prstGeom prst="rect">
              <a:avLst/>
            </a:prstGeom>
            <a:noFill/>
          </p:spPr>
          <p:txBody>
            <a:bodyPr wrap="none" rtlCol="0">
              <a:spAutoFit/>
            </a:bodyPr>
            <a:lstStyle/>
            <a:p>
              <a:r>
                <a:rPr lang="en-US" sz="900" dirty="0"/>
                <a:t>CD4 T Naive – C1</a:t>
              </a:r>
            </a:p>
          </p:txBody>
        </p:sp>
        <p:sp>
          <p:nvSpPr>
            <p:cNvPr id="725" name="TextBox 724">
              <a:extLst>
                <a:ext uri="{FF2B5EF4-FFF2-40B4-BE49-F238E27FC236}">
                  <a16:creationId xmlns:a16="http://schemas.microsoft.com/office/drawing/2014/main" id="{A7C1AAF7-53AC-F20D-77FF-926356D3380D}"/>
                </a:ext>
              </a:extLst>
            </p:cNvPr>
            <p:cNvSpPr txBox="1"/>
            <p:nvPr/>
          </p:nvSpPr>
          <p:spPr>
            <a:xfrm>
              <a:off x="149564" y="6648429"/>
              <a:ext cx="1035641" cy="212076"/>
            </a:xfrm>
            <a:prstGeom prst="rect">
              <a:avLst/>
            </a:prstGeom>
            <a:noFill/>
          </p:spPr>
          <p:txBody>
            <a:bodyPr wrap="none" rtlCol="0">
              <a:spAutoFit/>
            </a:bodyPr>
            <a:lstStyle/>
            <a:p>
              <a:r>
                <a:rPr lang="en-US" sz="900" dirty="0"/>
                <a:t>CD4 T Naive – C2</a:t>
              </a:r>
            </a:p>
          </p:txBody>
        </p:sp>
        <p:sp>
          <p:nvSpPr>
            <p:cNvPr id="726" name="TextBox 725">
              <a:extLst>
                <a:ext uri="{FF2B5EF4-FFF2-40B4-BE49-F238E27FC236}">
                  <a16:creationId xmlns:a16="http://schemas.microsoft.com/office/drawing/2014/main" id="{63E2E2AA-327D-6464-33D7-2A66842D9FA0}"/>
                </a:ext>
              </a:extLst>
            </p:cNvPr>
            <p:cNvSpPr txBox="1"/>
            <p:nvPr/>
          </p:nvSpPr>
          <p:spPr>
            <a:xfrm>
              <a:off x="149564" y="6844880"/>
              <a:ext cx="1035641" cy="212076"/>
            </a:xfrm>
            <a:prstGeom prst="rect">
              <a:avLst/>
            </a:prstGeom>
            <a:noFill/>
          </p:spPr>
          <p:txBody>
            <a:bodyPr wrap="none" rtlCol="0">
              <a:spAutoFit/>
            </a:bodyPr>
            <a:lstStyle/>
            <a:p>
              <a:r>
                <a:rPr lang="en-US" sz="900" dirty="0"/>
                <a:t>CD4 T Naive – C3</a:t>
              </a:r>
            </a:p>
          </p:txBody>
        </p:sp>
        <p:sp>
          <p:nvSpPr>
            <p:cNvPr id="727" name="TextBox 726">
              <a:extLst>
                <a:ext uri="{FF2B5EF4-FFF2-40B4-BE49-F238E27FC236}">
                  <a16:creationId xmlns:a16="http://schemas.microsoft.com/office/drawing/2014/main" id="{2EFB2414-6F01-CA93-05D7-0BB4E150D67F}"/>
                </a:ext>
              </a:extLst>
            </p:cNvPr>
            <p:cNvSpPr txBox="1"/>
            <p:nvPr/>
          </p:nvSpPr>
          <p:spPr>
            <a:xfrm>
              <a:off x="149564" y="7041331"/>
              <a:ext cx="1035641" cy="212076"/>
            </a:xfrm>
            <a:prstGeom prst="rect">
              <a:avLst/>
            </a:prstGeom>
            <a:noFill/>
          </p:spPr>
          <p:txBody>
            <a:bodyPr wrap="none" rtlCol="0">
              <a:spAutoFit/>
            </a:bodyPr>
            <a:lstStyle/>
            <a:p>
              <a:r>
                <a:rPr lang="en-US" sz="900" dirty="0"/>
                <a:t>CD4 T Naive – C4</a:t>
              </a:r>
            </a:p>
          </p:txBody>
        </p:sp>
        <p:sp>
          <p:nvSpPr>
            <p:cNvPr id="728" name="TextBox 727">
              <a:extLst>
                <a:ext uri="{FF2B5EF4-FFF2-40B4-BE49-F238E27FC236}">
                  <a16:creationId xmlns:a16="http://schemas.microsoft.com/office/drawing/2014/main" id="{6FD3A692-EE35-0593-EEFA-C1653409C187}"/>
                </a:ext>
              </a:extLst>
            </p:cNvPr>
            <p:cNvSpPr txBox="1"/>
            <p:nvPr/>
          </p:nvSpPr>
          <p:spPr>
            <a:xfrm>
              <a:off x="149564" y="7237782"/>
              <a:ext cx="1035641" cy="212076"/>
            </a:xfrm>
            <a:prstGeom prst="rect">
              <a:avLst/>
            </a:prstGeom>
            <a:noFill/>
          </p:spPr>
          <p:txBody>
            <a:bodyPr wrap="none" rtlCol="0">
              <a:spAutoFit/>
            </a:bodyPr>
            <a:lstStyle/>
            <a:p>
              <a:r>
                <a:rPr lang="en-US" sz="900" dirty="0"/>
                <a:t>CD4 T Naive – C5</a:t>
              </a:r>
            </a:p>
          </p:txBody>
        </p:sp>
        <p:sp>
          <p:nvSpPr>
            <p:cNvPr id="729" name="TextBox 728">
              <a:extLst>
                <a:ext uri="{FF2B5EF4-FFF2-40B4-BE49-F238E27FC236}">
                  <a16:creationId xmlns:a16="http://schemas.microsoft.com/office/drawing/2014/main" id="{0559A69D-623F-EA2B-7BD3-462879776955}"/>
                </a:ext>
              </a:extLst>
            </p:cNvPr>
            <p:cNvSpPr txBox="1"/>
            <p:nvPr/>
          </p:nvSpPr>
          <p:spPr>
            <a:xfrm>
              <a:off x="149564" y="7434233"/>
              <a:ext cx="1035641" cy="212076"/>
            </a:xfrm>
            <a:prstGeom prst="rect">
              <a:avLst/>
            </a:prstGeom>
            <a:noFill/>
          </p:spPr>
          <p:txBody>
            <a:bodyPr wrap="none" rtlCol="0">
              <a:spAutoFit/>
            </a:bodyPr>
            <a:lstStyle/>
            <a:p>
              <a:r>
                <a:rPr lang="en-US" sz="900" dirty="0"/>
                <a:t>CD4 T Naive – C6</a:t>
              </a:r>
            </a:p>
          </p:txBody>
        </p:sp>
        <p:sp>
          <p:nvSpPr>
            <p:cNvPr id="730" name="TextBox 729">
              <a:extLst>
                <a:ext uri="{FF2B5EF4-FFF2-40B4-BE49-F238E27FC236}">
                  <a16:creationId xmlns:a16="http://schemas.microsoft.com/office/drawing/2014/main" id="{B7C9840D-65E4-6C66-D47E-A89FAEEC991D}"/>
                </a:ext>
              </a:extLst>
            </p:cNvPr>
            <p:cNvSpPr txBox="1"/>
            <p:nvPr/>
          </p:nvSpPr>
          <p:spPr>
            <a:xfrm>
              <a:off x="149564" y="7630684"/>
              <a:ext cx="1035641" cy="212076"/>
            </a:xfrm>
            <a:prstGeom prst="rect">
              <a:avLst/>
            </a:prstGeom>
            <a:noFill/>
          </p:spPr>
          <p:txBody>
            <a:bodyPr wrap="none" rtlCol="0">
              <a:spAutoFit/>
            </a:bodyPr>
            <a:lstStyle/>
            <a:p>
              <a:r>
                <a:rPr lang="en-US" sz="900" dirty="0"/>
                <a:t>CD4 T Naive – C7</a:t>
              </a:r>
            </a:p>
          </p:txBody>
        </p:sp>
        <p:sp>
          <p:nvSpPr>
            <p:cNvPr id="731" name="TextBox 730">
              <a:extLst>
                <a:ext uri="{FF2B5EF4-FFF2-40B4-BE49-F238E27FC236}">
                  <a16:creationId xmlns:a16="http://schemas.microsoft.com/office/drawing/2014/main" id="{324E2868-EC25-E367-1901-8DCCF7A0E167}"/>
                </a:ext>
              </a:extLst>
            </p:cNvPr>
            <p:cNvSpPr txBox="1"/>
            <p:nvPr/>
          </p:nvSpPr>
          <p:spPr>
            <a:xfrm>
              <a:off x="3148066" y="6261712"/>
              <a:ext cx="682180" cy="212076"/>
            </a:xfrm>
            <a:prstGeom prst="rect">
              <a:avLst/>
            </a:prstGeom>
            <a:noFill/>
          </p:spPr>
          <p:txBody>
            <a:bodyPr wrap="none" rtlCol="0">
              <a:spAutoFit/>
            </a:bodyPr>
            <a:lstStyle/>
            <a:p>
              <a:r>
                <a:rPr lang="en-US" sz="900" dirty="0"/>
                <a:t>B cell – C1</a:t>
              </a:r>
            </a:p>
          </p:txBody>
        </p:sp>
        <p:sp>
          <p:nvSpPr>
            <p:cNvPr id="732" name="TextBox 731">
              <a:extLst>
                <a:ext uri="{FF2B5EF4-FFF2-40B4-BE49-F238E27FC236}">
                  <a16:creationId xmlns:a16="http://schemas.microsoft.com/office/drawing/2014/main" id="{A0252966-7B3D-9E06-BB94-485EB9E4CC5D}"/>
                </a:ext>
              </a:extLst>
            </p:cNvPr>
            <p:cNvSpPr txBox="1"/>
            <p:nvPr/>
          </p:nvSpPr>
          <p:spPr>
            <a:xfrm>
              <a:off x="3148066" y="6538320"/>
              <a:ext cx="682180" cy="212076"/>
            </a:xfrm>
            <a:prstGeom prst="rect">
              <a:avLst/>
            </a:prstGeom>
            <a:noFill/>
          </p:spPr>
          <p:txBody>
            <a:bodyPr wrap="none" rtlCol="0">
              <a:spAutoFit/>
            </a:bodyPr>
            <a:lstStyle/>
            <a:p>
              <a:r>
                <a:rPr lang="en-US" sz="900" dirty="0"/>
                <a:t>B cell – C2</a:t>
              </a:r>
            </a:p>
          </p:txBody>
        </p:sp>
        <p:sp>
          <p:nvSpPr>
            <p:cNvPr id="733" name="TextBox 732">
              <a:extLst>
                <a:ext uri="{FF2B5EF4-FFF2-40B4-BE49-F238E27FC236}">
                  <a16:creationId xmlns:a16="http://schemas.microsoft.com/office/drawing/2014/main" id="{62720367-6F12-9F16-100D-B9D7263056B3}"/>
                </a:ext>
              </a:extLst>
            </p:cNvPr>
            <p:cNvSpPr txBox="1"/>
            <p:nvPr/>
          </p:nvSpPr>
          <p:spPr>
            <a:xfrm>
              <a:off x="2935990" y="7368144"/>
              <a:ext cx="894256" cy="212076"/>
            </a:xfrm>
            <a:prstGeom prst="rect">
              <a:avLst/>
            </a:prstGeom>
            <a:noFill/>
          </p:spPr>
          <p:txBody>
            <a:bodyPr wrap="none" rtlCol="0">
              <a:spAutoFit/>
            </a:bodyPr>
            <a:lstStyle/>
            <a:p>
              <a:r>
                <a:rPr lang="en-US" sz="900" dirty="0"/>
                <a:t>CD4 TCM – C1</a:t>
              </a:r>
            </a:p>
          </p:txBody>
        </p:sp>
        <p:sp>
          <p:nvSpPr>
            <p:cNvPr id="734" name="TextBox 733">
              <a:extLst>
                <a:ext uri="{FF2B5EF4-FFF2-40B4-BE49-F238E27FC236}">
                  <a16:creationId xmlns:a16="http://schemas.microsoft.com/office/drawing/2014/main" id="{4807213C-1D12-62DF-EBCB-9674A48B7BDB}"/>
                </a:ext>
              </a:extLst>
            </p:cNvPr>
            <p:cNvSpPr txBox="1"/>
            <p:nvPr/>
          </p:nvSpPr>
          <p:spPr>
            <a:xfrm>
              <a:off x="2935990" y="7644752"/>
              <a:ext cx="894256" cy="212076"/>
            </a:xfrm>
            <a:prstGeom prst="rect">
              <a:avLst/>
            </a:prstGeom>
            <a:noFill/>
          </p:spPr>
          <p:txBody>
            <a:bodyPr wrap="none" rtlCol="0">
              <a:spAutoFit/>
            </a:bodyPr>
            <a:lstStyle/>
            <a:p>
              <a:r>
                <a:rPr lang="en-US" sz="900" dirty="0"/>
                <a:t>CD4 TCM – C2</a:t>
              </a:r>
            </a:p>
          </p:txBody>
        </p:sp>
        <p:sp>
          <p:nvSpPr>
            <p:cNvPr id="735" name="TextBox 734">
              <a:extLst>
                <a:ext uri="{FF2B5EF4-FFF2-40B4-BE49-F238E27FC236}">
                  <a16:creationId xmlns:a16="http://schemas.microsoft.com/office/drawing/2014/main" id="{5AD5BCED-54FC-A3D6-756F-F90ACCA48F24}"/>
                </a:ext>
              </a:extLst>
            </p:cNvPr>
            <p:cNvSpPr txBox="1"/>
            <p:nvPr/>
          </p:nvSpPr>
          <p:spPr>
            <a:xfrm>
              <a:off x="2794605" y="7921360"/>
              <a:ext cx="1035641" cy="212076"/>
            </a:xfrm>
            <a:prstGeom prst="rect">
              <a:avLst/>
            </a:prstGeom>
            <a:noFill/>
          </p:spPr>
          <p:txBody>
            <a:bodyPr wrap="none" rtlCol="0">
              <a:spAutoFit/>
            </a:bodyPr>
            <a:lstStyle/>
            <a:p>
              <a:r>
                <a:rPr lang="en-US" sz="900" dirty="0"/>
                <a:t>CD8 T Naive – C1</a:t>
              </a:r>
            </a:p>
          </p:txBody>
        </p:sp>
        <p:sp>
          <p:nvSpPr>
            <p:cNvPr id="736" name="TextBox 735">
              <a:extLst>
                <a:ext uri="{FF2B5EF4-FFF2-40B4-BE49-F238E27FC236}">
                  <a16:creationId xmlns:a16="http://schemas.microsoft.com/office/drawing/2014/main" id="{EB796053-77C5-06BE-F734-D6E485D533CA}"/>
                </a:ext>
              </a:extLst>
            </p:cNvPr>
            <p:cNvSpPr txBox="1"/>
            <p:nvPr/>
          </p:nvSpPr>
          <p:spPr>
            <a:xfrm>
              <a:off x="2941881" y="8197968"/>
              <a:ext cx="888365" cy="212076"/>
            </a:xfrm>
            <a:prstGeom prst="rect">
              <a:avLst/>
            </a:prstGeom>
            <a:noFill/>
          </p:spPr>
          <p:txBody>
            <a:bodyPr wrap="none" rtlCol="0">
              <a:spAutoFit/>
            </a:bodyPr>
            <a:lstStyle/>
            <a:p>
              <a:r>
                <a:rPr lang="en-US" sz="900" dirty="0"/>
                <a:t>CD8 TEM – C1</a:t>
              </a:r>
            </a:p>
          </p:txBody>
        </p:sp>
        <p:sp>
          <p:nvSpPr>
            <p:cNvPr id="737" name="TextBox 736">
              <a:extLst>
                <a:ext uri="{FF2B5EF4-FFF2-40B4-BE49-F238E27FC236}">
                  <a16:creationId xmlns:a16="http://schemas.microsoft.com/office/drawing/2014/main" id="{8EC13044-711F-CB68-0AD6-25F96CAEAC65}"/>
                </a:ext>
              </a:extLst>
            </p:cNvPr>
            <p:cNvSpPr txBox="1"/>
            <p:nvPr/>
          </p:nvSpPr>
          <p:spPr>
            <a:xfrm>
              <a:off x="2941881" y="8474576"/>
              <a:ext cx="888365" cy="212076"/>
            </a:xfrm>
            <a:prstGeom prst="rect">
              <a:avLst/>
            </a:prstGeom>
            <a:noFill/>
          </p:spPr>
          <p:txBody>
            <a:bodyPr wrap="none" rtlCol="0">
              <a:spAutoFit/>
            </a:bodyPr>
            <a:lstStyle/>
            <a:p>
              <a:r>
                <a:rPr lang="en-US" sz="900" dirty="0"/>
                <a:t>CD8 TEM – C2</a:t>
              </a:r>
            </a:p>
          </p:txBody>
        </p:sp>
        <p:sp>
          <p:nvSpPr>
            <p:cNvPr id="738" name="TextBox 737">
              <a:extLst>
                <a:ext uri="{FF2B5EF4-FFF2-40B4-BE49-F238E27FC236}">
                  <a16:creationId xmlns:a16="http://schemas.microsoft.com/office/drawing/2014/main" id="{FE1D68A4-6750-BF47-45D4-76F45E3F3316}"/>
                </a:ext>
              </a:extLst>
            </p:cNvPr>
            <p:cNvSpPr txBox="1"/>
            <p:nvPr/>
          </p:nvSpPr>
          <p:spPr>
            <a:xfrm>
              <a:off x="2894753" y="8751184"/>
              <a:ext cx="935493" cy="212076"/>
            </a:xfrm>
            <a:prstGeom prst="rect">
              <a:avLst/>
            </a:prstGeom>
            <a:noFill/>
          </p:spPr>
          <p:txBody>
            <a:bodyPr wrap="none" rtlCol="0">
              <a:spAutoFit/>
            </a:bodyPr>
            <a:lstStyle/>
            <a:p>
              <a:r>
                <a:rPr lang="en-US" sz="900" dirty="0"/>
                <a:t>Monocytes – C1</a:t>
              </a:r>
            </a:p>
          </p:txBody>
        </p:sp>
        <p:sp>
          <p:nvSpPr>
            <p:cNvPr id="750" name="TextBox 749">
              <a:extLst>
                <a:ext uri="{FF2B5EF4-FFF2-40B4-BE49-F238E27FC236}">
                  <a16:creationId xmlns:a16="http://schemas.microsoft.com/office/drawing/2014/main" id="{4D2CBDFE-775F-5E57-AAF3-5930788F6B55}"/>
                </a:ext>
              </a:extLst>
            </p:cNvPr>
            <p:cNvSpPr txBox="1"/>
            <p:nvPr/>
          </p:nvSpPr>
          <p:spPr>
            <a:xfrm>
              <a:off x="3195194" y="9027795"/>
              <a:ext cx="635052" cy="212076"/>
            </a:xfrm>
            <a:prstGeom prst="rect">
              <a:avLst/>
            </a:prstGeom>
            <a:noFill/>
          </p:spPr>
          <p:txBody>
            <a:bodyPr wrap="none" rtlCol="0">
              <a:spAutoFit/>
            </a:bodyPr>
            <a:lstStyle/>
            <a:p>
              <a:r>
                <a:rPr lang="en-US" sz="900" dirty="0" err="1"/>
                <a:t>pDC</a:t>
              </a:r>
              <a:r>
                <a:rPr lang="en-US" sz="900" dirty="0"/>
                <a:t> – C1</a:t>
              </a:r>
            </a:p>
          </p:txBody>
        </p:sp>
        <p:sp>
          <p:nvSpPr>
            <p:cNvPr id="761" name="TextBox 760">
              <a:extLst>
                <a:ext uri="{FF2B5EF4-FFF2-40B4-BE49-F238E27FC236}">
                  <a16:creationId xmlns:a16="http://schemas.microsoft.com/office/drawing/2014/main" id="{0072AE03-5681-4347-528A-1F87B5E79703}"/>
                </a:ext>
              </a:extLst>
            </p:cNvPr>
            <p:cNvSpPr txBox="1"/>
            <p:nvPr/>
          </p:nvSpPr>
          <p:spPr>
            <a:xfrm>
              <a:off x="2800496" y="6814928"/>
              <a:ext cx="1029750" cy="212076"/>
            </a:xfrm>
            <a:prstGeom prst="rect">
              <a:avLst/>
            </a:prstGeom>
            <a:noFill/>
          </p:spPr>
          <p:txBody>
            <a:bodyPr wrap="none" rtlCol="0">
              <a:spAutoFit/>
            </a:bodyPr>
            <a:lstStyle/>
            <a:p>
              <a:r>
                <a:rPr lang="en-US" sz="900" dirty="0"/>
                <a:t>CD4 T Naive – C1</a:t>
              </a:r>
            </a:p>
          </p:txBody>
        </p:sp>
        <p:sp>
          <p:nvSpPr>
            <p:cNvPr id="762" name="TextBox 761">
              <a:extLst>
                <a:ext uri="{FF2B5EF4-FFF2-40B4-BE49-F238E27FC236}">
                  <a16:creationId xmlns:a16="http://schemas.microsoft.com/office/drawing/2014/main" id="{0D207038-D181-0AED-393A-215FBDE98988}"/>
                </a:ext>
              </a:extLst>
            </p:cNvPr>
            <p:cNvSpPr txBox="1"/>
            <p:nvPr/>
          </p:nvSpPr>
          <p:spPr>
            <a:xfrm>
              <a:off x="2800496" y="7091536"/>
              <a:ext cx="1029750" cy="212076"/>
            </a:xfrm>
            <a:prstGeom prst="rect">
              <a:avLst/>
            </a:prstGeom>
            <a:noFill/>
          </p:spPr>
          <p:txBody>
            <a:bodyPr wrap="none" rtlCol="0">
              <a:spAutoFit/>
            </a:bodyPr>
            <a:lstStyle/>
            <a:p>
              <a:r>
                <a:rPr lang="en-US" sz="900" dirty="0"/>
                <a:t>CD4 T Naive – C2</a:t>
              </a:r>
            </a:p>
          </p:txBody>
        </p:sp>
        <p:pic>
          <p:nvPicPr>
            <p:cNvPr id="763" name="Picture 762">
              <a:extLst>
                <a:ext uri="{FF2B5EF4-FFF2-40B4-BE49-F238E27FC236}">
                  <a16:creationId xmlns:a16="http://schemas.microsoft.com/office/drawing/2014/main" id="{2B878432-9B3E-3B08-65FA-86C8BE2548AC}"/>
                </a:ext>
              </a:extLst>
            </p:cNvPr>
            <p:cNvPicPr>
              <a:picLocks noChangeAspect="1"/>
            </p:cNvPicPr>
            <p:nvPr/>
          </p:nvPicPr>
          <p:blipFill>
            <a:blip r:embed="rId11"/>
            <a:srcRect l="12673" t="18997" r="72834" b="22199"/>
            <a:stretch/>
          </p:blipFill>
          <p:spPr>
            <a:xfrm>
              <a:off x="3851557" y="6271213"/>
              <a:ext cx="1559813" cy="2953735"/>
            </a:xfrm>
            <a:prstGeom prst="rect">
              <a:avLst/>
            </a:prstGeom>
          </p:spPr>
        </p:pic>
        <p:pic>
          <p:nvPicPr>
            <p:cNvPr id="764" name="Picture 763">
              <a:extLst>
                <a:ext uri="{FF2B5EF4-FFF2-40B4-BE49-F238E27FC236}">
                  <a16:creationId xmlns:a16="http://schemas.microsoft.com/office/drawing/2014/main" id="{BFCA1FAA-010D-660C-6DE9-25746C9C8544}"/>
                </a:ext>
              </a:extLst>
            </p:cNvPr>
            <p:cNvPicPr>
              <a:picLocks noChangeAspect="1"/>
            </p:cNvPicPr>
            <p:nvPr/>
          </p:nvPicPr>
          <p:blipFill>
            <a:blip r:embed="rId11"/>
            <a:srcRect l="62770" t="19288" r="22585" b="21908"/>
            <a:stretch/>
          </p:blipFill>
          <p:spPr>
            <a:xfrm>
              <a:off x="1211844" y="6272280"/>
              <a:ext cx="1576378" cy="2953735"/>
            </a:xfrm>
            <a:prstGeom prst="rect">
              <a:avLst/>
            </a:prstGeom>
          </p:spPr>
        </p:pic>
      </p:grpSp>
      <p:sp>
        <p:nvSpPr>
          <p:cNvPr id="776" name="Google Shape;535;p4">
            <a:extLst>
              <a:ext uri="{FF2B5EF4-FFF2-40B4-BE49-F238E27FC236}">
                <a16:creationId xmlns:a16="http://schemas.microsoft.com/office/drawing/2014/main" id="{45831CC7-4C0E-327C-6B24-CFAFBE196A5D}"/>
              </a:ext>
            </a:extLst>
          </p:cNvPr>
          <p:cNvSpPr txBox="1"/>
          <p:nvPr/>
        </p:nvSpPr>
        <p:spPr>
          <a:xfrm>
            <a:off x="545203" y="493201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a:t>
            </a:r>
            <a:r>
              <a:rPr lang="el-GR" sz="1000" b="1" dirty="0">
                <a:solidFill>
                  <a:schemeClr val="dk1"/>
                </a:solidFill>
                <a:latin typeface="Arial" panose="020B0604020202020204" pitchFamily="34" charset="0"/>
                <a:ea typeface="Calibri"/>
                <a:cs typeface="Arial" panose="020B0604020202020204" pitchFamily="34" charset="0"/>
                <a:sym typeface="Calibri"/>
              </a:rPr>
              <a:t>β</a:t>
            </a:r>
            <a:r>
              <a:rPr lang="en-US" sz="1000" b="1" dirty="0">
                <a:solidFill>
                  <a:schemeClr val="dk1"/>
                </a:solidFill>
                <a:latin typeface="Arial" panose="020B0604020202020204" pitchFamily="34" charset="0"/>
                <a:ea typeface="Calibri"/>
                <a:cs typeface="Arial" panose="020B0604020202020204" pitchFamily="34" charset="0"/>
                <a:sym typeface="Calibri"/>
              </a:rPr>
              <a:t>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9" name="Google Shape;528;p4">
            <a:extLst>
              <a:ext uri="{FF2B5EF4-FFF2-40B4-BE49-F238E27FC236}">
                <a16:creationId xmlns:a16="http://schemas.microsoft.com/office/drawing/2014/main" id="{9B395C62-FF4D-6861-DE20-3A2B66BCF941}"/>
              </a:ext>
            </a:extLst>
          </p:cNvPr>
          <p:cNvSpPr/>
          <p:nvPr/>
        </p:nvSpPr>
        <p:spPr>
          <a:xfrm>
            <a:off x="4321742" y="493927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40" name="Google Shape;535;p4">
            <a:extLst>
              <a:ext uri="{FF2B5EF4-FFF2-40B4-BE49-F238E27FC236}">
                <a16:creationId xmlns:a16="http://schemas.microsoft.com/office/drawing/2014/main" id="{92533E1E-D4A1-516A-6685-9DC48AFDAE37}"/>
              </a:ext>
            </a:extLst>
          </p:cNvPr>
          <p:cNvSpPr txBox="1"/>
          <p:nvPr/>
        </p:nvSpPr>
        <p:spPr>
          <a:xfrm>
            <a:off x="4636056" y="493927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527;p4">
            <a:extLst>
              <a:ext uri="{FF2B5EF4-FFF2-40B4-BE49-F238E27FC236}">
                <a16:creationId xmlns:a16="http://schemas.microsoft.com/office/drawing/2014/main" id="{06BAF1B3-3D95-FFCD-AA3A-A681CAF2567E}"/>
              </a:ext>
            </a:extLst>
          </p:cNvPr>
          <p:cNvSpPr/>
          <p:nvPr/>
        </p:nvSpPr>
        <p:spPr>
          <a:xfrm>
            <a:off x="160921" y="75449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535;p4">
            <a:extLst>
              <a:ext uri="{FF2B5EF4-FFF2-40B4-BE49-F238E27FC236}">
                <a16:creationId xmlns:a16="http://schemas.microsoft.com/office/drawing/2014/main" id="{B53767A4-2E18-AD01-41A2-7D427E3B99DA}"/>
              </a:ext>
            </a:extLst>
          </p:cNvPr>
          <p:cNvSpPr txBox="1"/>
          <p:nvPr/>
        </p:nvSpPr>
        <p:spPr>
          <a:xfrm>
            <a:off x="545203" y="7534037"/>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CD160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73" name="Group 572">
            <a:extLst>
              <a:ext uri="{FF2B5EF4-FFF2-40B4-BE49-F238E27FC236}">
                <a16:creationId xmlns:a16="http://schemas.microsoft.com/office/drawing/2014/main" id="{827B2109-E750-132C-DA9A-93FABE2B7895}"/>
              </a:ext>
            </a:extLst>
          </p:cNvPr>
          <p:cNvGrpSpPr/>
          <p:nvPr/>
        </p:nvGrpSpPr>
        <p:grpSpPr>
          <a:xfrm>
            <a:off x="176878" y="5206878"/>
            <a:ext cx="3878215" cy="2300973"/>
            <a:chOff x="261099" y="5206878"/>
            <a:chExt cx="3878215" cy="2300973"/>
          </a:xfrm>
        </p:grpSpPr>
        <p:pic>
          <p:nvPicPr>
            <p:cNvPr id="767" name="Picture 766">
              <a:extLst>
                <a:ext uri="{FF2B5EF4-FFF2-40B4-BE49-F238E27FC236}">
                  <a16:creationId xmlns:a16="http://schemas.microsoft.com/office/drawing/2014/main" id="{CABDEEBC-A431-69BB-218E-569F925057F0}"/>
                </a:ext>
              </a:extLst>
            </p:cNvPr>
            <p:cNvPicPr>
              <a:picLocks noChangeAspect="1"/>
            </p:cNvPicPr>
            <p:nvPr/>
          </p:nvPicPr>
          <p:blipFill>
            <a:blip r:embed="rId12"/>
            <a:srcRect l="12793" t="19053" r="72619" b="21827"/>
            <a:stretch/>
          </p:blipFill>
          <p:spPr>
            <a:xfrm>
              <a:off x="3043849" y="5621893"/>
              <a:ext cx="978408" cy="1850454"/>
            </a:xfrm>
            <a:prstGeom prst="rect">
              <a:avLst/>
            </a:prstGeom>
          </p:spPr>
        </p:pic>
        <p:grpSp>
          <p:nvGrpSpPr>
            <p:cNvPr id="779" name="Group 778">
              <a:extLst>
                <a:ext uri="{FF2B5EF4-FFF2-40B4-BE49-F238E27FC236}">
                  <a16:creationId xmlns:a16="http://schemas.microsoft.com/office/drawing/2014/main" id="{450AE0CC-694E-225D-DA7F-34E1EB8A99D9}"/>
                </a:ext>
              </a:extLst>
            </p:cNvPr>
            <p:cNvGrpSpPr/>
            <p:nvPr/>
          </p:nvGrpSpPr>
          <p:grpSpPr>
            <a:xfrm>
              <a:off x="901321" y="5407039"/>
              <a:ext cx="1349876" cy="285627"/>
              <a:chOff x="5736501" y="7638944"/>
              <a:chExt cx="1460295" cy="308991"/>
            </a:xfrm>
          </p:grpSpPr>
          <p:sp>
            <p:nvSpPr>
              <p:cNvPr id="835" name="Rectangle 834">
                <a:extLst>
                  <a:ext uri="{FF2B5EF4-FFF2-40B4-BE49-F238E27FC236}">
                    <a16:creationId xmlns:a16="http://schemas.microsoft.com/office/drawing/2014/main" id="{D0291420-8DC9-5E2F-EF19-613335EFF6D7}"/>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Box 835">
                <a:extLst>
                  <a:ext uri="{FF2B5EF4-FFF2-40B4-BE49-F238E27FC236}">
                    <a16:creationId xmlns:a16="http://schemas.microsoft.com/office/drawing/2014/main" id="{E454D9ED-6651-4FD5-91B9-816047861221}"/>
                  </a:ext>
                </a:extLst>
              </p:cNvPr>
              <p:cNvSpPr txBox="1"/>
              <p:nvPr/>
            </p:nvSpPr>
            <p:spPr>
              <a:xfrm>
                <a:off x="5736501" y="7638944"/>
                <a:ext cx="582211" cy="230832"/>
              </a:xfrm>
              <a:prstGeom prst="rect">
                <a:avLst/>
              </a:prstGeom>
              <a:noFill/>
            </p:spPr>
            <p:txBody>
              <a:bodyPr wrap="none" rtlCol="0">
                <a:spAutoFit/>
              </a:bodyPr>
              <a:lstStyle/>
              <a:p>
                <a:r>
                  <a:rPr lang="en-US" sz="900" dirty="0"/>
                  <a:t>Source </a:t>
                </a:r>
              </a:p>
            </p:txBody>
          </p:sp>
          <p:sp>
            <p:nvSpPr>
              <p:cNvPr id="837" name="TextBox 836">
                <a:extLst>
                  <a:ext uri="{FF2B5EF4-FFF2-40B4-BE49-F238E27FC236}">
                    <a16:creationId xmlns:a16="http://schemas.microsoft.com/office/drawing/2014/main" id="{CA09D84A-BD39-FF08-4D95-5BB3301525F4}"/>
                  </a:ext>
                </a:extLst>
              </p:cNvPr>
              <p:cNvSpPr txBox="1"/>
              <p:nvPr/>
            </p:nvSpPr>
            <p:spPr>
              <a:xfrm>
                <a:off x="6614585" y="7638944"/>
                <a:ext cx="582211" cy="230832"/>
              </a:xfrm>
              <a:prstGeom prst="rect">
                <a:avLst/>
              </a:prstGeom>
              <a:noFill/>
            </p:spPr>
            <p:txBody>
              <a:bodyPr wrap="none" rtlCol="0">
                <a:spAutoFit/>
              </a:bodyPr>
              <a:lstStyle/>
              <a:p>
                <a:r>
                  <a:rPr lang="en-US" sz="900" dirty="0"/>
                  <a:t>Target  </a:t>
                </a:r>
              </a:p>
            </p:txBody>
          </p:sp>
        </p:grpSp>
        <p:sp>
          <p:nvSpPr>
            <p:cNvPr id="780" name="Rectangle 779">
              <a:extLst>
                <a:ext uri="{FF2B5EF4-FFF2-40B4-BE49-F238E27FC236}">
                  <a16:creationId xmlns:a16="http://schemas.microsoft.com/office/drawing/2014/main" id="{3F4280D9-D1CE-56DA-C58B-3B20820BBF71}"/>
                </a:ext>
              </a:extLst>
            </p:cNvPr>
            <p:cNvSpPr/>
            <p:nvPr/>
          </p:nvSpPr>
          <p:spPr>
            <a:xfrm>
              <a:off x="1155956" y="5255137"/>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2AE59A1F-96F7-5CA8-8FAA-3CDBAA73B17D}"/>
                </a:ext>
              </a:extLst>
            </p:cNvPr>
            <p:cNvSpPr txBox="1"/>
            <p:nvPr/>
          </p:nvSpPr>
          <p:spPr>
            <a:xfrm>
              <a:off x="1372078" y="5222176"/>
              <a:ext cx="399666" cy="230832"/>
            </a:xfrm>
            <a:prstGeom prst="rect">
              <a:avLst/>
            </a:prstGeom>
            <a:noFill/>
          </p:spPr>
          <p:txBody>
            <a:bodyPr wrap="square" rtlCol="0">
              <a:spAutoFit/>
            </a:bodyPr>
            <a:lstStyle/>
            <a:p>
              <a:pPr algn="ctr"/>
              <a:r>
                <a:rPr lang="en-US" sz="900" dirty="0"/>
                <a:t>p48</a:t>
              </a:r>
            </a:p>
          </p:txBody>
        </p:sp>
        <p:grpSp>
          <p:nvGrpSpPr>
            <p:cNvPr id="782" name="Group 781">
              <a:extLst>
                <a:ext uri="{FF2B5EF4-FFF2-40B4-BE49-F238E27FC236}">
                  <a16:creationId xmlns:a16="http://schemas.microsoft.com/office/drawing/2014/main" id="{D54147CB-275F-99C4-8D95-0E24BA51ED92}"/>
                </a:ext>
              </a:extLst>
            </p:cNvPr>
            <p:cNvGrpSpPr/>
            <p:nvPr/>
          </p:nvGrpSpPr>
          <p:grpSpPr>
            <a:xfrm>
              <a:off x="2789435" y="5396208"/>
              <a:ext cx="1349879" cy="244252"/>
              <a:chOff x="4538000" y="7579675"/>
              <a:chExt cx="1460298" cy="264231"/>
            </a:xfrm>
          </p:grpSpPr>
          <p:sp>
            <p:nvSpPr>
              <p:cNvPr id="832" name="Rectangle 831">
                <a:extLst>
                  <a:ext uri="{FF2B5EF4-FFF2-40B4-BE49-F238E27FC236}">
                    <a16:creationId xmlns:a16="http://schemas.microsoft.com/office/drawing/2014/main" id="{EB5997FF-8E62-555F-5E8D-A0E26EC7EDE1}"/>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TextBox 832">
                <a:extLst>
                  <a:ext uri="{FF2B5EF4-FFF2-40B4-BE49-F238E27FC236}">
                    <a16:creationId xmlns:a16="http://schemas.microsoft.com/office/drawing/2014/main" id="{888D379A-D7C5-EDED-BE80-549157817D5A}"/>
                  </a:ext>
                </a:extLst>
              </p:cNvPr>
              <p:cNvSpPr txBox="1"/>
              <p:nvPr/>
            </p:nvSpPr>
            <p:spPr>
              <a:xfrm>
                <a:off x="4538000" y="7579675"/>
                <a:ext cx="582211" cy="230832"/>
              </a:xfrm>
              <a:prstGeom prst="rect">
                <a:avLst/>
              </a:prstGeom>
              <a:noFill/>
            </p:spPr>
            <p:txBody>
              <a:bodyPr wrap="none" rtlCol="0">
                <a:spAutoFit/>
              </a:bodyPr>
              <a:lstStyle/>
              <a:p>
                <a:r>
                  <a:rPr lang="en-US" sz="900" dirty="0"/>
                  <a:t>Source </a:t>
                </a:r>
              </a:p>
            </p:txBody>
          </p:sp>
          <p:sp>
            <p:nvSpPr>
              <p:cNvPr id="834" name="TextBox 833">
                <a:extLst>
                  <a:ext uri="{FF2B5EF4-FFF2-40B4-BE49-F238E27FC236}">
                    <a16:creationId xmlns:a16="http://schemas.microsoft.com/office/drawing/2014/main" id="{39C1C99D-FB5B-A698-A536-CAEAA4A7AEC0}"/>
                  </a:ext>
                </a:extLst>
              </p:cNvPr>
              <p:cNvSpPr txBox="1"/>
              <p:nvPr/>
            </p:nvSpPr>
            <p:spPr>
              <a:xfrm>
                <a:off x="5416087" y="7579675"/>
                <a:ext cx="582211" cy="230832"/>
              </a:xfrm>
              <a:prstGeom prst="rect">
                <a:avLst/>
              </a:prstGeom>
              <a:noFill/>
            </p:spPr>
            <p:txBody>
              <a:bodyPr wrap="none" rtlCol="0">
                <a:spAutoFit/>
              </a:bodyPr>
              <a:lstStyle/>
              <a:p>
                <a:r>
                  <a:rPr lang="en-US" sz="900" dirty="0"/>
                  <a:t>Target  </a:t>
                </a:r>
              </a:p>
            </p:txBody>
          </p:sp>
        </p:grpSp>
        <p:sp>
          <p:nvSpPr>
            <p:cNvPr id="783" name="TextBox 782">
              <a:extLst>
                <a:ext uri="{FF2B5EF4-FFF2-40B4-BE49-F238E27FC236}">
                  <a16:creationId xmlns:a16="http://schemas.microsoft.com/office/drawing/2014/main" id="{A9CB93AA-9393-A334-E149-82EFC159DC05}"/>
                </a:ext>
              </a:extLst>
            </p:cNvPr>
            <p:cNvSpPr txBox="1"/>
            <p:nvPr/>
          </p:nvSpPr>
          <p:spPr>
            <a:xfrm>
              <a:off x="2485136" y="5583304"/>
              <a:ext cx="617477" cy="200055"/>
            </a:xfrm>
            <a:prstGeom prst="rect">
              <a:avLst/>
            </a:prstGeom>
            <a:noFill/>
          </p:spPr>
          <p:txBody>
            <a:bodyPr wrap="none" rtlCol="0">
              <a:spAutoFit/>
            </a:bodyPr>
            <a:lstStyle/>
            <a:p>
              <a:pPr algn="r"/>
              <a:r>
                <a:rPr lang="en-US" sz="700" dirty="0"/>
                <a:t>B cell – C1</a:t>
              </a:r>
            </a:p>
          </p:txBody>
        </p:sp>
        <p:sp>
          <p:nvSpPr>
            <p:cNvPr id="784" name="TextBox 783">
              <a:extLst>
                <a:ext uri="{FF2B5EF4-FFF2-40B4-BE49-F238E27FC236}">
                  <a16:creationId xmlns:a16="http://schemas.microsoft.com/office/drawing/2014/main" id="{80F5DF98-1EA6-D492-0408-A51141D5F9A7}"/>
                </a:ext>
              </a:extLst>
            </p:cNvPr>
            <p:cNvSpPr txBox="1"/>
            <p:nvPr/>
          </p:nvSpPr>
          <p:spPr>
            <a:xfrm>
              <a:off x="2191787" y="588718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85" name="TextBox 784">
              <a:extLst>
                <a:ext uri="{FF2B5EF4-FFF2-40B4-BE49-F238E27FC236}">
                  <a16:creationId xmlns:a16="http://schemas.microsoft.com/office/drawing/2014/main" id="{CE920681-FB1B-059D-3577-C8011832BA68}"/>
                </a:ext>
              </a:extLst>
            </p:cNvPr>
            <p:cNvSpPr txBox="1"/>
            <p:nvPr/>
          </p:nvSpPr>
          <p:spPr>
            <a:xfrm>
              <a:off x="2310408" y="6596224"/>
              <a:ext cx="792205" cy="200055"/>
            </a:xfrm>
            <a:prstGeom prst="rect">
              <a:avLst/>
            </a:prstGeom>
            <a:noFill/>
          </p:spPr>
          <p:txBody>
            <a:bodyPr wrap="none" rtlCol="0">
              <a:spAutoFit/>
            </a:bodyPr>
            <a:lstStyle/>
            <a:p>
              <a:pPr algn="r"/>
              <a:r>
                <a:rPr lang="en-US" sz="700" dirty="0"/>
                <a:t>CD8 TEM – C1</a:t>
              </a:r>
            </a:p>
          </p:txBody>
        </p:sp>
        <p:sp>
          <p:nvSpPr>
            <p:cNvPr id="786" name="TextBox 785">
              <a:extLst>
                <a:ext uri="{FF2B5EF4-FFF2-40B4-BE49-F238E27FC236}">
                  <a16:creationId xmlns:a16="http://schemas.microsoft.com/office/drawing/2014/main" id="{67147E0C-445E-030F-AED2-6393563CF82A}"/>
                </a:ext>
              </a:extLst>
            </p:cNvPr>
            <p:cNvSpPr txBox="1"/>
            <p:nvPr/>
          </p:nvSpPr>
          <p:spPr>
            <a:xfrm>
              <a:off x="2485136" y="5684596"/>
              <a:ext cx="617477" cy="200055"/>
            </a:xfrm>
            <a:prstGeom prst="rect">
              <a:avLst/>
            </a:prstGeom>
            <a:noFill/>
          </p:spPr>
          <p:txBody>
            <a:bodyPr wrap="none" rtlCol="0">
              <a:spAutoFit/>
            </a:bodyPr>
            <a:lstStyle/>
            <a:p>
              <a:pPr algn="r"/>
              <a:r>
                <a:rPr lang="en-US" sz="700" dirty="0"/>
                <a:t>B cell – C2</a:t>
              </a:r>
            </a:p>
          </p:txBody>
        </p:sp>
        <p:sp>
          <p:nvSpPr>
            <p:cNvPr id="787" name="TextBox 786">
              <a:extLst>
                <a:ext uri="{FF2B5EF4-FFF2-40B4-BE49-F238E27FC236}">
                  <a16:creationId xmlns:a16="http://schemas.microsoft.com/office/drawing/2014/main" id="{089A9DC4-D54F-09CE-79A8-3A8D01EDF4F4}"/>
                </a:ext>
              </a:extLst>
            </p:cNvPr>
            <p:cNvSpPr txBox="1"/>
            <p:nvPr/>
          </p:nvSpPr>
          <p:spPr>
            <a:xfrm>
              <a:off x="2310408" y="6697516"/>
              <a:ext cx="792205" cy="200055"/>
            </a:xfrm>
            <a:prstGeom prst="rect">
              <a:avLst/>
            </a:prstGeom>
            <a:noFill/>
          </p:spPr>
          <p:txBody>
            <a:bodyPr wrap="none" rtlCol="0">
              <a:spAutoFit/>
            </a:bodyPr>
            <a:lstStyle/>
            <a:p>
              <a:pPr algn="r"/>
              <a:r>
                <a:rPr lang="en-US" sz="700" dirty="0"/>
                <a:t>CD8 TEM – C2</a:t>
              </a:r>
            </a:p>
          </p:txBody>
        </p:sp>
        <p:sp>
          <p:nvSpPr>
            <p:cNvPr id="795" name="TextBox 794">
              <a:extLst>
                <a:ext uri="{FF2B5EF4-FFF2-40B4-BE49-F238E27FC236}">
                  <a16:creationId xmlns:a16="http://schemas.microsoft.com/office/drawing/2014/main" id="{9A73C740-941B-CB41-36C7-44246C16DCD4}"/>
                </a:ext>
              </a:extLst>
            </p:cNvPr>
            <p:cNvSpPr txBox="1"/>
            <p:nvPr/>
          </p:nvSpPr>
          <p:spPr>
            <a:xfrm>
              <a:off x="2310408" y="6798808"/>
              <a:ext cx="792205" cy="200055"/>
            </a:xfrm>
            <a:prstGeom prst="rect">
              <a:avLst/>
            </a:prstGeom>
            <a:noFill/>
          </p:spPr>
          <p:txBody>
            <a:bodyPr wrap="none" rtlCol="0">
              <a:spAutoFit/>
            </a:bodyPr>
            <a:lstStyle/>
            <a:p>
              <a:pPr algn="r"/>
              <a:r>
                <a:rPr lang="en-US" sz="700" dirty="0"/>
                <a:t>CD8 TEM – C3</a:t>
              </a:r>
            </a:p>
          </p:txBody>
        </p:sp>
        <p:sp>
          <p:nvSpPr>
            <p:cNvPr id="796" name="TextBox 795">
              <a:extLst>
                <a:ext uri="{FF2B5EF4-FFF2-40B4-BE49-F238E27FC236}">
                  <a16:creationId xmlns:a16="http://schemas.microsoft.com/office/drawing/2014/main" id="{0A54E3A1-4608-985F-8C9A-70E963B93FAB}"/>
                </a:ext>
              </a:extLst>
            </p:cNvPr>
            <p:cNvSpPr txBox="1"/>
            <p:nvPr/>
          </p:nvSpPr>
          <p:spPr>
            <a:xfrm>
              <a:off x="2310408" y="6900100"/>
              <a:ext cx="792205" cy="200055"/>
            </a:xfrm>
            <a:prstGeom prst="rect">
              <a:avLst/>
            </a:prstGeom>
            <a:noFill/>
          </p:spPr>
          <p:txBody>
            <a:bodyPr wrap="none" rtlCol="0">
              <a:spAutoFit/>
            </a:bodyPr>
            <a:lstStyle/>
            <a:p>
              <a:pPr algn="r"/>
              <a:r>
                <a:rPr lang="en-US" sz="700" dirty="0"/>
                <a:t>CD8 TEM – C4</a:t>
              </a:r>
            </a:p>
          </p:txBody>
        </p:sp>
        <p:sp>
          <p:nvSpPr>
            <p:cNvPr id="797" name="TextBox 796">
              <a:extLst>
                <a:ext uri="{FF2B5EF4-FFF2-40B4-BE49-F238E27FC236}">
                  <a16:creationId xmlns:a16="http://schemas.microsoft.com/office/drawing/2014/main" id="{6E8E2050-F8CA-9E13-6DCA-F15EDC7112C3}"/>
                </a:ext>
              </a:extLst>
            </p:cNvPr>
            <p:cNvSpPr txBox="1"/>
            <p:nvPr/>
          </p:nvSpPr>
          <p:spPr>
            <a:xfrm>
              <a:off x="2310408" y="7001392"/>
              <a:ext cx="792205" cy="200055"/>
            </a:xfrm>
            <a:prstGeom prst="rect">
              <a:avLst/>
            </a:prstGeom>
            <a:noFill/>
          </p:spPr>
          <p:txBody>
            <a:bodyPr wrap="none" rtlCol="0">
              <a:spAutoFit/>
            </a:bodyPr>
            <a:lstStyle/>
            <a:p>
              <a:pPr algn="r"/>
              <a:r>
                <a:rPr lang="en-US" sz="700" dirty="0"/>
                <a:t>CD8 TEM – C5</a:t>
              </a:r>
            </a:p>
          </p:txBody>
        </p:sp>
        <p:sp>
          <p:nvSpPr>
            <p:cNvPr id="800" name="TextBox 799">
              <a:extLst>
                <a:ext uri="{FF2B5EF4-FFF2-40B4-BE49-F238E27FC236}">
                  <a16:creationId xmlns:a16="http://schemas.microsoft.com/office/drawing/2014/main" id="{86988B60-9BDB-FFD1-73C6-BBBF3E0368D7}"/>
                </a:ext>
              </a:extLst>
            </p:cNvPr>
            <p:cNvSpPr txBox="1"/>
            <p:nvPr/>
          </p:nvSpPr>
          <p:spPr>
            <a:xfrm>
              <a:off x="2310408" y="7102684"/>
              <a:ext cx="792205" cy="200055"/>
            </a:xfrm>
            <a:prstGeom prst="rect">
              <a:avLst/>
            </a:prstGeom>
            <a:noFill/>
          </p:spPr>
          <p:txBody>
            <a:bodyPr wrap="none" rtlCol="0">
              <a:spAutoFit/>
            </a:bodyPr>
            <a:lstStyle/>
            <a:p>
              <a:pPr algn="r"/>
              <a:r>
                <a:rPr lang="en-US" sz="700" dirty="0"/>
                <a:t>CD8 TEM – C6</a:t>
              </a:r>
            </a:p>
          </p:txBody>
        </p:sp>
        <p:sp>
          <p:nvSpPr>
            <p:cNvPr id="801" name="TextBox 800">
              <a:extLst>
                <a:ext uri="{FF2B5EF4-FFF2-40B4-BE49-F238E27FC236}">
                  <a16:creationId xmlns:a16="http://schemas.microsoft.com/office/drawing/2014/main" id="{ED8A000C-16B9-098E-2E7A-65EAB2F58EBA}"/>
                </a:ext>
              </a:extLst>
            </p:cNvPr>
            <p:cNvSpPr txBox="1"/>
            <p:nvPr/>
          </p:nvSpPr>
          <p:spPr>
            <a:xfrm>
              <a:off x="2310408" y="7203975"/>
              <a:ext cx="792205" cy="200055"/>
            </a:xfrm>
            <a:prstGeom prst="rect">
              <a:avLst/>
            </a:prstGeom>
            <a:noFill/>
          </p:spPr>
          <p:txBody>
            <a:bodyPr wrap="none" rtlCol="0">
              <a:spAutoFit/>
            </a:bodyPr>
            <a:lstStyle/>
            <a:p>
              <a:pPr algn="r"/>
              <a:r>
                <a:rPr lang="en-US" sz="700" dirty="0"/>
                <a:t>CD8 TEM – C7</a:t>
              </a:r>
            </a:p>
          </p:txBody>
        </p:sp>
        <p:cxnSp>
          <p:nvCxnSpPr>
            <p:cNvPr id="802" name="Straight Arrow Connector 801">
              <a:extLst>
                <a:ext uri="{FF2B5EF4-FFF2-40B4-BE49-F238E27FC236}">
                  <a16:creationId xmlns:a16="http://schemas.microsoft.com/office/drawing/2014/main" id="{B06D5BA9-4644-3535-394D-E8D425A697A0}"/>
                </a:ext>
              </a:extLst>
            </p:cNvPr>
            <p:cNvCxnSpPr>
              <a:cxnSpLocks/>
            </p:cNvCxnSpPr>
            <p:nvPr/>
          </p:nvCxnSpPr>
          <p:spPr>
            <a:xfrm flipV="1">
              <a:off x="3070285" y="5602758"/>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03" name="Rectangle 802">
              <a:extLst>
                <a:ext uri="{FF2B5EF4-FFF2-40B4-BE49-F238E27FC236}">
                  <a16:creationId xmlns:a16="http://schemas.microsoft.com/office/drawing/2014/main" id="{80FB94C8-1406-97FB-D75A-226D625835EC}"/>
                </a:ext>
              </a:extLst>
            </p:cNvPr>
            <p:cNvSpPr/>
            <p:nvPr/>
          </p:nvSpPr>
          <p:spPr>
            <a:xfrm>
              <a:off x="3039782" y="5243966"/>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TextBox 803">
              <a:extLst>
                <a:ext uri="{FF2B5EF4-FFF2-40B4-BE49-F238E27FC236}">
                  <a16:creationId xmlns:a16="http://schemas.microsoft.com/office/drawing/2014/main" id="{DCFCE6B8-2BD4-E85E-02A1-BA48DA670444}"/>
                </a:ext>
              </a:extLst>
            </p:cNvPr>
            <p:cNvSpPr txBox="1"/>
            <p:nvPr/>
          </p:nvSpPr>
          <p:spPr>
            <a:xfrm>
              <a:off x="3319023" y="5206878"/>
              <a:ext cx="399666" cy="230832"/>
            </a:xfrm>
            <a:prstGeom prst="rect">
              <a:avLst/>
            </a:prstGeom>
            <a:noFill/>
          </p:spPr>
          <p:txBody>
            <a:bodyPr wrap="square" rtlCol="0">
              <a:spAutoFit/>
            </a:bodyPr>
            <a:lstStyle/>
            <a:p>
              <a:pPr algn="ctr"/>
              <a:r>
                <a:rPr lang="en-US" sz="900" dirty="0"/>
                <a:t>p18</a:t>
              </a:r>
            </a:p>
          </p:txBody>
        </p:sp>
        <p:sp>
          <p:nvSpPr>
            <p:cNvPr id="805" name="TextBox 804">
              <a:extLst>
                <a:ext uri="{FF2B5EF4-FFF2-40B4-BE49-F238E27FC236}">
                  <a16:creationId xmlns:a16="http://schemas.microsoft.com/office/drawing/2014/main" id="{12AF06B6-39E1-3898-92D7-EC126688A125}"/>
                </a:ext>
              </a:extLst>
            </p:cNvPr>
            <p:cNvSpPr txBox="1"/>
            <p:nvPr/>
          </p:nvSpPr>
          <p:spPr>
            <a:xfrm>
              <a:off x="2191787" y="5988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806" name="TextBox 805">
              <a:extLst>
                <a:ext uri="{FF2B5EF4-FFF2-40B4-BE49-F238E27FC236}">
                  <a16:creationId xmlns:a16="http://schemas.microsoft.com/office/drawing/2014/main" id="{043AE949-2A74-9C66-3FA3-4A7DD293BAD1}"/>
                </a:ext>
              </a:extLst>
            </p:cNvPr>
            <p:cNvSpPr txBox="1"/>
            <p:nvPr/>
          </p:nvSpPr>
          <p:spPr>
            <a:xfrm>
              <a:off x="2191787" y="60897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809" name="TextBox 808">
              <a:extLst>
                <a:ext uri="{FF2B5EF4-FFF2-40B4-BE49-F238E27FC236}">
                  <a16:creationId xmlns:a16="http://schemas.microsoft.com/office/drawing/2014/main" id="{4408744B-824D-1244-D0E4-F21586E6D38A}"/>
                </a:ext>
              </a:extLst>
            </p:cNvPr>
            <p:cNvSpPr txBox="1"/>
            <p:nvPr/>
          </p:nvSpPr>
          <p:spPr>
            <a:xfrm>
              <a:off x="2191787" y="619105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815" name="TextBox 814">
              <a:extLst>
                <a:ext uri="{FF2B5EF4-FFF2-40B4-BE49-F238E27FC236}">
                  <a16:creationId xmlns:a16="http://schemas.microsoft.com/office/drawing/2014/main" id="{975DFD0C-2BAB-2835-A790-D2AF639BF866}"/>
                </a:ext>
              </a:extLst>
            </p:cNvPr>
            <p:cNvSpPr txBox="1"/>
            <p:nvPr/>
          </p:nvSpPr>
          <p:spPr>
            <a:xfrm>
              <a:off x="2191787" y="629234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816" name="TextBox 815">
              <a:extLst>
                <a:ext uri="{FF2B5EF4-FFF2-40B4-BE49-F238E27FC236}">
                  <a16:creationId xmlns:a16="http://schemas.microsoft.com/office/drawing/2014/main" id="{2114D24C-5D1F-85FE-48B3-6370A2447569}"/>
                </a:ext>
              </a:extLst>
            </p:cNvPr>
            <p:cNvSpPr txBox="1"/>
            <p:nvPr/>
          </p:nvSpPr>
          <p:spPr>
            <a:xfrm>
              <a:off x="2191787" y="639364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817" name="TextBox 816">
              <a:extLst>
                <a:ext uri="{FF2B5EF4-FFF2-40B4-BE49-F238E27FC236}">
                  <a16:creationId xmlns:a16="http://schemas.microsoft.com/office/drawing/2014/main" id="{DD6E0917-96D6-FD95-7914-9F7A30B5F6AC}"/>
                </a:ext>
              </a:extLst>
            </p:cNvPr>
            <p:cNvSpPr txBox="1"/>
            <p:nvPr/>
          </p:nvSpPr>
          <p:spPr>
            <a:xfrm>
              <a:off x="2191787" y="649493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grpSp>
          <p:nvGrpSpPr>
            <p:cNvPr id="818" name="Group 817">
              <a:extLst>
                <a:ext uri="{FF2B5EF4-FFF2-40B4-BE49-F238E27FC236}">
                  <a16:creationId xmlns:a16="http://schemas.microsoft.com/office/drawing/2014/main" id="{C32946D8-B4AC-F511-D775-7600CDDBE53F}"/>
                </a:ext>
              </a:extLst>
            </p:cNvPr>
            <p:cNvGrpSpPr/>
            <p:nvPr/>
          </p:nvGrpSpPr>
          <p:grpSpPr>
            <a:xfrm>
              <a:off x="261099" y="5671565"/>
              <a:ext cx="1768318" cy="1739446"/>
              <a:chOff x="306782" y="1060354"/>
              <a:chExt cx="1768318" cy="1739446"/>
            </a:xfrm>
          </p:grpSpPr>
          <p:cxnSp>
            <p:nvCxnSpPr>
              <p:cNvPr id="820" name="Straight Arrow Connector 819">
                <a:extLst>
                  <a:ext uri="{FF2B5EF4-FFF2-40B4-BE49-F238E27FC236}">
                    <a16:creationId xmlns:a16="http://schemas.microsoft.com/office/drawing/2014/main" id="{21801642-917A-68D5-DF18-03EA4F277240}"/>
                  </a:ext>
                </a:extLst>
              </p:cNvPr>
              <p:cNvCxnSpPr>
                <a:cxnSpLocks/>
              </p:cNvCxnSpPr>
              <p:nvPr/>
            </p:nvCxnSpPr>
            <p:spPr>
              <a:xfrm flipV="1">
                <a:off x="1225335" y="1060354"/>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21" name="TextBox 820">
                <a:extLst>
                  <a:ext uri="{FF2B5EF4-FFF2-40B4-BE49-F238E27FC236}">
                    <a16:creationId xmlns:a16="http://schemas.microsoft.com/office/drawing/2014/main" id="{D90E7596-54CD-7B02-3B33-5B7BC9781C2E}"/>
                  </a:ext>
                </a:extLst>
              </p:cNvPr>
              <p:cNvSpPr txBox="1"/>
              <p:nvPr/>
            </p:nvSpPr>
            <p:spPr>
              <a:xfrm>
                <a:off x="420595" y="2092344"/>
                <a:ext cx="797013" cy="200055"/>
              </a:xfrm>
              <a:prstGeom prst="rect">
                <a:avLst/>
              </a:prstGeom>
              <a:noFill/>
            </p:spPr>
            <p:txBody>
              <a:bodyPr wrap="none" rtlCol="0">
                <a:spAutoFit/>
              </a:bodyPr>
              <a:lstStyle/>
              <a:p>
                <a:pPr algn="r"/>
                <a:r>
                  <a:rPr lang="en-US" sz="700" dirty="0"/>
                  <a:t>CD4 TCM – C1</a:t>
                </a:r>
              </a:p>
            </p:txBody>
          </p:sp>
          <p:sp>
            <p:nvSpPr>
              <p:cNvPr id="822" name="TextBox 821">
                <a:extLst>
                  <a:ext uri="{FF2B5EF4-FFF2-40B4-BE49-F238E27FC236}">
                    <a16:creationId xmlns:a16="http://schemas.microsoft.com/office/drawing/2014/main" id="{C6DC08ED-88B9-570C-D905-B45792DACE38}"/>
                  </a:ext>
                </a:extLst>
              </p:cNvPr>
              <p:cNvSpPr txBox="1"/>
              <p:nvPr/>
            </p:nvSpPr>
            <p:spPr>
              <a:xfrm>
                <a:off x="306782" y="1077534"/>
                <a:ext cx="910826" cy="200055"/>
              </a:xfrm>
              <a:prstGeom prst="rect">
                <a:avLst/>
              </a:prstGeom>
              <a:noFill/>
            </p:spPr>
            <p:txBody>
              <a:bodyPr wrap="none" rtlCol="0">
                <a:spAutoFit/>
              </a:bodyPr>
              <a:lstStyle/>
              <a:p>
                <a:pPr algn="r"/>
                <a:r>
                  <a:rPr lang="en-US" sz="700" dirty="0"/>
                  <a:t>CD4 T Naive – C1</a:t>
                </a:r>
              </a:p>
            </p:txBody>
          </p:sp>
          <p:sp>
            <p:nvSpPr>
              <p:cNvPr id="823" name="TextBox 822">
                <a:extLst>
                  <a:ext uri="{FF2B5EF4-FFF2-40B4-BE49-F238E27FC236}">
                    <a16:creationId xmlns:a16="http://schemas.microsoft.com/office/drawing/2014/main" id="{71B1B688-375F-A3C3-2D6D-C4515B7ADA4F}"/>
                  </a:ext>
                </a:extLst>
              </p:cNvPr>
              <p:cNvSpPr txBox="1"/>
              <p:nvPr/>
            </p:nvSpPr>
            <p:spPr>
              <a:xfrm>
                <a:off x="425403" y="2261479"/>
                <a:ext cx="792205" cy="200055"/>
              </a:xfrm>
              <a:prstGeom prst="rect">
                <a:avLst/>
              </a:prstGeom>
              <a:noFill/>
            </p:spPr>
            <p:txBody>
              <a:bodyPr wrap="none" rtlCol="0">
                <a:spAutoFit/>
              </a:bodyPr>
              <a:lstStyle/>
              <a:p>
                <a:pPr algn="r"/>
                <a:r>
                  <a:rPr lang="en-US" sz="700" dirty="0"/>
                  <a:t>CD8 TEM – C1</a:t>
                </a:r>
              </a:p>
            </p:txBody>
          </p:sp>
          <p:sp>
            <p:nvSpPr>
              <p:cNvPr id="824" name="TextBox 823">
                <a:extLst>
                  <a:ext uri="{FF2B5EF4-FFF2-40B4-BE49-F238E27FC236}">
                    <a16:creationId xmlns:a16="http://schemas.microsoft.com/office/drawing/2014/main" id="{56DB810A-310A-CEA4-BFCB-F96535B0AF3A}"/>
                  </a:ext>
                </a:extLst>
              </p:cNvPr>
              <p:cNvSpPr txBox="1"/>
              <p:nvPr/>
            </p:nvSpPr>
            <p:spPr>
              <a:xfrm>
                <a:off x="425403" y="2430614"/>
                <a:ext cx="792205" cy="200055"/>
              </a:xfrm>
              <a:prstGeom prst="rect">
                <a:avLst/>
              </a:prstGeom>
              <a:noFill/>
            </p:spPr>
            <p:txBody>
              <a:bodyPr wrap="none" rtlCol="0">
                <a:spAutoFit/>
              </a:bodyPr>
              <a:lstStyle/>
              <a:p>
                <a:pPr algn="r"/>
                <a:r>
                  <a:rPr lang="en-US" sz="700" dirty="0"/>
                  <a:t>CD8 TEM – C2</a:t>
                </a:r>
              </a:p>
            </p:txBody>
          </p:sp>
          <p:sp>
            <p:nvSpPr>
              <p:cNvPr id="825" name="TextBox 824">
                <a:extLst>
                  <a:ext uri="{FF2B5EF4-FFF2-40B4-BE49-F238E27FC236}">
                    <a16:creationId xmlns:a16="http://schemas.microsoft.com/office/drawing/2014/main" id="{BB31EDE2-185C-42CE-87C0-E59F8A9C9E77}"/>
                  </a:ext>
                </a:extLst>
              </p:cNvPr>
              <p:cNvSpPr txBox="1"/>
              <p:nvPr/>
            </p:nvSpPr>
            <p:spPr>
              <a:xfrm>
                <a:off x="425403" y="2599745"/>
                <a:ext cx="792205" cy="200055"/>
              </a:xfrm>
              <a:prstGeom prst="rect">
                <a:avLst/>
              </a:prstGeom>
              <a:noFill/>
            </p:spPr>
            <p:txBody>
              <a:bodyPr wrap="none" rtlCol="0">
                <a:spAutoFit/>
              </a:bodyPr>
              <a:lstStyle/>
              <a:p>
                <a:pPr algn="r"/>
                <a:r>
                  <a:rPr lang="en-US" sz="700" dirty="0"/>
                  <a:t>CD8 TEM – C3</a:t>
                </a:r>
              </a:p>
            </p:txBody>
          </p:sp>
          <p:sp>
            <p:nvSpPr>
              <p:cNvPr id="826" name="TextBox 825">
                <a:extLst>
                  <a:ext uri="{FF2B5EF4-FFF2-40B4-BE49-F238E27FC236}">
                    <a16:creationId xmlns:a16="http://schemas.microsoft.com/office/drawing/2014/main" id="{14571399-C148-907C-2775-E1BAE84F1E21}"/>
                  </a:ext>
                </a:extLst>
              </p:cNvPr>
              <p:cNvSpPr txBox="1"/>
              <p:nvPr/>
            </p:nvSpPr>
            <p:spPr>
              <a:xfrm>
                <a:off x="306782" y="1246669"/>
                <a:ext cx="910826" cy="200055"/>
              </a:xfrm>
              <a:prstGeom prst="rect">
                <a:avLst/>
              </a:prstGeom>
              <a:noFill/>
            </p:spPr>
            <p:txBody>
              <a:bodyPr wrap="none" rtlCol="0">
                <a:spAutoFit/>
              </a:bodyPr>
              <a:lstStyle/>
              <a:p>
                <a:pPr algn="r"/>
                <a:r>
                  <a:rPr lang="en-US" sz="700" dirty="0"/>
                  <a:t>CD4 T Naive – C2</a:t>
                </a:r>
              </a:p>
            </p:txBody>
          </p:sp>
          <p:sp>
            <p:nvSpPr>
              <p:cNvPr id="827" name="TextBox 826">
                <a:extLst>
                  <a:ext uri="{FF2B5EF4-FFF2-40B4-BE49-F238E27FC236}">
                    <a16:creationId xmlns:a16="http://schemas.microsoft.com/office/drawing/2014/main" id="{CD212824-BB62-90C0-F96D-733D1E58FDDC}"/>
                  </a:ext>
                </a:extLst>
              </p:cNvPr>
              <p:cNvSpPr txBox="1"/>
              <p:nvPr/>
            </p:nvSpPr>
            <p:spPr>
              <a:xfrm>
                <a:off x="306782" y="1415804"/>
                <a:ext cx="910826" cy="200055"/>
              </a:xfrm>
              <a:prstGeom prst="rect">
                <a:avLst/>
              </a:prstGeom>
              <a:noFill/>
            </p:spPr>
            <p:txBody>
              <a:bodyPr wrap="none" rtlCol="0">
                <a:spAutoFit/>
              </a:bodyPr>
              <a:lstStyle/>
              <a:p>
                <a:pPr algn="r"/>
                <a:r>
                  <a:rPr lang="en-US" sz="700" dirty="0"/>
                  <a:t>CD4 T Naive – C3</a:t>
                </a:r>
              </a:p>
            </p:txBody>
          </p:sp>
          <p:sp>
            <p:nvSpPr>
              <p:cNvPr id="828" name="TextBox 827">
                <a:extLst>
                  <a:ext uri="{FF2B5EF4-FFF2-40B4-BE49-F238E27FC236}">
                    <a16:creationId xmlns:a16="http://schemas.microsoft.com/office/drawing/2014/main" id="{38631F30-7FBD-6AD5-D925-5A2116AAAF9E}"/>
                  </a:ext>
                </a:extLst>
              </p:cNvPr>
              <p:cNvSpPr txBox="1"/>
              <p:nvPr/>
            </p:nvSpPr>
            <p:spPr>
              <a:xfrm>
                <a:off x="306782" y="1584939"/>
                <a:ext cx="910826" cy="200055"/>
              </a:xfrm>
              <a:prstGeom prst="rect">
                <a:avLst/>
              </a:prstGeom>
              <a:noFill/>
            </p:spPr>
            <p:txBody>
              <a:bodyPr wrap="none" rtlCol="0">
                <a:spAutoFit/>
              </a:bodyPr>
              <a:lstStyle/>
              <a:p>
                <a:pPr algn="r"/>
                <a:r>
                  <a:rPr lang="en-US" sz="700" dirty="0"/>
                  <a:t>CD4 T Naive – C4</a:t>
                </a:r>
              </a:p>
            </p:txBody>
          </p:sp>
          <p:sp>
            <p:nvSpPr>
              <p:cNvPr id="829" name="TextBox 828">
                <a:extLst>
                  <a:ext uri="{FF2B5EF4-FFF2-40B4-BE49-F238E27FC236}">
                    <a16:creationId xmlns:a16="http://schemas.microsoft.com/office/drawing/2014/main" id="{9EEAF603-3569-488A-24BA-7072F26DDDAC}"/>
                  </a:ext>
                </a:extLst>
              </p:cNvPr>
              <p:cNvSpPr txBox="1"/>
              <p:nvPr/>
            </p:nvSpPr>
            <p:spPr>
              <a:xfrm>
                <a:off x="306782" y="1754074"/>
                <a:ext cx="910826" cy="200055"/>
              </a:xfrm>
              <a:prstGeom prst="rect">
                <a:avLst/>
              </a:prstGeom>
              <a:noFill/>
            </p:spPr>
            <p:txBody>
              <a:bodyPr wrap="none" rtlCol="0">
                <a:spAutoFit/>
              </a:bodyPr>
              <a:lstStyle/>
              <a:p>
                <a:pPr algn="r"/>
                <a:r>
                  <a:rPr lang="en-US" sz="700" dirty="0"/>
                  <a:t>CD4 T Naive – C5</a:t>
                </a:r>
              </a:p>
            </p:txBody>
          </p:sp>
          <p:sp>
            <p:nvSpPr>
              <p:cNvPr id="830" name="TextBox 829">
                <a:extLst>
                  <a:ext uri="{FF2B5EF4-FFF2-40B4-BE49-F238E27FC236}">
                    <a16:creationId xmlns:a16="http://schemas.microsoft.com/office/drawing/2014/main" id="{87249CFB-7EEF-B581-168F-CFD99CE138E5}"/>
                  </a:ext>
                </a:extLst>
              </p:cNvPr>
              <p:cNvSpPr txBox="1"/>
              <p:nvPr/>
            </p:nvSpPr>
            <p:spPr>
              <a:xfrm>
                <a:off x="306782" y="1923209"/>
                <a:ext cx="910826" cy="200055"/>
              </a:xfrm>
              <a:prstGeom prst="rect">
                <a:avLst/>
              </a:prstGeom>
              <a:noFill/>
            </p:spPr>
            <p:txBody>
              <a:bodyPr wrap="none" rtlCol="0">
                <a:spAutoFit/>
              </a:bodyPr>
              <a:lstStyle/>
              <a:p>
                <a:pPr algn="r"/>
                <a:r>
                  <a:rPr lang="en-US" sz="700" dirty="0"/>
                  <a:t>CD4 T Naive – C6</a:t>
                </a:r>
              </a:p>
            </p:txBody>
          </p:sp>
          <p:pic>
            <p:nvPicPr>
              <p:cNvPr id="831" name="Picture 830">
                <a:extLst>
                  <a:ext uri="{FF2B5EF4-FFF2-40B4-BE49-F238E27FC236}">
                    <a16:creationId xmlns:a16="http://schemas.microsoft.com/office/drawing/2014/main" id="{4CA46E69-5642-C7C9-6D6F-26687C54B4C1}"/>
                  </a:ext>
                </a:extLst>
              </p:cNvPr>
              <p:cNvPicPr>
                <a:picLocks noChangeAspect="1"/>
              </p:cNvPicPr>
              <p:nvPr/>
            </p:nvPicPr>
            <p:blipFill>
              <a:blip r:embed="rId12"/>
              <a:srcRect l="62736" t="19053" r="22405" b="21827"/>
              <a:stretch/>
            </p:blipFill>
            <p:spPr>
              <a:xfrm>
                <a:off x="1187948" y="1114470"/>
                <a:ext cx="887152" cy="1647183"/>
              </a:xfrm>
              <a:prstGeom prst="rect">
                <a:avLst/>
              </a:prstGeom>
            </p:spPr>
          </p:pic>
        </p:grpSp>
        <p:sp>
          <p:nvSpPr>
            <p:cNvPr id="819" name="TextBox 818">
              <a:extLst>
                <a:ext uri="{FF2B5EF4-FFF2-40B4-BE49-F238E27FC236}">
                  <a16:creationId xmlns:a16="http://schemas.microsoft.com/office/drawing/2014/main" id="{DA1BCD87-59F6-5536-71AA-DC11B29C0674}"/>
                </a:ext>
              </a:extLst>
            </p:cNvPr>
            <p:cNvSpPr txBox="1"/>
            <p:nvPr/>
          </p:nvSpPr>
          <p:spPr>
            <a:xfrm>
              <a:off x="2484042" y="5785888"/>
              <a:ext cx="617477" cy="200055"/>
            </a:xfrm>
            <a:prstGeom prst="rect">
              <a:avLst/>
            </a:prstGeom>
            <a:noFill/>
          </p:spPr>
          <p:txBody>
            <a:bodyPr wrap="none" rtlCol="0">
              <a:spAutoFit/>
            </a:bodyPr>
            <a:lstStyle/>
            <a:p>
              <a:pPr algn="r"/>
              <a:r>
                <a:rPr lang="en-US" sz="700" dirty="0"/>
                <a:t>B cell – C3</a:t>
              </a:r>
            </a:p>
          </p:txBody>
        </p:sp>
        <p:sp>
          <p:nvSpPr>
            <p:cNvPr id="565" name="TextBox 564">
              <a:extLst>
                <a:ext uri="{FF2B5EF4-FFF2-40B4-BE49-F238E27FC236}">
                  <a16:creationId xmlns:a16="http://schemas.microsoft.com/office/drawing/2014/main" id="{CDC59D86-8014-AD6D-0678-9D20CC2BD652}"/>
                </a:ext>
              </a:extLst>
            </p:cNvPr>
            <p:cNvSpPr txBox="1"/>
            <p:nvPr/>
          </p:nvSpPr>
          <p:spPr>
            <a:xfrm>
              <a:off x="2309314" y="7307796"/>
              <a:ext cx="792205" cy="200055"/>
            </a:xfrm>
            <a:prstGeom prst="rect">
              <a:avLst/>
            </a:prstGeom>
            <a:noFill/>
          </p:spPr>
          <p:txBody>
            <a:bodyPr wrap="none" rtlCol="0">
              <a:spAutoFit/>
            </a:bodyPr>
            <a:lstStyle/>
            <a:p>
              <a:pPr algn="r"/>
              <a:r>
                <a:rPr lang="en-US" sz="700" dirty="0"/>
                <a:t>CD8 TEM – C8</a:t>
              </a:r>
            </a:p>
          </p:txBody>
        </p:sp>
      </p:grpSp>
      <p:grpSp>
        <p:nvGrpSpPr>
          <p:cNvPr id="810" name="Group 809">
            <a:extLst>
              <a:ext uri="{FF2B5EF4-FFF2-40B4-BE49-F238E27FC236}">
                <a16:creationId xmlns:a16="http://schemas.microsoft.com/office/drawing/2014/main" id="{3BC9EB36-9B3A-D955-D20B-E9C64117F2D2}"/>
              </a:ext>
            </a:extLst>
          </p:cNvPr>
          <p:cNvGrpSpPr/>
          <p:nvPr/>
        </p:nvGrpSpPr>
        <p:grpSpPr>
          <a:xfrm>
            <a:off x="183516" y="7739255"/>
            <a:ext cx="3952266" cy="2244033"/>
            <a:chOff x="183516" y="7739255"/>
            <a:chExt cx="3952266" cy="2244033"/>
          </a:xfrm>
        </p:grpSpPr>
        <p:pic>
          <p:nvPicPr>
            <p:cNvPr id="17" name="Picture 16">
              <a:extLst>
                <a:ext uri="{FF2B5EF4-FFF2-40B4-BE49-F238E27FC236}">
                  <a16:creationId xmlns:a16="http://schemas.microsoft.com/office/drawing/2014/main" id="{F1092A51-E924-7AB9-954D-889402337F21}"/>
                </a:ext>
              </a:extLst>
            </p:cNvPr>
            <p:cNvPicPr>
              <a:picLocks noChangeAspect="1"/>
            </p:cNvPicPr>
            <p:nvPr/>
          </p:nvPicPr>
          <p:blipFill>
            <a:blip r:embed="rId13"/>
            <a:srcRect l="12755" t="18487" r="72247" b="21740"/>
            <a:stretch/>
          </p:blipFill>
          <p:spPr>
            <a:xfrm>
              <a:off x="3015147" y="8167926"/>
              <a:ext cx="952316" cy="1771092"/>
            </a:xfrm>
            <a:prstGeom prst="rect">
              <a:avLst/>
            </a:prstGeom>
          </p:spPr>
        </p:pic>
        <p:sp>
          <p:nvSpPr>
            <p:cNvPr id="29" name="Rectangle 28">
              <a:extLst>
                <a:ext uri="{FF2B5EF4-FFF2-40B4-BE49-F238E27FC236}">
                  <a16:creationId xmlns:a16="http://schemas.microsoft.com/office/drawing/2014/main" id="{5E901B7B-1F86-D8AE-8A7D-C1C30C37A9BE}"/>
                </a:ext>
              </a:extLst>
            </p:cNvPr>
            <p:cNvSpPr/>
            <p:nvPr/>
          </p:nvSpPr>
          <p:spPr>
            <a:xfrm>
              <a:off x="1053666" y="7787514"/>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54B7BF-CB6D-2B88-CEC2-A8D63F1F6501}"/>
                </a:ext>
              </a:extLst>
            </p:cNvPr>
            <p:cNvSpPr txBox="1"/>
            <p:nvPr/>
          </p:nvSpPr>
          <p:spPr>
            <a:xfrm>
              <a:off x="1269788" y="7754553"/>
              <a:ext cx="399666" cy="230832"/>
            </a:xfrm>
            <a:prstGeom prst="rect">
              <a:avLst/>
            </a:prstGeom>
            <a:noFill/>
          </p:spPr>
          <p:txBody>
            <a:bodyPr wrap="square" rtlCol="0">
              <a:spAutoFit/>
            </a:bodyPr>
            <a:lstStyle/>
            <a:p>
              <a:pPr algn="ctr"/>
              <a:r>
                <a:rPr lang="en-US" sz="900" dirty="0"/>
                <a:t>p55</a:t>
              </a:r>
            </a:p>
          </p:txBody>
        </p:sp>
        <p:grpSp>
          <p:nvGrpSpPr>
            <p:cNvPr id="43" name="Group 42">
              <a:extLst>
                <a:ext uri="{FF2B5EF4-FFF2-40B4-BE49-F238E27FC236}">
                  <a16:creationId xmlns:a16="http://schemas.microsoft.com/office/drawing/2014/main" id="{81ADA1C8-E215-5599-B878-24F0291FA67F}"/>
                </a:ext>
              </a:extLst>
            </p:cNvPr>
            <p:cNvGrpSpPr/>
            <p:nvPr/>
          </p:nvGrpSpPr>
          <p:grpSpPr>
            <a:xfrm>
              <a:off x="2785873" y="7928585"/>
              <a:ext cx="1349909" cy="244252"/>
              <a:chOff x="4733048" y="7579675"/>
              <a:chExt cx="1460331" cy="264231"/>
            </a:xfrm>
          </p:grpSpPr>
          <p:sp>
            <p:nvSpPr>
              <p:cNvPr id="512" name="Rectangle 511">
                <a:extLst>
                  <a:ext uri="{FF2B5EF4-FFF2-40B4-BE49-F238E27FC236}">
                    <a16:creationId xmlns:a16="http://schemas.microsoft.com/office/drawing/2014/main" id="{CF14B34F-3382-1CA5-970D-4C65C02C7457}"/>
                  </a:ext>
                </a:extLst>
              </p:cNvPr>
              <p:cNvSpPr/>
              <p:nvPr/>
            </p:nvSpPr>
            <p:spPr>
              <a:xfrm>
                <a:off x="5370847" y="7754360"/>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TextBox 512">
                <a:extLst>
                  <a:ext uri="{FF2B5EF4-FFF2-40B4-BE49-F238E27FC236}">
                    <a16:creationId xmlns:a16="http://schemas.microsoft.com/office/drawing/2014/main" id="{D6AEC864-9B31-77BB-C95C-58E1DAAB6050}"/>
                  </a:ext>
                </a:extLst>
              </p:cNvPr>
              <p:cNvSpPr txBox="1"/>
              <p:nvPr/>
            </p:nvSpPr>
            <p:spPr>
              <a:xfrm>
                <a:off x="4733048" y="7579675"/>
                <a:ext cx="582211" cy="230832"/>
              </a:xfrm>
              <a:prstGeom prst="rect">
                <a:avLst/>
              </a:prstGeom>
              <a:noFill/>
            </p:spPr>
            <p:txBody>
              <a:bodyPr wrap="none" rtlCol="0">
                <a:spAutoFit/>
              </a:bodyPr>
              <a:lstStyle/>
              <a:p>
                <a:r>
                  <a:rPr lang="en-US" sz="900" dirty="0"/>
                  <a:t>Source </a:t>
                </a:r>
              </a:p>
            </p:txBody>
          </p:sp>
          <p:sp>
            <p:nvSpPr>
              <p:cNvPr id="534" name="TextBox 533">
                <a:extLst>
                  <a:ext uri="{FF2B5EF4-FFF2-40B4-BE49-F238E27FC236}">
                    <a16:creationId xmlns:a16="http://schemas.microsoft.com/office/drawing/2014/main" id="{C836F69B-4904-97BD-A75E-AE31C7612F69}"/>
                  </a:ext>
                </a:extLst>
              </p:cNvPr>
              <p:cNvSpPr txBox="1"/>
              <p:nvPr/>
            </p:nvSpPr>
            <p:spPr>
              <a:xfrm>
                <a:off x="5611170" y="7579675"/>
                <a:ext cx="582209" cy="230832"/>
              </a:xfrm>
              <a:prstGeom prst="rect">
                <a:avLst/>
              </a:prstGeom>
              <a:noFill/>
            </p:spPr>
            <p:txBody>
              <a:bodyPr wrap="none" rtlCol="0">
                <a:spAutoFit/>
              </a:bodyPr>
              <a:lstStyle/>
              <a:p>
                <a:r>
                  <a:rPr lang="en-US" sz="900" dirty="0"/>
                  <a:t>Target  </a:t>
                </a:r>
              </a:p>
            </p:txBody>
          </p:sp>
        </p:grpSp>
        <p:cxnSp>
          <p:nvCxnSpPr>
            <p:cNvPr id="548" name="Straight Arrow Connector 547">
              <a:extLst>
                <a:ext uri="{FF2B5EF4-FFF2-40B4-BE49-F238E27FC236}">
                  <a16:creationId xmlns:a16="http://schemas.microsoft.com/office/drawing/2014/main" id="{98A7669C-7425-AF57-27A7-B6D400CBBC0F}"/>
                </a:ext>
              </a:extLst>
            </p:cNvPr>
            <p:cNvCxnSpPr>
              <a:cxnSpLocks/>
            </p:cNvCxnSpPr>
            <p:nvPr/>
          </p:nvCxnSpPr>
          <p:spPr>
            <a:xfrm flipV="1">
              <a:off x="3071027" y="813513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49" name="Rectangle 548">
              <a:extLst>
                <a:ext uri="{FF2B5EF4-FFF2-40B4-BE49-F238E27FC236}">
                  <a16:creationId xmlns:a16="http://schemas.microsoft.com/office/drawing/2014/main" id="{34B82E9A-6D50-03BE-B2DF-255E0AD83D28}"/>
                </a:ext>
              </a:extLst>
            </p:cNvPr>
            <p:cNvSpPr/>
            <p:nvPr/>
          </p:nvSpPr>
          <p:spPr>
            <a:xfrm>
              <a:off x="3001887" y="7776343"/>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54E44A7B-1B5E-5709-15A9-D6C7AE94282A}"/>
                </a:ext>
              </a:extLst>
            </p:cNvPr>
            <p:cNvSpPr txBox="1"/>
            <p:nvPr/>
          </p:nvSpPr>
          <p:spPr>
            <a:xfrm>
              <a:off x="3281128" y="7739255"/>
              <a:ext cx="399666" cy="230832"/>
            </a:xfrm>
            <a:prstGeom prst="rect">
              <a:avLst/>
            </a:prstGeom>
            <a:noFill/>
          </p:spPr>
          <p:txBody>
            <a:bodyPr wrap="square" rtlCol="0">
              <a:spAutoFit/>
            </a:bodyPr>
            <a:lstStyle/>
            <a:p>
              <a:pPr algn="ctr"/>
              <a:r>
                <a:rPr lang="en-US" sz="900" dirty="0"/>
                <a:t>p18</a:t>
              </a:r>
            </a:p>
          </p:txBody>
        </p:sp>
        <p:grpSp>
          <p:nvGrpSpPr>
            <p:cNvPr id="706" name="Group 705">
              <a:extLst>
                <a:ext uri="{FF2B5EF4-FFF2-40B4-BE49-F238E27FC236}">
                  <a16:creationId xmlns:a16="http://schemas.microsoft.com/office/drawing/2014/main" id="{25B56E7E-D953-FB97-42AC-CCDC99E2849D}"/>
                </a:ext>
              </a:extLst>
            </p:cNvPr>
            <p:cNvGrpSpPr/>
            <p:nvPr/>
          </p:nvGrpSpPr>
          <p:grpSpPr>
            <a:xfrm>
              <a:off x="2142640" y="8145438"/>
              <a:ext cx="910826" cy="1837850"/>
              <a:chOff x="1691985" y="8115681"/>
              <a:chExt cx="910826" cy="1837850"/>
            </a:xfrm>
          </p:grpSpPr>
          <p:sp>
            <p:nvSpPr>
              <p:cNvPr id="535" name="TextBox 534">
                <a:extLst>
                  <a:ext uri="{FF2B5EF4-FFF2-40B4-BE49-F238E27FC236}">
                    <a16:creationId xmlns:a16="http://schemas.microsoft.com/office/drawing/2014/main" id="{31F00F9D-520D-ED92-4B65-9E14F21A91DC}"/>
                  </a:ext>
                </a:extLst>
              </p:cNvPr>
              <p:cNvSpPr txBox="1"/>
              <p:nvPr/>
            </p:nvSpPr>
            <p:spPr>
              <a:xfrm>
                <a:off x="1985334" y="8115681"/>
                <a:ext cx="617477" cy="200055"/>
              </a:xfrm>
              <a:prstGeom prst="rect">
                <a:avLst/>
              </a:prstGeom>
              <a:noFill/>
            </p:spPr>
            <p:txBody>
              <a:bodyPr wrap="none" rtlCol="0">
                <a:spAutoFit/>
              </a:bodyPr>
              <a:lstStyle/>
              <a:p>
                <a:pPr algn="r"/>
                <a:r>
                  <a:rPr lang="en-US" sz="700" dirty="0"/>
                  <a:t>B cell – C1</a:t>
                </a:r>
              </a:p>
            </p:txBody>
          </p:sp>
          <p:sp>
            <p:nvSpPr>
              <p:cNvPr id="538" name="TextBox 537">
                <a:extLst>
                  <a:ext uri="{FF2B5EF4-FFF2-40B4-BE49-F238E27FC236}">
                    <a16:creationId xmlns:a16="http://schemas.microsoft.com/office/drawing/2014/main" id="{C7099D6F-2661-CB1E-D8E4-787467883FCD}"/>
                  </a:ext>
                </a:extLst>
              </p:cNvPr>
              <p:cNvSpPr txBox="1"/>
              <p:nvPr/>
            </p:nvSpPr>
            <p:spPr>
              <a:xfrm>
                <a:off x="1691985" y="84047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539" name="TextBox 538">
                <a:extLst>
                  <a:ext uri="{FF2B5EF4-FFF2-40B4-BE49-F238E27FC236}">
                    <a16:creationId xmlns:a16="http://schemas.microsoft.com/office/drawing/2014/main" id="{6CEEC7EE-43EF-73AA-56D9-B69709A93B50}"/>
                  </a:ext>
                </a:extLst>
              </p:cNvPr>
              <p:cNvSpPr txBox="1"/>
              <p:nvPr/>
            </p:nvSpPr>
            <p:spPr>
              <a:xfrm>
                <a:off x="1810606" y="9079091"/>
                <a:ext cx="792205" cy="200055"/>
              </a:xfrm>
              <a:prstGeom prst="rect">
                <a:avLst/>
              </a:prstGeom>
              <a:noFill/>
            </p:spPr>
            <p:txBody>
              <a:bodyPr wrap="none" rtlCol="0">
                <a:spAutoFit/>
              </a:bodyPr>
              <a:lstStyle/>
              <a:p>
                <a:pPr algn="r"/>
                <a:r>
                  <a:rPr lang="en-US" sz="700" dirty="0"/>
                  <a:t>CD8 TEM – C1</a:t>
                </a:r>
              </a:p>
            </p:txBody>
          </p:sp>
          <p:sp>
            <p:nvSpPr>
              <p:cNvPr id="540" name="TextBox 539">
                <a:extLst>
                  <a:ext uri="{FF2B5EF4-FFF2-40B4-BE49-F238E27FC236}">
                    <a16:creationId xmlns:a16="http://schemas.microsoft.com/office/drawing/2014/main" id="{7601ECA5-A448-FD08-8345-8615674AA6F2}"/>
                  </a:ext>
                </a:extLst>
              </p:cNvPr>
              <p:cNvSpPr txBox="1"/>
              <p:nvPr/>
            </p:nvSpPr>
            <p:spPr>
              <a:xfrm>
                <a:off x="1985334" y="8212022"/>
                <a:ext cx="617477" cy="200055"/>
              </a:xfrm>
              <a:prstGeom prst="rect">
                <a:avLst/>
              </a:prstGeom>
              <a:noFill/>
            </p:spPr>
            <p:txBody>
              <a:bodyPr wrap="none" rtlCol="0">
                <a:spAutoFit/>
              </a:bodyPr>
              <a:lstStyle/>
              <a:p>
                <a:pPr algn="r"/>
                <a:r>
                  <a:rPr lang="en-US" sz="700" dirty="0"/>
                  <a:t>B cell – C2</a:t>
                </a:r>
              </a:p>
            </p:txBody>
          </p:sp>
          <p:sp>
            <p:nvSpPr>
              <p:cNvPr id="541" name="TextBox 540">
                <a:extLst>
                  <a:ext uri="{FF2B5EF4-FFF2-40B4-BE49-F238E27FC236}">
                    <a16:creationId xmlns:a16="http://schemas.microsoft.com/office/drawing/2014/main" id="{F4A33A01-A5B7-36F9-2806-CCFB5CE3BFC9}"/>
                  </a:ext>
                </a:extLst>
              </p:cNvPr>
              <p:cNvSpPr txBox="1"/>
              <p:nvPr/>
            </p:nvSpPr>
            <p:spPr>
              <a:xfrm>
                <a:off x="1810606" y="9175432"/>
                <a:ext cx="792205" cy="200055"/>
              </a:xfrm>
              <a:prstGeom prst="rect">
                <a:avLst/>
              </a:prstGeom>
              <a:noFill/>
            </p:spPr>
            <p:txBody>
              <a:bodyPr wrap="none" rtlCol="0">
                <a:spAutoFit/>
              </a:bodyPr>
              <a:lstStyle/>
              <a:p>
                <a:pPr algn="r"/>
                <a:r>
                  <a:rPr lang="en-US" sz="700" dirty="0"/>
                  <a:t>CD8 TEM – C2</a:t>
                </a:r>
              </a:p>
            </p:txBody>
          </p:sp>
          <p:sp>
            <p:nvSpPr>
              <p:cNvPr id="542" name="TextBox 541">
                <a:extLst>
                  <a:ext uri="{FF2B5EF4-FFF2-40B4-BE49-F238E27FC236}">
                    <a16:creationId xmlns:a16="http://schemas.microsoft.com/office/drawing/2014/main" id="{1FEC1390-1F0D-4308-BEB1-D36072D88040}"/>
                  </a:ext>
                </a:extLst>
              </p:cNvPr>
              <p:cNvSpPr txBox="1"/>
              <p:nvPr/>
            </p:nvSpPr>
            <p:spPr>
              <a:xfrm>
                <a:off x="1810606" y="9271773"/>
                <a:ext cx="792205" cy="200055"/>
              </a:xfrm>
              <a:prstGeom prst="rect">
                <a:avLst/>
              </a:prstGeom>
              <a:noFill/>
            </p:spPr>
            <p:txBody>
              <a:bodyPr wrap="none" rtlCol="0">
                <a:spAutoFit/>
              </a:bodyPr>
              <a:lstStyle/>
              <a:p>
                <a:pPr algn="r"/>
                <a:r>
                  <a:rPr lang="en-US" sz="700" dirty="0"/>
                  <a:t>CD8 TEM – C3</a:t>
                </a:r>
              </a:p>
            </p:txBody>
          </p:sp>
          <p:sp>
            <p:nvSpPr>
              <p:cNvPr id="543" name="TextBox 542">
                <a:extLst>
                  <a:ext uri="{FF2B5EF4-FFF2-40B4-BE49-F238E27FC236}">
                    <a16:creationId xmlns:a16="http://schemas.microsoft.com/office/drawing/2014/main" id="{5AA6AE3A-F404-1800-2417-08CF1A9FF33C}"/>
                  </a:ext>
                </a:extLst>
              </p:cNvPr>
              <p:cNvSpPr txBox="1"/>
              <p:nvPr/>
            </p:nvSpPr>
            <p:spPr>
              <a:xfrm>
                <a:off x="1810606" y="9368114"/>
                <a:ext cx="792205" cy="200055"/>
              </a:xfrm>
              <a:prstGeom prst="rect">
                <a:avLst/>
              </a:prstGeom>
              <a:noFill/>
            </p:spPr>
            <p:txBody>
              <a:bodyPr wrap="none" rtlCol="0">
                <a:spAutoFit/>
              </a:bodyPr>
              <a:lstStyle/>
              <a:p>
                <a:pPr algn="r"/>
                <a:r>
                  <a:rPr lang="en-US" sz="700" dirty="0"/>
                  <a:t>CD8 TEM – C4</a:t>
                </a:r>
              </a:p>
            </p:txBody>
          </p:sp>
          <p:sp>
            <p:nvSpPr>
              <p:cNvPr id="544" name="TextBox 543">
                <a:extLst>
                  <a:ext uri="{FF2B5EF4-FFF2-40B4-BE49-F238E27FC236}">
                    <a16:creationId xmlns:a16="http://schemas.microsoft.com/office/drawing/2014/main" id="{B30B7804-EB97-F741-EFD8-8A1F26E40130}"/>
                  </a:ext>
                </a:extLst>
              </p:cNvPr>
              <p:cNvSpPr txBox="1"/>
              <p:nvPr/>
            </p:nvSpPr>
            <p:spPr>
              <a:xfrm>
                <a:off x="1810606" y="9464455"/>
                <a:ext cx="792205" cy="200055"/>
              </a:xfrm>
              <a:prstGeom prst="rect">
                <a:avLst/>
              </a:prstGeom>
              <a:noFill/>
            </p:spPr>
            <p:txBody>
              <a:bodyPr wrap="none" rtlCol="0">
                <a:spAutoFit/>
              </a:bodyPr>
              <a:lstStyle/>
              <a:p>
                <a:pPr algn="r"/>
                <a:r>
                  <a:rPr lang="en-US" sz="700" dirty="0"/>
                  <a:t>CD8 TEM – C5</a:t>
                </a:r>
              </a:p>
            </p:txBody>
          </p:sp>
          <p:sp>
            <p:nvSpPr>
              <p:cNvPr id="546" name="TextBox 545">
                <a:extLst>
                  <a:ext uri="{FF2B5EF4-FFF2-40B4-BE49-F238E27FC236}">
                    <a16:creationId xmlns:a16="http://schemas.microsoft.com/office/drawing/2014/main" id="{F86424BD-9456-97D4-A73A-D5AEF9369377}"/>
                  </a:ext>
                </a:extLst>
              </p:cNvPr>
              <p:cNvSpPr txBox="1"/>
              <p:nvPr/>
            </p:nvSpPr>
            <p:spPr>
              <a:xfrm>
                <a:off x="1810606" y="9560796"/>
                <a:ext cx="792205" cy="200055"/>
              </a:xfrm>
              <a:prstGeom prst="rect">
                <a:avLst/>
              </a:prstGeom>
              <a:noFill/>
            </p:spPr>
            <p:txBody>
              <a:bodyPr wrap="none" rtlCol="0">
                <a:spAutoFit/>
              </a:bodyPr>
              <a:lstStyle/>
              <a:p>
                <a:pPr algn="r"/>
                <a:r>
                  <a:rPr lang="en-US" sz="700" dirty="0"/>
                  <a:t>CD8 TEM – C6</a:t>
                </a:r>
              </a:p>
            </p:txBody>
          </p:sp>
          <p:sp>
            <p:nvSpPr>
              <p:cNvPr id="547" name="TextBox 546">
                <a:extLst>
                  <a:ext uri="{FF2B5EF4-FFF2-40B4-BE49-F238E27FC236}">
                    <a16:creationId xmlns:a16="http://schemas.microsoft.com/office/drawing/2014/main" id="{51597F43-BAE9-44C7-815F-FBB820B697CE}"/>
                  </a:ext>
                </a:extLst>
              </p:cNvPr>
              <p:cNvSpPr txBox="1"/>
              <p:nvPr/>
            </p:nvSpPr>
            <p:spPr>
              <a:xfrm>
                <a:off x="1810606" y="9657137"/>
                <a:ext cx="792205" cy="200055"/>
              </a:xfrm>
              <a:prstGeom prst="rect">
                <a:avLst/>
              </a:prstGeom>
              <a:noFill/>
            </p:spPr>
            <p:txBody>
              <a:bodyPr wrap="none" rtlCol="0">
                <a:spAutoFit/>
              </a:bodyPr>
              <a:lstStyle/>
              <a:p>
                <a:pPr algn="r"/>
                <a:r>
                  <a:rPr lang="en-US" sz="700" dirty="0"/>
                  <a:t>CD8 TEM – C7</a:t>
                </a:r>
              </a:p>
            </p:txBody>
          </p:sp>
          <p:sp>
            <p:nvSpPr>
              <p:cNvPr id="551" name="TextBox 550">
                <a:extLst>
                  <a:ext uri="{FF2B5EF4-FFF2-40B4-BE49-F238E27FC236}">
                    <a16:creationId xmlns:a16="http://schemas.microsoft.com/office/drawing/2014/main" id="{54D73EEF-A95A-E2E9-7E93-B7EFF461E6F2}"/>
                  </a:ext>
                </a:extLst>
              </p:cNvPr>
              <p:cNvSpPr txBox="1"/>
              <p:nvPr/>
            </p:nvSpPr>
            <p:spPr>
              <a:xfrm>
                <a:off x="1691985" y="850104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552" name="TextBox 551">
                <a:extLst>
                  <a:ext uri="{FF2B5EF4-FFF2-40B4-BE49-F238E27FC236}">
                    <a16:creationId xmlns:a16="http://schemas.microsoft.com/office/drawing/2014/main" id="{1AB2D6D3-15F0-1F5B-3248-1B35C7DB13F4}"/>
                  </a:ext>
                </a:extLst>
              </p:cNvPr>
              <p:cNvSpPr txBox="1"/>
              <p:nvPr/>
            </p:nvSpPr>
            <p:spPr>
              <a:xfrm>
                <a:off x="1691985" y="8597386"/>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553" name="TextBox 552">
                <a:extLst>
                  <a:ext uri="{FF2B5EF4-FFF2-40B4-BE49-F238E27FC236}">
                    <a16:creationId xmlns:a16="http://schemas.microsoft.com/office/drawing/2014/main" id="{36C13B30-4AC2-F75D-D49C-1C6F593D86EC}"/>
                  </a:ext>
                </a:extLst>
              </p:cNvPr>
              <p:cNvSpPr txBox="1"/>
              <p:nvPr/>
            </p:nvSpPr>
            <p:spPr>
              <a:xfrm>
                <a:off x="1691985" y="869372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554" name="TextBox 553">
                <a:extLst>
                  <a:ext uri="{FF2B5EF4-FFF2-40B4-BE49-F238E27FC236}">
                    <a16:creationId xmlns:a16="http://schemas.microsoft.com/office/drawing/2014/main" id="{B2FDD28A-F659-CC1F-8004-C4872F199713}"/>
                  </a:ext>
                </a:extLst>
              </p:cNvPr>
              <p:cNvSpPr txBox="1"/>
              <p:nvPr/>
            </p:nvSpPr>
            <p:spPr>
              <a:xfrm>
                <a:off x="1691985" y="879006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555" name="TextBox 554">
                <a:extLst>
                  <a:ext uri="{FF2B5EF4-FFF2-40B4-BE49-F238E27FC236}">
                    <a16:creationId xmlns:a16="http://schemas.microsoft.com/office/drawing/2014/main" id="{82D4785C-7D14-99CE-68EB-2B0E1C2D1693}"/>
                  </a:ext>
                </a:extLst>
              </p:cNvPr>
              <p:cNvSpPr txBox="1"/>
              <p:nvPr/>
            </p:nvSpPr>
            <p:spPr>
              <a:xfrm>
                <a:off x="1691985" y="888640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556" name="TextBox 555">
                <a:extLst>
                  <a:ext uri="{FF2B5EF4-FFF2-40B4-BE49-F238E27FC236}">
                    <a16:creationId xmlns:a16="http://schemas.microsoft.com/office/drawing/2014/main" id="{7DE63E24-81D1-5F08-9C3C-08C91338DB94}"/>
                  </a:ext>
                </a:extLst>
              </p:cNvPr>
              <p:cNvSpPr txBox="1"/>
              <p:nvPr/>
            </p:nvSpPr>
            <p:spPr>
              <a:xfrm>
                <a:off x="1691985" y="8982750"/>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557" name="TextBox 556">
                <a:extLst>
                  <a:ext uri="{FF2B5EF4-FFF2-40B4-BE49-F238E27FC236}">
                    <a16:creationId xmlns:a16="http://schemas.microsoft.com/office/drawing/2014/main" id="{727D1D7A-99DE-E203-7BE4-6A2F90CF4E21}"/>
                  </a:ext>
                </a:extLst>
              </p:cNvPr>
              <p:cNvSpPr txBox="1"/>
              <p:nvPr/>
            </p:nvSpPr>
            <p:spPr>
              <a:xfrm>
                <a:off x="1985334" y="8308363"/>
                <a:ext cx="617477" cy="200055"/>
              </a:xfrm>
              <a:prstGeom prst="rect">
                <a:avLst/>
              </a:prstGeom>
              <a:noFill/>
            </p:spPr>
            <p:txBody>
              <a:bodyPr wrap="none" rtlCol="0">
                <a:spAutoFit/>
              </a:bodyPr>
              <a:lstStyle/>
              <a:p>
                <a:pPr algn="r"/>
                <a:r>
                  <a:rPr lang="en-US" sz="700" dirty="0"/>
                  <a:t>B cell – C3</a:t>
                </a:r>
              </a:p>
            </p:txBody>
          </p:sp>
          <p:sp>
            <p:nvSpPr>
              <p:cNvPr id="705" name="TextBox 704">
                <a:extLst>
                  <a:ext uri="{FF2B5EF4-FFF2-40B4-BE49-F238E27FC236}">
                    <a16:creationId xmlns:a16="http://schemas.microsoft.com/office/drawing/2014/main" id="{53D561C1-90ED-97E9-F9EA-BC4A426D1010}"/>
                  </a:ext>
                </a:extLst>
              </p:cNvPr>
              <p:cNvSpPr txBox="1"/>
              <p:nvPr/>
            </p:nvSpPr>
            <p:spPr>
              <a:xfrm>
                <a:off x="1810606" y="9753476"/>
                <a:ext cx="792205" cy="200055"/>
              </a:xfrm>
              <a:prstGeom prst="rect">
                <a:avLst/>
              </a:prstGeom>
              <a:noFill/>
            </p:spPr>
            <p:txBody>
              <a:bodyPr wrap="none" rtlCol="0">
                <a:spAutoFit/>
              </a:bodyPr>
              <a:lstStyle/>
              <a:p>
                <a:pPr algn="r"/>
                <a:r>
                  <a:rPr lang="en-US" sz="700" dirty="0"/>
                  <a:t>CD8 TEM – C8</a:t>
                </a:r>
              </a:p>
            </p:txBody>
          </p:sp>
        </p:grpSp>
        <p:grpSp>
          <p:nvGrpSpPr>
            <p:cNvPr id="808" name="Group 807">
              <a:extLst>
                <a:ext uri="{FF2B5EF4-FFF2-40B4-BE49-F238E27FC236}">
                  <a16:creationId xmlns:a16="http://schemas.microsoft.com/office/drawing/2014/main" id="{DBBCA374-0662-1D2D-6841-9090026C5994}"/>
                </a:ext>
              </a:extLst>
            </p:cNvPr>
            <p:cNvGrpSpPr/>
            <p:nvPr/>
          </p:nvGrpSpPr>
          <p:grpSpPr>
            <a:xfrm>
              <a:off x="183516" y="7939416"/>
              <a:ext cx="2008338" cy="2036712"/>
              <a:chOff x="-132429" y="7939416"/>
              <a:chExt cx="2008338" cy="2036712"/>
            </a:xfrm>
          </p:grpSpPr>
          <p:grpSp>
            <p:nvGrpSpPr>
              <p:cNvPr id="21" name="Group 20">
                <a:extLst>
                  <a:ext uri="{FF2B5EF4-FFF2-40B4-BE49-F238E27FC236}">
                    <a16:creationId xmlns:a16="http://schemas.microsoft.com/office/drawing/2014/main" id="{1A3CF893-AA19-AD95-2C2B-3355A8EC2643}"/>
                  </a:ext>
                </a:extLst>
              </p:cNvPr>
              <p:cNvGrpSpPr/>
              <p:nvPr/>
            </p:nvGrpSpPr>
            <p:grpSpPr>
              <a:xfrm>
                <a:off x="526023" y="7939416"/>
                <a:ext cx="1349886" cy="285627"/>
                <a:chOff x="5871180" y="7638944"/>
                <a:chExt cx="1460304" cy="308991"/>
              </a:xfrm>
            </p:grpSpPr>
            <p:sp>
              <p:nvSpPr>
                <p:cNvPr id="22" name="Rectangle 21">
                  <a:extLst>
                    <a:ext uri="{FF2B5EF4-FFF2-40B4-BE49-F238E27FC236}">
                      <a16:creationId xmlns:a16="http://schemas.microsoft.com/office/drawing/2014/main" id="{C52CE3BF-A370-724D-20DB-7D165E3E8B08}"/>
                    </a:ext>
                  </a:extLst>
                </p:cNvPr>
                <p:cNvSpPr/>
                <p:nvPr/>
              </p:nvSpPr>
              <p:spPr>
                <a:xfrm>
                  <a:off x="6946251" y="7812321"/>
                  <a:ext cx="224421" cy="135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4D4B4C6-7AEC-35A9-C670-896B8E295E16}"/>
                    </a:ext>
                  </a:extLst>
                </p:cNvPr>
                <p:cNvSpPr txBox="1"/>
                <p:nvPr/>
              </p:nvSpPr>
              <p:spPr>
                <a:xfrm>
                  <a:off x="5871180" y="7638944"/>
                  <a:ext cx="582211" cy="230832"/>
                </a:xfrm>
                <a:prstGeom prst="rect">
                  <a:avLst/>
                </a:prstGeom>
                <a:noFill/>
              </p:spPr>
              <p:txBody>
                <a:bodyPr wrap="none" rtlCol="0">
                  <a:spAutoFit/>
                </a:bodyPr>
                <a:lstStyle/>
                <a:p>
                  <a:r>
                    <a:rPr lang="en-US" sz="900" dirty="0"/>
                    <a:t>Source </a:t>
                  </a:r>
                </a:p>
              </p:txBody>
            </p:sp>
            <p:sp>
              <p:nvSpPr>
                <p:cNvPr id="28" name="TextBox 27">
                  <a:extLst>
                    <a:ext uri="{FF2B5EF4-FFF2-40B4-BE49-F238E27FC236}">
                      <a16:creationId xmlns:a16="http://schemas.microsoft.com/office/drawing/2014/main" id="{9084ADB6-A3D8-FA50-5110-F5A57A75B739}"/>
                    </a:ext>
                  </a:extLst>
                </p:cNvPr>
                <p:cNvSpPr txBox="1"/>
                <p:nvPr/>
              </p:nvSpPr>
              <p:spPr>
                <a:xfrm>
                  <a:off x="6749271" y="7638944"/>
                  <a:ext cx="582213" cy="230832"/>
                </a:xfrm>
                <a:prstGeom prst="rect">
                  <a:avLst/>
                </a:prstGeom>
                <a:noFill/>
              </p:spPr>
              <p:txBody>
                <a:bodyPr wrap="none" rtlCol="0">
                  <a:spAutoFit/>
                </a:bodyPr>
                <a:lstStyle/>
                <a:p>
                  <a:r>
                    <a:rPr lang="en-US" sz="900" dirty="0"/>
                    <a:t>Target  </a:t>
                  </a:r>
                </a:p>
              </p:txBody>
            </p:sp>
          </p:grpSp>
          <p:grpSp>
            <p:nvGrpSpPr>
              <p:cNvPr id="799" name="Group 798">
                <a:extLst>
                  <a:ext uri="{FF2B5EF4-FFF2-40B4-BE49-F238E27FC236}">
                    <a16:creationId xmlns:a16="http://schemas.microsoft.com/office/drawing/2014/main" id="{93775D79-BD5F-1FF0-4238-61C3DF63F9DD}"/>
                  </a:ext>
                </a:extLst>
              </p:cNvPr>
              <p:cNvGrpSpPr/>
              <p:nvPr/>
            </p:nvGrpSpPr>
            <p:grpSpPr>
              <a:xfrm>
                <a:off x="-132429" y="8150206"/>
                <a:ext cx="910827" cy="1825922"/>
                <a:chOff x="-132429" y="8150206"/>
                <a:chExt cx="910827" cy="1825922"/>
              </a:xfrm>
            </p:grpSpPr>
            <p:sp>
              <p:nvSpPr>
                <p:cNvPr id="708" name="TextBox 707">
                  <a:extLst>
                    <a:ext uri="{FF2B5EF4-FFF2-40B4-BE49-F238E27FC236}">
                      <a16:creationId xmlns:a16="http://schemas.microsoft.com/office/drawing/2014/main" id="{8D71E983-BC0A-B518-AF3C-4FA7D33A5ABE}"/>
                    </a:ext>
                  </a:extLst>
                </p:cNvPr>
                <p:cNvSpPr txBox="1"/>
                <p:nvPr/>
              </p:nvSpPr>
              <p:spPr>
                <a:xfrm>
                  <a:off x="160921" y="8150206"/>
                  <a:ext cx="617477" cy="200055"/>
                </a:xfrm>
                <a:prstGeom prst="rect">
                  <a:avLst/>
                </a:prstGeom>
                <a:noFill/>
              </p:spPr>
              <p:txBody>
                <a:bodyPr wrap="none" rtlCol="0">
                  <a:spAutoFit/>
                </a:bodyPr>
                <a:lstStyle/>
                <a:p>
                  <a:pPr algn="r"/>
                  <a:r>
                    <a:rPr lang="en-US" sz="700" dirty="0"/>
                    <a:t>B cell – C1</a:t>
                  </a:r>
                </a:p>
              </p:txBody>
            </p:sp>
            <p:sp>
              <p:nvSpPr>
                <p:cNvPr id="711" name="TextBox 710">
                  <a:extLst>
                    <a:ext uri="{FF2B5EF4-FFF2-40B4-BE49-F238E27FC236}">
                      <a16:creationId xmlns:a16="http://schemas.microsoft.com/office/drawing/2014/main" id="{19908892-9A45-20A1-4802-3CE34B248A05}"/>
                    </a:ext>
                  </a:extLst>
                </p:cNvPr>
                <p:cNvSpPr txBox="1"/>
                <p:nvPr/>
              </p:nvSpPr>
              <p:spPr>
                <a:xfrm>
                  <a:off x="-132428" y="8266339"/>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15" name="TextBox 714">
                  <a:extLst>
                    <a:ext uri="{FF2B5EF4-FFF2-40B4-BE49-F238E27FC236}">
                      <a16:creationId xmlns:a16="http://schemas.microsoft.com/office/drawing/2014/main" id="{E9438912-E4D0-98B0-808A-87BB8C387CE0}"/>
                    </a:ext>
                  </a:extLst>
                </p:cNvPr>
                <p:cNvSpPr txBox="1"/>
                <p:nvPr/>
              </p:nvSpPr>
              <p:spPr>
                <a:xfrm>
                  <a:off x="-13807" y="9195403"/>
                  <a:ext cx="792205" cy="200055"/>
                </a:xfrm>
                <a:prstGeom prst="rect">
                  <a:avLst/>
                </a:prstGeom>
                <a:noFill/>
              </p:spPr>
              <p:txBody>
                <a:bodyPr wrap="none" rtlCol="0">
                  <a:spAutoFit/>
                </a:bodyPr>
                <a:lstStyle/>
                <a:p>
                  <a:pPr algn="r"/>
                  <a:r>
                    <a:rPr lang="en-US" sz="700" dirty="0"/>
                    <a:t>CD8 TEM – C1</a:t>
                  </a:r>
                </a:p>
              </p:txBody>
            </p:sp>
            <p:sp>
              <p:nvSpPr>
                <p:cNvPr id="718" name="TextBox 717">
                  <a:extLst>
                    <a:ext uri="{FF2B5EF4-FFF2-40B4-BE49-F238E27FC236}">
                      <a16:creationId xmlns:a16="http://schemas.microsoft.com/office/drawing/2014/main" id="{1D663543-4F5B-2C62-14AD-34175A3C2D69}"/>
                    </a:ext>
                  </a:extLst>
                </p:cNvPr>
                <p:cNvSpPr txBox="1"/>
                <p:nvPr/>
              </p:nvSpPr>
              <p:spPr>
                <a:xfrm>
                  <a:off x="-13807" y="9311536"/>
                  <a:ext cx="792205" cy="200055"/>
                </a:xfrm>
                <a:prstGeom prst="rect">
                  <a:avLst/>
                </a:prstGeom>
                <a:noFill/>
              </p:spPr>
              <p:txBody>
                <a:bodyPr wrap="none" rtlCol="0">
                  <a:spAutoFit/>
                </a:bodyPr>
                <a:lstStyle/>
                <a:p>
                  <a:pPr algn="r"/>
                  <a:r>
                    <a:rPr lang="en-US" sz="700" dirty="0"/>
                    <a:t>CD8 TEM – C2</a:t>
                  </a:r>
                </a:p>
              </p:txBody>
            </p:sp>
            <p:sp>
              <p:nvSpPr>
                <p:cNvPr id="765" name="TextBox 764">
                  <a:extLst>
                    <a:ext uri="{FF2B5EF4-FFF2-40B4-BE49-F238E27FC236}">
                      <a16:creationId xmlns:a16="http://schemas.microsoft.com/office/drawing/2014/main" id="{1EB50F9A-A195-DCDB-FEF4-649A4C707260}"/>
                    </a:ext>
                  </a:extLst>
                </p:cNvPr>
                <p:cNvSpPr txBox="1"/>
                <p:nvPr/>
              </p:nvSpPr>
              <p:spPr>
                <a:xfrm>
                  <a:off x="-13807" y="9427669"/>
                  <a:ext cx="792205" cy="200055"/>
                </a:xfrm>
                <a:prstGeom prst="rect">
                  <a:avLst/>
                </a:prstGeom>
                <a:noFill/>
              </p:spPr>
              <p:txBody>
                <a:bodyPr wrap="none" rtlCol="0">
                  <a:spAutoFit/>
                </a:bodyPr>
                <a:lstStyle/>
                <a:p>
                  <a:pPr algn="r"/>
                  <a:r>
                    <a:rPr lang="en-US" sz="700" dirty="0"/>
                    <a:t>CD8 TEM – C3</a:t>
                  </a:r>
                </a:p>
              </p:txBody>
            </p:sp>
            <p:sp>
              <p:nvSpPr>
                <p:cNvPr id="766" name="TextBox 765">
                  <a:extLst>
                    <a:ext uri="{FF2B5EF4-FFF2-40B4-BE49-F238E27FC236}">
                      <a16:creationId xmlns:a16="http://schemas.microsoft.com/office/drawing/2014/main" id="{1C5E2CF2-1D87-BE67-8A70-BE25517E8B6F}"/>
                    </a:ext>
                  </a:extLst>
                </p:cNvPr>
                <p:cNvSpPr txBox="1"/>
                <p:nvPr/>
              </p:nvSpPr>
              <p:spPr>
                <a:xfrm>
                  <a:off x="-13807" y="9543802"/>
                  <a:ext cx="792205" cy="200055"/>
                </a:xfrm>
                <a:prstGeom prst="rect">
                  <a:avLst/>
                </a:prstGeom>
                <a:noFill/>
              </p:spPr>
              <p:txBody>
                <a:bodyPr wrap="none" rtlCol="0">
                  <a:spAutoFit/>
                </a:bodyPr>
                <a:lstStyle/>
                <a:p>
                  <a:pPr algn="r"/>
                  <a:r>
                    <a:rPr lang="en-US" sz="700" dirty="0"/>
                    <a:t>CD8 TEM – C4</a:t>
                  </a:r>
                </a:p>
              </p:txBody>
            </p:sp>
            <p:sp>
              <p:nvSpPr>
                <p:cNvPr id="768" name="TextBox 767">
                  <a:extLst>
                    <a:ext uri="{FF2B5EF4-FFF2-40B4-BE49-F238E27FC236}">
                      <a16:creationId xmlns:a16="http://schemas.microsoft.com/office/drawing/2014/main" id="{426F18B6-2396-7050-7794-3BA7510041A3}"/>
                    </a:ext>
                  </a:extLst>
                </p:cNvPr>
                <p:cNvSpPr txBox="1"/>
                <p:nvPr/>
              </p:nvSpPr>
              <p:spPr>
                <a:xfrm>
                  <a:off x="-13807" y="9659935"/>
                  <a:ext cx="792205" cy="200055"/>
                </a:xfrm>
                <a:prstGeom prst="rect">
                  <a:avLst/>
                </a:prstGeom>
                <a:noFill/>
              </p:spPr>
              <p:txBody>
                <a:bodyPr wrap="none" rtlCol="0">
                  <a:spAutoFit/>
                </a:bodyPr>
                <a:lstStyle/>
                <a:p>
                  <a:pPr algn="r"/>
                  <a:r>
                    <a:rPr lang="en-US" sz="700" dirty="0"/>
                    <a:t>CD8 TEM – C5</a:t>
                  </a:r>
                </a:p>
              </p:txBody>
            </p:sp>
            <p:sp>
              <p:nvSpPr>
                <p:cNvPr id="775" name="TextBox 774">
                  <a:extLst>
                    <a:ext uri="{FF2B5EF4-FFF2-40B4-BE49-F238E27FC236}">
                      <a16:creationId xmlns:a16="http://schemas.microsoft.com/office/drawing/2014/main" id="{CE638445-1A59-D256-405F-7536C422079B}"/>
                    </a:ext>
                  </a:extLst>
                </p:cNvPr>
                <p:cNvSpPr txBox="1"/>
                <p:nvPr/>
              </p:nvSpPr>
              <p:spPr>
                <a:xfrm>
                  <a:off x="-13807" y="9776073"/>
                  <a:ext cx="792205" cy="200055"/>
                </a:xfrm>
                <a:prstGeom prst="rect">
                  <a:avLst/>
                </a:prstGeom>
                <a:noFill/>
              </p:spPr>
              <p:txBody>
                <a:bodyPr wrap="none" rtlCol="0">
                  <a:spAutoFit/>
                </a:bodyPr>
                <a:lstStyle/>
                <a:p>
                  <a:pPr algn="r"/>
                  <a:r>
                    <a:rPr lang="en-US" sz="700" dirty="0"/>
                    <a:t>CD8 TEM – C6</a:t>
                  </a:r>
                </a:p>
              </p:txBody>
            </p:sp>
            <p:sp>
              <p:nvSpPr>
                <p:cNvPr id="778" name="TextBox 777">
                  <a:extLst>
                    <a:ext uri="{FF2B5EF4-FFF2-40B4-BE49-F238E27FC236}">
                      <a16:creationId xmlns:a16="http://schemas.microsoft.com/office/drawing/2014/main" id="{A16C742C-0BB2-DC68-CC45-55A14230CD2A}"/>
                    </a:ext>
                  </a:extLst>
                </p:cNvPr>
                <p:cNvSpPr txBox="1"/>
                <p:nvPr/>
              </p:nvSpPr>
              <p:spPr>
                <a:xfrm>
                  <a:off x="-132428" y="8382472"/>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88" name="TextBox 787">
                  <a:extLst>
                    <a:ext uri="{FF2B5EF4-FFF2-40B4-BE49-F238E27FC236}">
                      <a16:creationId xmlns:a16="http://schemas.microsoft.com/office/drawing/2014/main" id="{F4E2794C-8FDF-2788-3D41-BD51CC2AC513}"/>
                    </a:ext>
                  </a:extLst>
                </p:cNvPr>
                <p:cNvSpPr txBox="1"/>
                <p:nvPr/>
              </p:nvSpPr>
              <p:spPr>
                <a:xfrm>
                  <a:off x="-132428" y="8498605"/>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89" name="TextBox 788">
                  <a:extLst>
                    <a:ext uri="{FF2B5EF4-FFF2-40B4-BE49-F238E27FC236}">
                      <a16:creationId xmlns:a16="http://schemas.microsoft.com/office/drawing/2014/main" id="{FE3E1F0C-B8A7-0BFC-8FB5-25FC9836CB6B}"/>
                    </a:ext>
                  </a:extLst>
                </p:cNvPr>
                <p:cNvSpPr txBox="1"/>
                <p:nvPr/>
              </p:nvSpPr>
              <p:spPr>
                <a:xfrm>
                  <a:off x="-132428" y="8614738"/>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90" name="TextBox 789">
                  <a:extLst>
                    <a:ext uri="{FF2B5EF4-FFF2-40B4-BE49-F238E27FC236}">
                      <a16:creationId xmlns:a16="http://schemas.microsoft.com/office/drawing/2014/main" id="{B3B24166-FE67-FDC2-DB0A-3DCA8A899E7A}"/>
                    </a:ext>
                  </a:extLst>
                </p:cNvPr>
                <p:cNvSpPr txBox="1"/>
                <p:nvPr/>
              </p:nvSpPr>
              <p:spPr>
                <a:xfrm>
                  <a:off x="-132428" y="8730871"/>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91" name="TextBox 790">
                  <a:extLst>
                    <a:ext uri="{FF2B5EF4-FFF2-40B4-BE49-F238E27FC236}">
                      <a16:creationId xmlns:a16="http://schemas.microsoft.com/office/drawing/2014/main" id="{A1031402-CFE5-0F92-97AA-3406281BC4AA}"/>
                    </a:ext>
                  </a:extLst>
                </p:cNvPr>
                <p:cNvSpPr txBox="1"/>
                <p:nvPr/>
              </p:nvSpPr>
              <p:spPr>
                <a:xfrm>
                  <a:off x="-132428" y="88470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92" name="TextBox 791">
                  <a:extLst>
                    <a:ext uri="{FF2B5EF4-FFF2-40B4-BE49-F238E27FC236}">
                      <a16:creationId xmlns:a16="http://schemas.microsoft.com/office/drawing/2014/main" id="{36414CFB-6EDF-A0E1-CBB4-E6CFF40EF95E}"/>
                    </a:ext>
                  </a:extLst>
                </p:cNvPr>
                <p:cNvSpPr txBox="1"/>
                <p:nvPr/>
              </p:nvSpPr>
              <p:spPr>
                <a:xfrm>
                  <a:off x="-132428" y="8963137"/>
                  <a:ext cx="910826" cy="200055"/>
                </a:xfrm>
                <a:prstGeom prst="rect">
                  <a:avLst/>
                </a:prstGeom>
                <a:noFill/>
              </p:spPr>
              <p:txBody>
                <a:bodyPr wrap="none" rtlCol="0">
                  <a:spAutoFit/>
                </a:bodyPr>
                <a:lstStyle/>
                <a:p>
                  <a:pPr algn="r"/>
                  <a:r>
                    <a:rPr lang="en-US" sz="700" dirty="0"/>
                    <a:t>CD4</a:t>
                  </a:r>
                  <a:r>
                    <a:rPr lang="el-GR" sz="700" dirty="0"/>
                    <a:t> Τ</a:t>
                  </a:r>
                  <a:r>
                    <a:rPr lang="en-US" sz="700" dirty="0"/>
                    <a:t> Naive – C7</a:t>
                  </a:r>
                </a:p>
              </p:txBody>
            </p:sp>
            <p:sp>
              <p:nvSpPr>
                <p:cNvPr id="798" name="TextBox 797">
                  <a:extLst>
                    <a:ext uri="{FF2B5EF4-FFF2-40B4-BE49-F238E27FC236}">
                      <a16:creationId xmlns:a16="http://schemas.microsoft.com/office/drawing/2014/main" id="{6A72BEA0-06BB-E52B-2873-F8716847D256}"/>
                    </a:ext>
                  </a:extLst>
                </p:cNvPr>
                <p:cNvSpPr txBox="1"/>
                <p:nvPr/>
              </p:nvSpPr>
              <p:spPr>
                <a:xfrm>
                  <a:off x="-132429" y="9079270"/>
                  <a:ext cx="910827" cy="200055"/>
                </a:xfrm>
                <a:prstGeom prst="rect">
                  <a:avLst/>
                </a:prstGeom>
                <a:noFill/>
              </p:spPr>
              <p:txBody>
                <a:bodyPr wrap="none" rtlCol="0">
                  <a:spAutoFit/>
                </a:bodyPr>
                <a:lstStyle/>
                <a:p>
                  <a:pPr algn="r"/>
                  <a:r>
                    <a:rPr lang="en-US" sz="700" dirty="0"/>
                    <a:t>CD8</a:t>
                  </a:r>
                  <a:r>
                    <a:rPr lang="el-GR" sz="700" dirty="0"/>
                    <a:t> Τ</a:t>
                  </a:r>
                  <a:r>
                    <a:rPr lang="en-US" sz="700" dirty="0"/>
                    <a:t> Naive – C1</a:t>
                  </a:r>
                </a:p>
              </p:txBody>
            </p:sp>
          </p:grpSp>
          <p:pic>
            <p:nvPicPr>
              <p:cNvPr id="20" name="Picture 19">
                <a:extLst>
                  <a:ext uri="{FF2B5EF4-FFF2-40B4-BE49-F238E27FC236}">
                    <a16:creationId xmlns:a16="http://schemas.microsoft.com/office/drawing/2014/main" id="{DE43060A-A84A-388A-628C-B82324C809F8}"/>
                  </a:ext>
                </a:extLst>
              </p:cNvPr>
              <p:cNvPicPr>
                <a:picLocks noChangeAspect="1"/>
              </p:cNvPicPr>
              <p:nvPr/>
            </p:nvPicPr>
            <p:blipFill>
              <a:blip r:embed="rId13"/>
              <a:srcRect l="62685" t="18487" r="22296" b="21740"/>
              <a:stretch/>
            </p:blipFill>
            <p:spPr>
              <a:xfrm>
                <a:off x="744402" y="8170379"/>
                <a:ext cx="952316" cy="1768639"/>
              </a:xfrm>
              <a:prstGeom prst="rect">
                <a:avLst/>
              </a:prstGeom>
            </p:spPr>
          </p:pic>
          <p:cxnSp>
            <p:nvCxnSpPr>
              <p:cNvPr id="807" name="Straight Arrow Connector 806">
                <a:extLst>
                  <a:ext uri="{FF2B5EF4-FFF2-40B4-BE49-F238E27FC236}">
                    <a16:creationId xmlns:a16="http://schemas.microsoft.com/office/drawing/2014/main" id="{B5AB55A1-0E0E-3BCC-E3E7-5EDA22FD85A7}"/>
                  </a:ext>
                </a:extLst>
              </p:cNvPr>
              <p:cNvCxnSpPr>
                <a:cxnSpLocks/>
              </p:cNvCxnSpPr>
              <p:nvPr/>
            </p:nvCxnSpPr>
            <p:spPr>
              <a:xfrm flipV="1">
                <a:off x="793722" y="8145125"/>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12" name="Google Shape;528;p4">
            <a:extLst>
              <a:ext uri="{FF2B5EF4-FFF2-40B4-BE49-F238E27FC236}">
                <a16:creationId xmlns:a16="http://schemas.microsoft.com/office/drawing/2014/main" id="{40432172-1532-19A7-126C-83C0AB738CF2}"/>
              </a:ext>
            </a:extLst>
          </p:cNvPr>
          <p:cNvSpPr/>
          <p:nvPr/>
        </p:nvSpPr>
        <p:spPr>
          <a:xfrm>
            <a:off x="4301864" y="75340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13" name="Google Shape;535;p4">
            <a:extLst>
              <a:ext uri="{FF2B5EF4-FFF2-40B4-BE49-F238E27FC236}">
                <a16:creationId xmlns:a16="http://schemas.microsoft.com/office/drawing/2014/main" id="{8DCBD5AA-7296-8382-F455-61C785BE549C}"/>
              </a:ext>
            </a:extLst>
          </p:cNvPr>
          <p:cNvSpPr txBox="1"/>
          <p:nvPr/>
        </p:nvSpPr>
        <p:spPr>
          <a:xfrm>
            <a:off x="4616178" y="7534037"/>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a:t>
            </a:r>
            <a:r>
              <a:rPr lang="en-US" sz="1000" b="1" dirty="0">
                <a:solidFill>
                  <a:schemeClr val="dk1"/>
                </a:solidFill>
                <a:latin typeface="Arial" panose="020B0604020202020204" pitchFamily="34" charset="0"/>
                <a:ea typeface="Calibri"/>
                <a:cs typeface="Arial" panose="020B0604020202020204" pitchFamily="34" charset="0"/>
                <a:sym typeface="Calibri"/>
              </a:rPr>
              <a:t>CD</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160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35" name="Group 934">
            <a:extLst>
              <a:ext uri="{FF2B5EF4-FFF2-40B4-BE49-F238E27FC236}">
                <a16:creationId xmlns:a16="http://schemas.microsoft.com/office/drawing/2014/main" id="{56E33366-78FA-2F05-611F-2A58DDD05EE2}"/>
              </a:ext>
            </a:extLst>
          </p:cNvPr>
          <p:cNvGrpSpPr/>
          <p:nvPr/>
        </p:nvGrpSpPr>
        <p:grpSpPr>
          <a:xfrm>
            <a:off x="4676498" y="7765744"/>
            <a:ext cx="2668123" cy="1554438"/>
            <a:chOff x="4578073" y="7765744"/>
            <a:chExt cx="2668123" cy="1554438"/>
          </a:xfrm>
        </p:grpSpPr>
        <p:grpSp>
          <p:nvGrpSpPr>
            <p:cNvPr id="932" name="Group 931">
              <a:extLst>
                <a:ext uri="{FF2B5EF4-FFF2-40B4-BE49-F238E27FC236}">
                  <a16:creationId xmlns:a16="http://schemas.microsoft.com/office/drawing/2014/main" id="{07CCD99C-8A5D-300D-58FD-F3E2EE582CCD}"/>
                </a:ext>
              </a:extLst>
            </p:cNvPr>
            <p:cNvGrpSpPr/>
            <p:nvPr/>
          </p:nvGrpSpPr>
          <p:grpSpPr>
            <a:xfrm>
              <a:off x="4756071" y="7930158"/>
              <a:ext cx="1835869" cy="1371680"/>
              <a:chOff x="4858010" y="8202327"/>
              <a:chExt cx="1835869" cy="1371680"/>
            </a:xfrm>
          </p:grpSpPr>
          <p:pic>
            <p:nvPicPr>
              <p:cNvPr id="929" name="Picture 928">
                <a:extLst>
                  <a:ext uri="{FF2B5EF4-FFF2-40B4-BE49-F238E27FC236}">
                    <a16:creationId xmlns:a16="http://schemas.microsoft.com/office/drawing/2014/main" id="{1EA19C2E-BA1C-F2FD-5FA6-7DC2F1BE2C18}"/>
                  </a:ext>
                </a:extLst>
              </p:cNvPr>
              <p:cNvPicPr>
                <a:picLocks noChangeAspect="1"/>
              </p:cNvPicPr>
              <p:nvPr/>
            </p:nvPicPr>
            <p:blipFill>
              <a:blip r:embed="rId14"/>
              <a:srcRect l="17443" t="46543" r="50057" b="42172"/>
              <a:stretch/>
            </p:blipFill>
            <p:spPr>
              <a:xfrm>
                <a:off x="4858010" y="8370493"/>
                <a:ext cx="1828800" cy="381002"/>
              </a:xfrm>
              <a:prstGeom prst="rect">
                <a:avLst/>
              </a:prstGeom>
            </p:spPr>
          </p:pic>
          <p:pic>
            <p:nvPicPr>
              <p:cNvPr id="930" name="Picture 929">
                <a:extLst>
                  <a:ext uri="{FF2B5EF4-FFF2-40B4-BE49-F238E27FC236}">
                    <a16:creationId xmlns:a16="http://schemas.microsoft.com/office/drawing/2014/main" id="{C4C30585-6D6B-9036-464B-FC2A0BFF87F1}"/>
                  </a:ext>
                </a:extLst>
              </p:cNvPr>
              <p:cNvPicPr>
                <a:picLocks noChangeAspect="1"/>
              </p:cNvPicPr>
              <p:nvPr/>
            </p:nvPicPr>
            <p:blipFill>
              <a:blip r:embed="rId15"/>
              <a:srcRect l="17307" t="41375" r="49965" b="36647"/>
              <a:stretch/>
            </p:blipFill>
            <p:spPr>
              <a:xfrm>
                <a:off x="4865079" y="8837163"/>
                <a:ext cx="1828800" cy="736844"/>
              </a:xfrm>
              <a:prstGeom prst="rect">
                <a:avLst/>
              </a:prstGeom>
            </p:spPr>
          </p:pic>
          <p:pic>
            <p:nvPicPr>
              <p:cNvPr id="931" name="Picture 930">
                <a:extLst>
                  <a:ext uri="{FF2B5EF4-FFF2-40B4-BE49-F238E27FC236}">
                    <a16:creationId xmlns:a16="http://schemas.microsoft.com/office/drawing/2014/main" id="{89806603-42F2-7962-BCF7-F7477D457FAC}"/>
                  </a:ext>
                </a:extLst>
              </p:cNvPr>
              <p:cNvPicPr>
                <a:picLocks noChangeAspect="1"/>
              </p:cNvPicPr>
              <p:nvPr/>
            </p:nvPicPr>
            <p:blipFill>
              <a:blip r:embed="rId14"/>
              <a:srcRect l="17443" t="34239" r="50057" b="61341"/>
              <a:stretch/>
            </p:blipFill>
            <p:spPr>
              <a:xfrm>
                <a:off x="4858010" y="8202327"/>
                <a:ext cx="1828800" cy="149225"/>
              </a:xfrm>
              <a:prstGeom prst="rect">
                <a:avLst/>
              </a:prstGeom>
            </p:spPr>
          </p:pic>
        </p:grpSp>
        <p:sp>
          <p:nvSpPr>
            <p:cNvPr id="887" name="TextBox 886">
              <a:extLst>
                <a:ext uri="{FF2B5EF4-FFF2-40B4-BE49-F238E27FC236}">
                  <a16:creationId xmlns:a16="http://schemas.microsoft.com/office/drawing/2014/main" id="{D034152C-86FD-6118-9791-04850F41092A}"/>
                </a:ext>
              </a:extLst>
            </p:cNvPr>
            <p:cNvSpPr txBox="1"/>
            <p:nvPr/>
          </p:nvSpPr>
          <p:spPr>
            <a:xfrm rot="16200000">
              <a:off x="4403827" y="8836977"/>
              <a:ext cx="548548" cy="200055"/>
            </a:xfrm>
            <a:prstGeom prst="rect">
              <a:avLst/>
            </a:prstGeom>
            <a:noFill/>
          </p:spPr>
          <p:txBody>
            <a:bodyPr wrap="none" rtlCol="0">
              <a:spAutoFit/>
            </a:bodyPr>
            <a:lstStyle/>
            <a:p>
              <a:pPr algn="ctr"/>
              <a:r>
                <a:rPr lang="en-US" sz="700" dirty="0"/>
                <a:t>receivers</a:t>
              </a:r>
            </a:p>
          </p:txBody>
        </p:sp>
        <p:sp>
          <p:nvSpPr>
            <p:cNvPr id="897" name="TextBox 896">
              <a:extLst>
                <a:ext uri="{FF2B5EF4-FFF2-40B4-BE49-F238E27FC236}">
                  <a16:creationId xmlns:a16="http://schemas.microsoft.com/office/drawing/2014/main" id="{E790CE8C-F060-0C55-8DE0-57C006AE5FC8}"/>
                </a:ext>
              </a:extLst>
            </p:cNvPr>
            <p:cNvSpPr txBox="1"/>
            <p:nvPr/>
          </p:nvSpPr>
          <p:spPr>
            <a:xfrm>
              <a:off x="5969260" y="7765882"/>
              <a:ext cx="383438" cy="200055"/>
            </a:xfrm>
            <a:prstGeom prst="rect">
              <a:avLst/>
            </a:prstGeom>
            <a:noFill/>
          </p:spPr>
          <p:txBody>
            <a:bodyPr wrap="none" rtlCol="0">
              <a:spAutoFit/>
            </a:bodyPr>
            <a:lstStyle/>
            <a:p>
              <a:r>
                <a:rPr lang="en-US" sz="700" dirty="0"/>
                <a:t>CON</a:t>
              </a:r>
            </a:p>
          </p:txBody>
        </p:sp>
        <p:sp>
          <p:nvSpPr>
            <p:cNvPr id="898" name="TextBox 897">
              <a:extLst>
                <a:ext uri="{FF2B5EF4-FFF2-40B4-BE49-F238E27FC236}">
                  <a16:creationId xmlns:a16="http://schemas.microsoft.com/office/drawing/2014/main" id="{CAFD6BC2-6586-0680-E139-643C6F75DCB8}"/>
                </a:ext>
              </a:extLst>
            </p:cNvPr>
            <p:cNvSpPr txBox="1"/>
            <p:nvPr/>
          </p:nvSpPr>
          <p:spPr>
            <a:xfrm>
              <a:off x="4918629" y="7765744"/>
              <a:ext cx="681597" cy="200055"/>
            </a:xfrm>
            <a:prstGeom prst="rect">
              <a:avLst/>
            </a:prstGeom>
            <a:noFill/>
          </p:spPr>
          <p:txBody>
            <a:bodyPr wrap="none" rtlCol="0">
              <a:spAutoFit/>
            </a:bodyPr>
            <a:lstStyle/>
            <a:p>
              <a:r>
                <a:rPr lang="en-US" sz="700" dirty="0"/>
                <a:t>At-Risk/ERA</a:t>
              </a:r>
            </a:p>
          </p:txBody>
        </p:sp>
        <p:grpSp>
          <p:nvGrpSpPr>
            <p:cNvPr id="934" name="Group 933">
              <a:extLst>
                <a:ext uri="{FF2B5EF4-FFF2-40B4-BE49-F238E27FC236}">
                  <a16:creationId xmlns:a16="http://schemas.microsoft.com/office/drawing/2014/main" id="{FAB77320-32A1-FCD2-6D1F-A1ADFCCA1828}"/>
                </a:ext>
              </a:extLst>
            </p:cNvPr>
            <p:cNvGrpSpPr/>
            <p:nvPr/>
          </p:nvGrpSpPr>
          <p:grpSpPr>
            <a:xfrm>
              <a:off x="6518351" y="8530622"/>
              <a:ext cx="696024" cy="789560"/>
              <a:chOff x="6508826" y="8530622"/>
              <a:chExt cx="696024" cy="789560"/>
            </a:xfrm>
          </p:grpSpPr>
          <p:sp>
            <p:nvSpPr>
              <p:cNvPr id="904" name="TextBox 903">
                <a:extLst>
                  <a:ext uri="{FF2B5EF4-FFF2-40B4-BE49-F238E27FC236}">
                    <a16:creationId xmlns:a16="http://schemas.microsoft.com/office/drawing/2014/main" id="{350D2019-F561-3A83-983E-7409646B43B0}"/>
                  </a:ext>
                </a:extLst>
              </p:cNvPr>
              <p:cNvSpPr txBox="1"/>
              <p:nvPr/>
            </p:nvSpPr>
            <p:spPr>
              <a:xfrm>
                <a:off x="6508826" y="8530622"/>
                <a:ext cx="412486" cy="203976"/>
              </a:xfrm>
              <a:prstGeom prst="rect">
                <a:avLst/>
              </a:prstGeom>
              <a:noFill/>
            </p:spPr>
            <p:txBody>
              <a:bodyPr wrap="none" rtlCol="0">
                <a:spAutoFit/>
              </a:bodyPr>
              <a:lstStyle/>
              <a:p>
                <a:r>
                  <a:rPr lang="en-US" sz="700" dirty="0"/>
                  <a:t>B cell</a:t>
                </a:r>
              </a:p>
            </p:txBody>
          </p:sp>
          <p:sp>
            <p:nvSpPr>
              <p:cNvPr id="905" name="TextBox 904">
                <a:extLst>
                  <a:ext uri="{FF2B5EF4-FFF2-40B4-BE49-F238E27FC236}">
                    <a16:creationId xmlns:a16="http://schemas.microsoft.com/office/drawing/2014/main" id="{EAFC1390-EF2B-E744-F1A1-C8BA3DABBD95}"/>
                  </a:ext>
                </a:extLst>
              </p:cNvPr>
              <p:cNvSpPr txBox="1"/>
              <p:nvPr/>
            </p:nvSpPr>
            <p:spPr>
              <a:xfrm>
                <a:off x="6508826" y="865166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906" name="TextBox 905">
                <a:extLst>
                  <a:ext uri="{FF2B5EF4-FFF2-40B4-BE49-F238E27FC236}">
                    <a16:creationId xmlns:a16="http://schemas.microsoft.com/office/drawing/2014/main" id="{A3EFA521-F505-2CFE-04B0-30C24136AAF4}"/>
                  </a:ext>
                </a:extLst>
              </p:cNvPr>
              <p:cNvSpPr txBox="1"/>
              <p:nvPr/>
            </p:nvSpPr>
            <p:spPr>
              <a:xfrm>
                <a:off x="6508826" y="8768777"/>
                <a:ext cx="582211" cy="200055"/>
              </a:xfrm>
              <a:prstGeom prst="rect">
                <a:avLst/>
              </a:prstGeom>
              <a:noFill/>
            </p:spPr>
            <p:txBody>
              <a:bodyPr wrap="none" rtlCol="0">
                <a:spAutoFit/>
              </a:bodyPr>
              <a:lstStyle/>
              <a:p>
                <a:r>
                  <a:rPr lang="en-US" sz="700" dirty="0"/>
                  <a:t>CD4 TCM</a:t>
                </a:r>
              </a:p>
            </p:txBody>
          </p:sp>
          <p:sp>
            <p:nvSpPr>
              <p:cNvPr id="907" name="TextBox 906">
                <a:extLst>
                  <a:ext uri="{FF2B5EF4-FFF2-40B4-BE49-F238E27FC236}">
                    <a16:creationId xmlns:a16="http://schemas.microsoft.com/office/drawing/2014/main" id="{8472C4ED-2E07-F110-A865-426393707E48}"/>
                  </a:ext>
                </a:extLst>
              </p:cNvPr>
              <p:cNvSpPr txBox="1"/>
              <p:nvPr/>
            </p:nvSpPr>
            <p:spPr>
              <a:xfrm>
                <a:off x="6508826" y="8885894"/>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908" name="TextBox 907">
                <a:extLst>
                  <a:ext uri="{FF2B5EF4-FFF2-40B4-BE49-F238E27FC236}">
                    <a16:creationId xmlns:a16="http://schemas.microsoft.com/office/drawing/2014/main" id="{AB541940-4EE1-894F-5342-87F8F4DC553E}"/>
                  </a:ext>
                </a:extLst>
              </p:cNvPr>
              <p:cNvSpPr txBox="1"/>
              <p:nvPr/>
            </p:nvSpPr>
            <p:spPr>
              <a:xfrm>
                <a:off x="6508826" y="9003011"/>
                <a:ext cx="577402" cy="200055"/>
              </a:xfrm>
              <a:prstGeom prst="rect">
                <a:avLst/>
              </a:prstGeom>
              <a:noFill/>
            </p:spPr>
            <p:txBody>
              <a:bodyPr wrap="none" rtlCol="0">
                <a:spAutoFit/>
              </a:bodyPr>
              <a:lstStyle/>
              <a:p>
                <a:r>
                  <a:rPr lang="en-US" sz="700" dirty="0"/>
                  <a:t>CD8 TEM</a:t>
                </a:r>
              </a:p>
            </p:txBody>
          </p:sp>
          <p:sp>
            <p:nvSpPr>
              <p:cNvPr id="909" name="TextBox 908">
                <a:extLst>
                  <a:ext uri="{FF2B5EF4-FFF2-40B4-BE49-F238E27FC236}">
                    <a16:creationId xmlns:a16="http://schemas.microsoft.com/office/drawing/2014/main" id="{C9E41EB2-2E55-BD6E-535E-240014B35D40}"/>
                  </a:ext>
                </a:extLst>
              </p:cNvPr>
              <p:cNvSpPr txBox="1"/>
              <p:nvPr/>
            </p:nvSpPr>
            <p:spPr>
              <a:xfrm>
                <a:off x="6508826" y="9120127"/>
                <a:ext cx="466794" cy="200055"/>
              </a:xfrm>
              <a:prstGeom prst="rect">
                <a:avLst/>
              </a:prstGeom>
              <a:noFill/>
            </p:spPr>
            <p:txBody>
              <a:bodyPr wrap="none" rtlCol="0">
                <a:spAutoFit/>
              </a:bodyPr>
              <a:lstStyle/>
              <a:p>
                <a:r>
                  <a:rPr lang="en-US" sz="700" dirty="0"/>
                  <a:t>NK cell</a:t>
                </a:r>
              </a:p>
            </p:txBody>
          </p:sp>
        </p:grpSp>
        <p:grpSp>
          <p:nvGrpSpPr>
            <p:cNvPr id="933" name="Group 932">
              <a:extLst>
                <a:ext uri="{FF2B5EF4-FFF2-40B4-BE49-F238E27FC236}">
                  <a16:creationId xmlns:a16="http://schemas.microsoft.com/office/drawing/2014/main" id="{D6AC0EF1-6D11-B43E-AE06-18D91A6D1111}"/>
                </a:ext>
              </a:extLst>
            </p:cNvPr>
            <p:cNvGrpSpPr/>
            <p:nvPr/>
          </p:nvGrpSpPr>
          <p:grpSpPr>
            <a:xfrm>
              <a:off x="6524701" y="8066399"/>
              <a:ext cx="721495" cy="447169"/>
              <a:chOff x="6531500" y="8064947"/>
              <a:chExt cx="721495" cy="447169"/>
            </a:xfrm>
          </p:grpSpPr>
          <p:sp>
            <p:nvSpPr>
              <p:cNvPr id="910" name="TextBox 909">
                <a:extLst>
                  <a:ext uri="{FF2B5EF4-FFF2-40B4-BE49-F238E27FC236}">
                    <a16:creationId xmlns:a16="http://schemas.microsoft.com/office/drawing/2014/main" id="{F35224DA-8A4F-F4C2-E410-D2751497A395}"/>
                  </a:ext>
                </a:extLst>
              </p:cNvPr>
              <p:cNvSpPr txBox="1"/>
              <p:nvPr/>
            </p:nvSpPr>
            <p:spPr>
              <a:xfrm>
                <a:off x="6531500" y="8064947"/>
                <a:ext cx="715145" cy="203976"/>
              </a:xfrm>
              <a:prstGeom prst="rect">
                <a:avLst/>
              </a:prstGeom>
              <a:noFill/>
            </p:spPr>
            <p:txBody>
              <a:bodyPr wrap="square" rtlCol="0">
                <a:spAutoFit/>
              </a:bodyPr>
              <a:lstStyle/>
              <a:p>
                <a:r>
                  <a:rPr lang="en-US" sz="700" dirty="0"/>
                  <a:t>CD4 TCM</a:t>
                </a:r>
              </a:p>
            </p:txBody>
          </p:sp>
          <p:sp>
            <p:nvSpPr>
              <p:cNvPr id="911" name="TextBox 910">
                <a:extLst>
                  <a:ext uri="{FF2B5EF4-FFF2-40B4-BE49-F238E27FC236}">
                    <a16:creationId xmlns:a16="http://schemas.microsoft.com/office/drawing/2014/main" id="{AD22A848-215E-BDC1-086F-65274B19DEFD}"/>
                  </a:ext>
                </a:extLst>
              </p:cNvPr>
              <p:cNvSpPr txBox="1"/>
              <p:nvPr/>
            </p:nvSpPr>
            <p:spPr>
              <a:xfrm>
                <a:off x="6531500" y="8188504"/>
                <a:ext cx="715145" cy="203976"/>
              </a:xfrm>
              <a:prstGeom prst="rect">
                <a:avLst/>
              </a:prstGeom>
              <a:noFill/>
            </p:spPr>
            <p:txBody>
              <a:bodyPr wrap="square" rtlCol="0">
                <a:spAutoFit/>
              </a:bodyPr>
              <a:lstStyle/>
              <a:p>
                <a:r>
                  <a:rPr lang="en-US" sz="700" dirty="0"/>
                  <a:t>CD8 TEM</a:t>
                </a:r>
              </a:p>
            </p:txBody>
          </p:sp>
          <p:sp>
            <p:nvSpPr>
              <p:cNvPr id="912" name="TextBox 911">
                <a:extLst>
                  <a:ext uri="{FF2B5EF4-FFF2-40B4-BE49-F238E27FC236}">
                    <a16:creationId xmlns:a16="http://schemas.microsoft.com/office/drawing/2014/main" id="{9E0F317C-E21D-350C-AFFA-51314B45DAA9}"/>
                  </a:ext>
                </a:extLst>
              </p:cNvPr>
              <p:cNvSpPr txBox="1"/>
              <p:nvPr/>
            </p:nvSpPr>
            <p:spPr>
              <a:xfrm>
                <a:off x="6537850" y="8312061"/>
                <a:ext cx="715145" cy="200055"/>
              </a:xfrm>
              <a:prstGeom prst="rect">
                <a:avLst/>
              </a:prstGeom>
              <a:noFill/>
            </p:spPr>
            <p:txBody>
              <a:bodyPr wrap="square" rtlCol="0">
                <a:spAutoFit/>
              </a:bodyPr>
              <a:lstStyle/>
              <a:p>
                <a:r>
                  <a:rPr lang="en-US" sz="700" dirty="0"/>
                  <a:t>NK cell</a:t>
                </a:r>
              </a:p>
            </p:txBody>
          </p:sp>
        </p:grpSp>
        <p:sp>
          <p:nvSpPr>
            <p:cNvPr id="900" name="TextBox 899">
              <a:extLst>
                <a:ext uri="{FF2B5EF4-FFF2-40B4-BE49-F238E27FC236}">
                  <a16:creationId xmlns:a16="http://schemas.microsoft.com/office/drawing/2014/main" id="{01711F31-8D48-B492-E5EA-2BB9E8991D02}"/>
                </a:ext>
              </a:extLst>
            </p:cNvPr>
            <p:cNvSpPr txBox="1"/>
            <p:nvPr/>
          </p:nvSpPr>
          <p:spPr>
            <a:xfrm rot="16200000">
              <a:off x="4426269" y="8202045"/>
              <a:ext cx="503664" cy="200055"/>
            </a:xfrm>
            <a:prstGeom prst="rect">
              <a:avLst/>
            </a:prstGeom>
            <a:noFill/>
          </p:spPr>
          <p:txBody>
            <a:bodyPr wrap="none" rtlCol="0">
              <a:spAutoFit/>
            </a:bodyPr>
            <a:lstStyle/>
            <a:p>
              <a:pPr algn="ctr"/>
              <a:r>
                <a:rPr lang="en-US" sz="700" dirty="0"/>
                <a:t>senders</a:t>
              </a:r>
            </a:p>
          </p:txBody>
        </p:sp>
      </p:grpSp>
      <p:grpSp>
        <p:nvGrpSpPr>
          <p:cNvPr id="984" name="Group 983">
            <a:extLst>
              <a:ext uri="{FF2B5EF4-FFF2-40B4-BE49-F238E27FC236}">
                <a16:creationId xmlns:a16="http://schemas.microsoft.com/office/drawing/2014/main" id="{165F2FDA-79EA-3037-2C13-466CF29431C0}"/>
              </a:ext>
            </a:extLst>
          </p:cNvPr>
          <p:cNvGrpSpPr/>
          <p:nvPr/>
        </p:nvGrpSpPr>
        <p:grpSpPr>
          <a:xfrm>
            <a:off x="4841743" y="9189832"/>
            <a:ext cx="1870796" cy="333746"/>
            <a:chOff x="4743318" y="9189832"/>
            <a:chExt cx="1870796" cy="333746"/>
          </a:xfrm>
        </p:grpSpPr>
        <p:sp>
          <p:nvSpPr>
            <p:cNvPr id="941" name="TextBox 940">
              <a:extLst>
                <a:ext uri="{FF2B5EF4-FFF2-40B4-BE49-F238E27FC236}">
                  <a16:creationId xmlns:a16="http://schemas.microsoft.com/office/drawing/2014/main" id="{F8C14892-E551-3344-1F34-72FC1BA8DDFD}"/>
                </a:ext>
              </a:extLst>
            </p:cNvPr>
            <p:cNvSpPr txBox="1"/>
            <p:nvPr/>
          </p:nvSpPr>
          <p:spPr>
            <a:xfrm rot="16200000">
              <a:off x="4701320" y="9231830"/>
              <a:ext cx="284052" cy="200055"/>
            </a:xfrm>
            <a:prstGeom prst="rect">
              <a:avLst/>
            </a:prstGeom>
            <a:noFill/>
          </p:spPr>
          <p:txBody>
            <a:bodyPr wrap="none" rtlCol="0">
              <a:spAutoFit/>
            </a:bodyPr>
            <a:lstStyle/>
            <a:p>
              <a:r>
                <a:rPr lang="en-US" sz="700" dirty="0"/>
                <a:t>p3</a:t>
              </a:r>
            </a:p>
          </p:txBody>
        </p:sp>
        <p:sp>
          <p:nvSpPr>
            <p:cNvPr id="942" name="TextBox 941">
              <a:extLst>
                <a:ext uri="{FF2B5EF4-FFF2-40B4-BE49-F238E27FC236}">
                  <a16:creationId xmlns:a16="http://schemas.microsoft.com/office/drawing/2014/main" id="{3169EC20-10D2-68EA-A705-71E46C896144}"/>
                </a:ext>
              </a:extLst>
            </p:cNvPr>
            <p:cNvSpPr txBox="1"/>
            <p:nvPr/>
          </p:nvSpPr>
          <p:spPr>
            <a:xfrm rot="16200000">
              <a:off x="4820659" y="9231830"/>
              <a:ext cx="284052" cy="200055"/>
            </a:xfrm>
            <a:prstGeom prst="rect">
              <a:avLst/>
            </a:prstGeom>
            <a:noFill/>
          </p:spPr>
          <p:txBody>
            <a:bodyPr wrap="none" rtlCol="0">
              <a:spAutoFit/>
            </a:bodyPr>
            <a:lstStyle/>
            <a:p>
              <a:r>
                <a:rPr lang="en-US" sz="700" dirty="0"/>
                <a:t>p4</a:t>
              </a:r>
            </a:p>
          </p:txBody>
        </p:sp>
        <p:sp>
          <p:nvSpPr>
            <p:cNvPr id="943" name="TextBox 942">
              <a:extLst>
                <a:ext uri="{FF2B5EF4-FFF2-40B4-BE49-F238E27FC236}">
                  <a16:creationId xmlns:a16="http://schemas.microsoft.com/office/drawing/2014/main" id="{BC2BC07D-5507-C8D5-F960-1D0C7BB0B65E}"/>
                </a:ext>
              </a:extLst>
            </p:cNvPr>
            <p:cNvSpPr txBox="1"/>
            <p:nvPr/>
          </p:nvSpPr>
          <p:spPr>
            <a:xfrm rot="16200000">
              <a:off x="4939998" y="9231830"/>
              <a:ext cx="284052" cy="200055"/>
            </a:xfrm>
            <a:prstGeom prst="rect">
              <a:avLst/>
            </a:prstGeom>
            <a:noFill/>
          </p:spPr>
          <p:txBody>
            <a:bodyPr wrap="none" rtlCol="0">
              <a:spAutoFit/>
            </a:bodyPr>
            <a:lstStyle/>
            <a:p>
              <a:r>
                <a:rPr lang="en-US" sz="700" dirty="0"/>
                <a:t>p8</a:t>
              </a:r>
            </a:p>
          </p:txBody>
        </p:sp>
        <p:sp>
          <p:nvSpPr>
            <p:cNvPr id="945" name="TextBox 944">
              <a:extLst>
                <a:ext uri="{FF2B5EF4-FFF2-40B4-BE49-F238E27FC236}">
                  <a16:creationId xmlns:a16="http://schemas.microsoft.com/office/drawing/2014/main" id="{863D5538-0A8C-37C7-ABB9-3F22B5CFF28C}"/>
                </a:ext>
              </a:extLst>
            </p:cNvPr>
            <p:cNvSpPr txBox="1"/>
            <p:nvPr/>
          </p:nvSpPr>
          <p:spPr>
            <a:xfrm rot="16200000">
              <a:off x="5034490" y="9256677"/>
              <a:ext cx="333746" cy="200055"/>
            </a:xfrm>
            <a:prstGeom prst="rect">
              <a:avLst/>
            </a:prstGeom>
            <a:noFill/>
          </p:spPr>
          <p:txBody>
            <a:bodyPr wrap="none" rtlCol="0">
              <a:spAutoFit/>
            </a:bodyPr>
            <a:lstStyle/>
            <a:p>
              <a:r>
                <a:rPr lang="en-US" sz="700" dirty="0"/>
                <a:t>p14</a:t>
              </a:r>
            </a:p>
          </p:txBody>
        </p:sp>
        <p:sp>
          <p:nvSpPr>
            <p:cNvPr id="946" name="TextBox 945">
              <a:extLst>
                <a:ext uri="{FF2B5EF4-FFF2-40B4-BE49-F238E27FC236}">
                  <a16:creationId xmlns:a16="http://schemas.microsoft.com/office/drawing/2014/main" id="{23D54B99-6ACA-F681-DF02-0A87CFF462FC}"/>
                </a:ext>
              </a:extLst>
            </p:cNvPr>
            <p:cNvSpPr txBox="1"/>
            <p:nvPr/>
          </p:nvSpPr>
          <p:spPr>
            <a:xfrm rot="16200000">
              <a:off x="5153829" y="9256677"/>
              <a:ext cx="333746" cy="200055"/>
            </a:xfrm>
            <a:prstGeom prst="rect">
              <a:avLst/>
            </a:prstGeom>
            <a:noFill/>
          </p:spPr>
          <p:txBody>
            <a:bodyPr wrap="none" rtlCol="0">
              <a:spAutoFit/>
            </a:bodyPr>
            <a:lstStyle/>
            <a:p>
              <a:r>
                <a:rPr lang="en-US" sz="700" dirty="0"/>
                <a:t>p15</a:t>
              </a:r>
            </a:p>
          </p:txBody>
        </p:sp>
        <p:sp>
          <p:nvSpPr>
            <p:cNvPr id="947" name="TextBox 946">
              <a:extLst>
                <a:ext uri="{FF2B5EF4-FFF2-40B4-BE49-F238E27FC236}">
                  <a16:creationId xmlns:a16="http://schemas.microsoft.com/office/drawing/2014/main" id="{4BC7A13B-45C0-72FB-63E9-CA36C3507DD7}"/>
                </a:ext>
              </a:extLst>
            </p:cNvPr>
            <p:cNvSpPr txBox="1"/>
            <p:nvPr/>
          </p:nvSpPr>
          <p:spPr>
            <a:xfrm rot="16200000">
              <a:off x="5273168" y="9256677"/>
              <a:ext cx="333746" cy="200055"/>
            </a:xfrm>
            <a:prstGeom prst="rect">
              <a:avLst/>
            </a:prstGeom>
            <a:noFill/>
          </p:spPr>
          <p:txBody>
            <a:bodyPr wrap="none" rtlCol="0">
              <a:spAutoFit/>
            </a:bodyPr>
            <a:lstStyle/>
            <a:p>
              <a:r>
                <a:rPr lang="en-US" sz="700" dirty="0"/>
                <a:t>p18</a:t>
              </a:r>
            </a:p>
          </p:txBody>
        </p:sp>
        <p:sp>
          <p:nvSpPr>
            <p:cNvPr id="951" name="TextBox 950">
              <a:extLst>
                <a:ext uri="{FF2B5EF4-FFF2-40B4-BE49-F238E27FC236}">
                  <a16:creationId xmlns:a16="http://schemas.microsoft.com/office/drawing/2014/main" id="{54D92447-7776-5FCE-AB0D-6F355B1E3563}"/>
                </a:ext>
              </a:extLst>
            </p:cNvPr>
            <p:cNvSpPr txBox="1"/>
            <p:nvPr/>
          </p:nvSpPr>
          <p:spPr>
            <a:xfrm rot="16200000">
              <a:off x="5392507" y="9256677"/>
              <a:ext cx="333746" cy="200055"/>
            </a:xfrm>
            <a:prstGeom prst="rect">
              <a:avLst/>
            </a:prstGeom>
            <a:noFill/>
          </p:spPr>
          <p:txBody>
            <a:bodyPr wrap="none" rtlCol="0">
              <a:spAutoFit/>
            </a:bodyPr>
            <a:lstStyle/>
            <a:p>
              <a:r>
                <a:rPr lang="en-US" sz="700" dirty="0"/>
                <a:t>p21</a:t>
              </a:r>
            </a:p>
          </p:txBody>
        </p:sp>
        <p:sp>
          <p:nvSpPr>
            <p:cNvPr id="953" name="TextBox 952">
              <a:extLst>
                <a:ext uri="{FF2B5EF4-FFF2-40B4-BE49-F238E27FC236}">
                  <a16:creationId xmlns:a16="http://schemas.microsoft.com/office/drawing/2014/main" id="{F325F662-74B2-4635-0F86-B0158032BF3E}"/>
                </a:ext>
              </a:extLst>
            </p:cNvPr>
            <p:cNvSpPr txBox="1"/>
            <p:nvPr/>
          </p:nvSpPr>
          <p:spPr>
            <a:xfrm rot="16200000">
              <a:off x="5511846" y="9256677"/>
              <a:ext cx="333746" cy="200055"/>
            </a:xfrm>
            <a:prstGeom prst="rect">
              <a:avLst/>
            </a:prstGeom>
            <a:noFill/>
          </p:spPr>
          <p:txBody>
            <a:bodyPr wrap="none" rtlCol="0">
              <a:spAutoFit/>
            </a:bodyPr>
            <a:lstStyle/>
            <a:p>
              <a:r>
                <a:rPr lang="en-US" sz="700" dirty="0"/>
                <a:t>p24</a:t>
              </a:r>
            </a:p>
          </p:txBody>
        </p:sp>
        <p:sp>
          <p:nvSpPr>
            <p:cNvPr id="958" name="TextBox 957">
              <a:extLst>
                <a:ext uri="{FF2B5EF4-FFF2-40B4-BE49-F238E27FC236}">
                  <a16:creationId xmlns:a16="http://schemas.microsoft.com/office/drawing/2014/main" id="{F880FF27-44F7-BC31-2209-F64BC00E12D7}"/>
                </a:ext>
              </a:extLst>
            </p:cNvPr>
            <p:cNvSpPr txBox="1"/>
            <p:nvPr/>
          </p:nvSpPr>
          <p:spPr>
            <a:xfrm rot="16200000">
              <a:off x="5631185" y="9256677"/>
              <a:ext cx="333746" cy="200055"/>
            </a:xfrm>
            <a:prstGeom prst="rect">
              <a:avLst/>
            </a:prstGeom>
            <a:noFill/>
          </p:spPr>
          <p:txBody>
            <a:bodyPr wrap="none" rtlCol="0">
              <a:spAutoFit/>
            </a:bodyPr>
            <a:lstStyle/>
            <a:p>
              <a:r>
                <a:rPr lang="en-US" sz="700" dirty="0"/>
                <a:t>p41</a:t>
              </a:r>
            </a:p>
          </p:txBody>
        </p:sp>
        <p:sp>
          <p:nvSpPr>
            <p:cNvPr id="959" name="TextBox 958">
              <a:extLst>
                <a:ext uri="{FF2B5EF4-FFF2-40B4-BE49-F238E27FC236}">
                  <a16:creationId xmlns:a16="http://schemas.microsoft.com/office/drawing/2014/main" id="{7E1FF06F-10F3-2593-29FF-B38AD0B1D4D0}"/>
                </a:ext>
              </a:extLst>
            </p:cNvPr>
            <p:cNvSpPr txBox="1"/>
            <p:nvPr/>
          </p:nvSpPr>
          <p:spPr>
            <a:xfrm rot="16200000">
              <a:off x="5750524" y="9256677"/>
              <a:ext cx="333746" cy="200055"/>
            </a:xfrm>
            <a:prstGeom prst="rect">
              <a:avLst/>
            </a:prstGeom>
            <a:noFill/>
          </p:spPr>
          <p:txBody>
            <a:bodyPr wrap="none" rtlCol="0">
              <a:spAutoFit/>
            </a:bodyPr>
            <a:lstStyle/>
            <a:p>
              <a:r>
                <a:rPr lang="en-US" sz="700" dirty="0"/>
                <a:t>p42</a:t>
              </a:r>
            </a:p>
          </p:txBody>
        </p:sp>
        <p:sp>
          <p:nvSpPr>
            <p:cNvPr id="960" name="TextBox 959">
              <a:extLst>
                <a:ext uri="{FF2B5EF4-FFF2-40B4-BE49-F238E27FC236}">
                  <a16:creationId xmlns:a16="http://schemas.microsoft.com/office/drawing/2014/main" id="{C4EA402B-4BBF-22C7-1E05-0C6FA73EA88F}"/>
                </a:ext>
              </a:extLst>
            </p:cNvPr>
            <p:cNvSpPr txBox="1"/>
            <p:nvPr/>
          </p:nvSpPr>
          <p:spPr>
            <a:xfrm rot="16200000">
              <a:off x="5989202" y="9256677"/>
              <a:ext cx="333746" cy="200055"/>
            </a:xfrm>
            <a:prstGeom prst="rect">
              <a:avLst/>
            </a:prstGeom>
            <a:noFill/>
          </p:spPr>
          <p:txBody>
            <a:bodyPr wrap="none" rtlCol="0">
              <a:spAutoFit/>
            </a:bodyPr>
            <a:lstStyle/>
            <a:p>
              <a:r>
                <a:rPr lang="en-US" sz="700" dirty="0"/>
                <a:t>p47</a:t>
              </a:r>
            </a:p>
          </p:txBody>
        </p:sp>
        <p:sp>
          <p:nvSpPr>
            <p:cNvPr id="961" name="TextBox 960">
              <a:extLst>
                <a:ext uri="{FF2B5EF4-FFF2-40B4-BE49-F238E27FC236}">
                  <a16:creationId xmlns:a16="http://schemas.microsoft.com/office/drawing/2014/main" id="{2838E8B3-EFB2-DF89-68E3-261AF59BD974}"/>
                </a:ext>
              </a:extLst>
            </p:cNvPr>
            <p:cNvSpPr txBox="1"/>
            <p:nvPr/>
          </p:nvSpPr>
          <p:spPr>
            <a:xfrm rot="16200000">
              <a:off x="5869863" y="9256677"/>
              <a:ext cx="333746" cy="200055"/>
            </a:xfrm>
            <a:prstGeom prst="rect">
              <a:avLst/>
            </a:prstGeom>
            <a:noFill/>
          </p:spPr>
          <p:txBody>
            <a:bodyPr wrap="none" rtlCol="0">
              <a:spAutoFit/>
            </a:bodyPr>
            <a:lstStyle/>
            <a:p>
              <a:r>
                <a:rPr lang="en-US" sz="700" dirty="0"/>
                <a:t>p45</a:t>
              </a:r>
            </a:p>
          </p:txBody>
        </p:sp>
        <p:sp>
          <p:nvSpPr>
            <p:cNvPr id="963" name="TextBox 962">
              <a:extLst>
                <a:ext uri="{FF2B5EF4-FFF2-40B4-BE49-F238E27FC236}">
                  <a16:creationId xmlns:a16="http://schemas.microsoft.com/office/drawing/2014/main" id="{AB573EB5-AE0B-704E-760E-ECCAC45EDAB6}"/>
                </a:ext>
              </a:extLst>
            </p:cNvPr>
            <p:cNvSpPr txBox="1"/>
            <p:nvPr/>
          </p:nvSpPr>
          <p:spPr>
            <a:xfrm rot="16200000">
              <a:off x="6347214" y="9256677"/>
              <a:ext cx="333746" cy="200055"/>
            </a:xfrm>
            <a:prstGeom prst="rect">
              <a:avLst/>
            </a:prstGeom>
            <a:noFill/>
          </p:spPr>
          <p:txBody>
            <a:bodyPr wrap="none" rtlCol="0">
              <a:spAutoFit/>
            </a:bodyPr>
            <a:lstStyle/>
            <a:p>
              <a:r>
                <a:rPr lang="en-US" sz="700" dirty="0"/>
                <a:t>p63</a:t>
              </a:r>
            </a:p>
          </p:txBody>
        </p:sp>
        <p:sp>
          <p:nvSpPr>
            <p:cNvPr id="965" name="TextBox 964">
              <a:extLst>
                <a:ext uri="{FF2B5EF4-FFF2-40B4-BE49-F238E27FC236}">
                  <a16:creationId xmlns:a16="http://schemas.microsoft.com/office/drawing/2014/main" id="{3E7629CD-6D29-5B78-A46C-63980F7C1A8E}"/>
                </a:ext>
              </a:extLst>
            </p:cNvPr>
            <p:cNvSpPr txBox="1"/>
            <p:nvPr/>
          </p:nvSpPr>
          <p:spPr>
            <a:xfrm rot="16200000">
              <a:off x="6227880" y="9256677"/>
              <a:ext cx="333746" cy="200055"/>
            </a:xfrm>
            <a:prstGeom prst="rect">
              <a:avLst/>
            </a:prstGeom>
            <a:noFill/>
          </p:spPr>
          <p:txBody>
            <a:bodyPr wrap="none" rtlCol="0">
              <a:spAutoFit/>
            </a:bodyPr>
            <a:lstStyle/>
            <a:p>
              <a:r>
                <a:rPr lang="en-US" sz="700" dirty="0"/>
                <a:t>p57</a:t>
              </a:r>
            </a:p>
          </p:txBody>
        </p:sp>
        <p:sp>
          <p:nvSpPr>
            <p:cNvPr id="966" name="TextBox 965">
              <a:extLst>
                <a:ext uri="{FF2B5EF4-FFF2-40B4-BE49-F238E27FC236}">
                  <a16:creationId xmlns:a16="http://schemas.microsoft.com/office/drawing/2014/main" id="{57B828A7-14EB-97B2-44AB-7D5C8876BF32}"/>
                </a:ext>
              </a:extLst>
            </p:cNvPr>
            <p:cNvSpPr txBox="1"/>
            <p:nvPr/>
          </p:nvSpPr>
          <p:spPr>
            <a:xfrm rot="16200000">
              <a:off x="6108541" y="9256677"/>
              <a:ext cx="333746" cy="200055"/>
            </a:xfrm>
            <a:prstGeom prst="rect">
              <a:avLst/>
            </a:prstGeom>
            <a:noFill/>
          </p:spPr>
          <p:txBody>
            <a:bodyPr wrap="none" rtlCol="0">
              <a:spAutoFit/>
            </a:bodyPr>
            <a:lstStyle/>
            <a:p>
              <a:r>
                <a:rPr lang="en-US" sz="700" dirty="0"/>
                <a:t>p55</a:t>
              </a:r>
            </a:p>
          </p:txBody>
        </p:sp>
      </p:grpSp>
      <p:sp>
        <p:nvSpPr>
          <p:cNvPr id="843" name="TextBox 842">
            <a:extLst>
              <a:ext uri="{FF2B5EF4-FFF2-40B4-BE49-F238E27FC236}">
                <a16:creationId xmlns:a16="http://schemas.microsoft.com/office/drawing/2014/main" id="{C5B56B15-B1F5-F742-27D6-08D342D6B673}"/>
              </a:ext>
            </a:extLst>
          </p:cNvPr>
          <p:cNvSpPr txBox="1"/>
          <p:nvPr/>
        </p:nvSpPr>
        <p:spPr>
          <a:xfrm rot="16200000">
            <a:off x="4504874" y="6698573"/>
            <a:ext cx="548548" cy="200055"/>
          </a:xfrm>
          <a:prstGeom prst="rect">
            <a:avLst/>
          </a:prstGeom>
          <a:noFill/>
        </p:spPr>
        <p:txBody>
          <a:bodyPr wrap="none" rtlCol="0">
            <a:spAutoFit/>
          </a:bodyPr>
          <a:lstStyle/>
          <a:p>
            <a:pPr algn="ctr"/>
            <a:r>
              <a:rPr lang="en-US" sz="700" dirty="0"/>
              <a:t>receivers</a:t>
            </a:r>
          </a:p>
        </p:txBody>
      </p:sp>
      <p:pic>
        <p:nvPicPr>
          <p:cNvPr id="845" name="Picture 844">
            <a:extLst>
              <a:ext uri="{FF2B5EF4-FFF2-40B4-BE49-F238E27FC236}">
                <a16:creationId xmlns:a16="http://schemas.microsoft.com/office/drawing/2014/main" id="{12F7E275-9E54-6ACE-F12B-52FC6E6277CA}"/>
              </a:ext>
            </a:extLst>
          </p:cNvPr>
          <p:cNvPicPr>
            <a:picLocks noChangeAspect="1"/>
          </p:cNvPicPr>
          <p:nvPr/>
        </p:nvPicPr>
        <p:blipFill>
          <a:blip r:embed="rId16"/>
          <a:srcRect l="12107" t="24254" r="61832" b="71249"/>
          <a:stretch/>
        </p:blipFill>
        <p:spPr>
          <a:xfrm>
            <a:off x="4878132" y="5530960"/>
            <a:ext cx="930143" cy="152373"/>
          </a:xfrm>
          <a:prstGeom prst="rect">
            <a:avLst/>
          </a:prstGeom>
        </p:spPr>
      </p:pic>
      <p:sp>
        <p:nvSpPr>
          <p:cNvPr id="853" name="TextBox 852">
            <a:extLst>
              <a:ext uri="{FF2B5EF4-FFF2-40B4-BE49-F238E27FC236}">
                <a16:creationId xmlns:a16="http://schemas.microsoft.com/office/drawing/2014/main" id="{A1755A75-5794-21C2-DB6F-4B43F8AEC1F8}"/>
              </a:ext>
            </a:extLst>
          </p:cNvPr>
          <p:cNvSpPr txBox="1"/>
          <p:nvPr/>
        </p:nvSpPr>
        <p:spPr>
          <a:xfrm>
            <a:off x="4935789" y="5352043"/>
            <a:ext cx="383438" cy="200055"/>
          </a:xfrm>
          <a:prstGeom prst="rect">
            <a:avLst/>
          </a:prstGeom>
          <a:noFill/>
        </p:spPr>
        <p:txBody>
          <a:bodyPr wrap="none" rtlCol="0">
            <a:spAutoFit/>
          </a:bodyPr>
          <a:lstStyle/>
          <a:p>
            <a:r>
              <a:rPr lang="en-US" sz="700" dirty="0"/>
              <a:t>CON</a:t>
            </a:r>
          </a:p>
        </p:txBody>
      </p:sp>
      <p:sp>
        <p:nvSpPr>
          <p:cNvPr id="854" name="TextBox 853">
            <a:extLst>
              <a:ext uri="{FF2B5EF4-FFF2-40B4-BE49-F238E27FC236}">
                <a16:creationId xmlns:a16="http://schemas.microsoft.com/office/drawing/2014/main" id="{09791670-955F-D395-6C85-0FD8A2699F53}"/>
              </a:ext>
            </a:extLst>
          </p:cNvPr>
          <p:cNvSpPr txBox="1"/>
          <p:nvPr/>
        </p:nvSpPr>
        <p:spPr>
          <a:xfrm>
            <a:off x="5275698" y="5346432"/>
            <a:ext cx="681597" cy="200055"/>
          </a:xfrm>
          <a:prstGeom prst="rect">
            <a:avLst/>
          </a:prstGeom>
          <a:noFill/>
        </p:spPr>
        <p:txBody>
          <a:bodyPr wrap="none" rtlCol="0">
            <a:spAutoFit/>
          </a:bodyPr>
          <a:lstStyle/>
          <a:p>
            <a:r>
              <a:rPr lang="en-US" sz="700" dirty="0"/>
              <a:t>At-Risk/ERA</a:t>
            </a:r>
          </a:p>
        </p:txBody>
      </p:sp>
      <p:sp>
        <p:nvSpPr>
          <p:cNvPr id="866" name="TextBox 865">
            <a:extLst>
              <a:ext uri="{FF2B5EF4-FFF2-40B4-BE49-F238E27FC236}">
                <a16:creationId xmlns:a16="http://schemas.microsoft.com/office/drawing/2014/main" id="{5C790092-B338-EC03-4DE9-576AB94B4C3D}"/>
              </a:ext>
            </a:extLst>
          </p:cNvPr>
          <p:cNvSpPr txBox="1"/>
          <p:nvPr/>
        </p:nvSpPr>
        <p:spPr>
          <a:xfrm>
            <a:off x="5748857" y="6555571"/>
            <a:ext cx="715145" cy="203976"/>
          </a:xfrm>
          <a:prstGeom prst="rect">
            <a:avLst/>
          </a:prstGeom>
          <a:noFill/>
        </p:spPr>
        <p:txBody>
          <a:bodyPr wrap="square" rtlCol="0">
            <a:spAutoFit/>
          </a:bodyPr>
          <a:lstStyle/>
          <a:p>
            <a:r>
              <a:rPr lang="en-US" sz="700" dirty="0"/>
              <a:t>CD4 TCM</a:t>
            </a:r>
          </a:p>
        </p:txBody>
      </p:sp>
      <p:sp>
        <p:nvSpPr>
          <p:cNvPr id="867" name="TextBox 866">
            <a:extLst>
              <a:ext uri="{FF2B5EF4-FFF2-40B4-BE49-F238E27FC236}">
                <a16:creationId xmlns:a16="http://schemas.microsoft.com/office/drawing/2014/main" id="{C4FBD0EA-ACF3-5640-4DB3-3B0F7A4BF7CD}"/>
              </a:ext>
            </a:extLst>
          </p:cNvPr>
          <p:cNvSpPr txBox="1"/>
          <p:nvPr/>
        </p:nvSpPr>
        <p:spPr>
          <a:xfrm>
            <a:off x="5748857" y="6690241"/>
            <a:ext cx="715145" cy="203976"/>
          </a:xfrm>
          <a:prstGeom prst="rect">
            <a:avLst/>
          </a:prstGeom>
          <a:noFill/>
        </p:spPr>
        <p:txBody>
          <a:bodyPr wrap="square" rtlCol="0">
            <a:spAutoFit/>
          </a:bodyPr>
          <a:lstStyle/>
          <a:p>
            <a:r>
              <a:rPr lang="en-US" sz="700" dirty="0"/>
              <a:t>CD8 TEM</a:t>
            </a:r>
          </a:p>
        </p:txBody>
      </p:sp>
      <p:sp>
        <p:nvSpPr>
          <p:cNvPr id="868" name="TextBox 867">
            <a:extLst>
              <a:ext uri="{FF2B5EF4-FFF2-40B4-BE49-F238E27FC236}">
                <a16:creationId xmlns:a16="http://schemas.microsoft.com/office/drawing/2014/main" id="{1079B8E9-6006-797B-F3B3-3CA5A83DB1FA}"/>
              </a:ext>
            </a:extLst>
          </p:cNvPr>
          <p:cNvSpPr txBox="1"/>
          <p:nvPr/>
        </p:nvSpPr>
        <p:spPr>
          <a:xfrm>
            <a:off x="5748857" y="6824910"/>
            <a:ext cx="715145" cy="200055"/>
          </a:xfrm>
          <a:prstGeom prst="rect">
            <a:avLst/>
          </a:prstGeom>
          <a:noFill/>
        </p:spPr>
        <p:txBody>
          <a:bodyPr wrap="square" rtlCol="0">
            <a:spAutoFit/>
          </a:bodyPr>
          <a:lstStyle/>
          <a:p>
            <a:r>
              <a:rPr lang="en-US" sz="700" dirty="0"/>
              <a:t>NK cell</a:t>
            </a:r>
          </a:p>
        </p:txBody>
      </p:sp>
      <p:sp>
        <p:nvSpPr>
          <p:cNvPr id="856" name="TextBox 855">
            <a:extLst>
              <a:ext uri="{FF2B5EF4-FFF2-40B4-BE49-F238E27FC236}">
                <a16:creationId xmlns:a16="http://schemas.microsoft.com/office/drawing/2014/main" id="{305AF68F-DC49-FC9C-4153-30E2ACAD4BC6}"/>
              </a:ext>
            </a:extLst>
          </p:cNvPr>
          <p:cNvSpPr txBox="1"/>
          <p:nvPr/>
        </p:nvSpPr>
        <p:spPr>
          <a:xfrm rot="16200000">
            <a:off x="4524975" y="5985159"/>
            <a:ext cx="503664" cy="200055"/>
          </a:xfrm>
          <a:prstGeom prst="rect">
            <a:avLst/>
          </a:prstGeom>
          <a:noFill/>
        </p:spPr>
        <p:txBody>
          <a:bodyPr wrap="none" rtlCol="0">
            <a:spAutoFit/>
          </a:bodyPr>
          <a:lstStyle/>
          <a:p>
            <a:pPr algn="ctr"/>
            <a:r>
              <a:rPr lang="en-US" sz="700" dirty="0"/>
              <a:t>senders</a:t>
            </a:r>
          </a:p>
        </p:txBody>
      </p:sp>
      <p:pic>
        <p:nvPicPr>
          <p:cNvPr id="858" name="Picture 857">
            <a:extLst>
              <a:ext uri="{FF2B5EF4-FFF2-40B4-BE49-F238E27FC236}">
                <a16:creationId xmlns:a16="http://schemas.microsoft.com/office/drawing/2014/main" id="{338E0076-155A-A9C6-6196-55BCF921B439}"/>
              </a:ext>
            </a:extLst>
          </p:cNvPr>
          <p:cNvPicPr>
            <a:picLocks noChangeAspect="1"/>
          </p:cNvPicPr>
          <p:nvPr/>
        </p:nvPicPr>
        <p:blipFill>
          <a:blip r:embed="rId16"/>
          <a:srcRect l="12090" t="33316" r="61343" b="41898"/>
          <a:stretch/>
        </p:blipFill>
        <p:spPr>
          <a:xfrm>
            <a:off x="4880919" y="5702446"/>
            <a:ext cx="948205" cy="839829"/>
          </a:xfrm>
          <a:prstGeom prst="rect">
            <a:avLst/>
          </a:prstGeom>
        </p:spPr>
      </p:pic>
      <p:pic>
        <p:nvPicPr>
          <p:cNvPr id="859" name="Picture 858">
            <a:extLst>
              <a:ext uri="{FF2B5EF4-FFF2-40B4-BE49-F238E27FC236}">
                <a16:creationId xmlns:a16="http://schemas.microsoft.com/office/drawing/2014/main" id="{3F9FB6C1-F4AF-9705-D4C3-76664FAF7250}"/>
              </a:ext>
            </a:extLst>
          </p:cNvPr>
          <p:cNvPicPr>
            <a:picLocks noChangeAspect="1"/>
          </p:cNvPicPr>
          <p:nvPr/>
        </p:nvPicPr>
        <p:blipFill>
          <a:blip r:embed="rId17"/>
          <a:srcRect l="11340" t="39922" r="61779" b="48547"/>
          <a:stretch/>
        </p:blipFill>
        <p:spPr>
          <a:xfrm>
            <a:off x="4848889" y="6584319"/>
            <a:ext cx="964958" cy="413950"/>
          </a:xfrm>
          <a:prstGeom prst="rect">
            <a:avLst/>
          </a:prstGeom>
        </p:spPr>
      </p:pic>
      <p:grpSp>
        <p:nvGrpSpPr>
          <p:cNvPr id="987" name="Group 986">
            <a:extLst>
              <a:ext uri="{FF2B5EF4-FFF2-40B4-BE49-F238E27FC236}">
                <a16:creationId xmlns:a16="http://schemas.microsoft.com/office/drawing/2014/main" id="{C6C95D43-1BA1-30EA-85C4-75A3F4C12AF5}"/>
              </a:ext>
            </a:extLst>
          </p:cNvPr>
          <p:cNvGrpSpPr/>
          <p:nvPr/>
        </p:nvGrpSpPr>
        <p:grpSpPr>
          <a:xfrm>
            <a:off x="5745233" y="5675040"/>
            <a:ext cx="696024" cy="894335"/>
            <a:chOff x="5683863" y="5687314"/>
            <a:chExt cx="696024" cy="894335"/>
          </a:xfrm>
        </p:grpSpPr>
        <p:sp>
          <p:nvSpPr>
            <p:cNvPr id="860" name="TextBox 859">
              <a:extLst>
                <a:ext uri="{FF2B5EF4-FFF2-40B4-BE49-F238E27FC236}">
                  <a16:creationId xmlns:a16="http://schemas.microsoft.com/office/drawing/2014/main" id="{5CD8380D-FD51-F6FE-DC46-C1371572AEFB}"/>
                </a:ext>
              </a:extLst>
            </p:cNvPr>
            <p:cNvSpPr txBox="1"/>
            <p:nvPr/>
          </p:nvSpPr>
          <p:spPr>
            <a:xfrm>
              <a:off x="5683863" y="5687314"/>
              <a:ext cx="412486" cy="203976"/>
            </a:xfrm>
            <a:prstGeom prst="rect">
              <a:avLst/>
            </a:prstGeom>
            <a:noFill/>
          </p:spPr>
          <p:txBody>
            <a:bodyPr wrap="none" rtlCol="0">
              <a:spAutoFit/>
            </a:bodyPr>
            <a:lstStyle/>
            <a:p>
              <a:r>
                <a:rPr lang="en-US" sz="700" dirty="0"/>
                <a:t>B cell</a:t>
              </a:r>
            </a:p>
          </p:txBody>
        </p:sp>
        <p:sp>
          <p:nvSpPr>
            <p:cNvPr id="861" name="TextBox 860">
              <a:extLst>
                <a:ext uri="{FF2B5EF4-FFF2-40B4-BE49-F238E27FC236}">
                  <a16:creationId xmlns:a16="http://schemas.microsoft.com/office/drawing/2014/main" id="{EF5D67BE-F5F7-E06A-3537-5EBE98796828}"/>
                </a:ext>
              </a:extLst>
            </p:cNvPr>
            <p:cNvSpPr txBox="1"/>
            <p:nvPr/>
          </p:nvSpPr>
          <p:spPr>
            <a:xfrm>
              <a:off x="5683863" y="580629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862" name="TextBox 861">
              <a:extLst>
                <a:ext uri="{FF2B5EF4-FFF2-40B4-BE49-F238E27FC236}">
                  <a16:creationId xmlns:a16="http://schemas.microsoft.com/office/drawing/2014/main" id="{7E005F15-0900-930F-5B17-B6ED97AC92B4}"/>
                </a:ext>
              </a:extLst>
            </p:cNvPr>
            <p:cNvSpPr txBox="1"/>
            <p:nvPr/>
          </p:nvSpPr>
          <p:spPr>
            <a:xfrm>
              <a:off x="5683863" y="5921355"/>
              <a:ext cx="582211" cy="200055"/>
            </a:xfrm>
            <a:prstGeom prst="rect">
              <a:avLst/>
            </a:prstGeom>
            <a:noFill/>
          </p:spPr>
          <p:txBody>
            <a:bodyPr wrap="none" rtlCol="0">
              <a:spAutoFit/>
            </a:bodyPr>
            <a:lstStyle/>
            <a:p>
              <a:r>
                <a:rPr lang="en-US" sz="700" dirty="0"/>
                <a:t>CD4 TCM</a:t>
              </a:r>
            </a:p>
          </p:txBody>
        </p:sp>
        <p:sp>
          <p:nvSpPr>
            <p:cNvPr id="863" name="TextBox 862">
              <a:extLst>
                <a:ext uri="{FF2B5EF4-FFF2-40B4-BE49-F238E27FC236}">
                  <a16:creationId xmlns:a16="http://schemas.microsoft.com/office/drawing/2014/main" id="{F7F42399-5230-1F4C-DA52-B6272D31D8C3}"/>
                </a:ext>
              </a:extLst>
            </p:cNvPr>
            <p:cNvSpPr txBox="1"/>
            <p:nvPr/>
          </p:nvSpPr>
          <p:spPr>
            <a:xfrm>
              <a:off x="5683863" y="6036415"/>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864" name="TextBox 863">
              <a:extLst>
                <a:ext uri="{FF2B5EF4-FFF2-40B4-BE49-F238E27FC236}">
                  <a16:creationId xmlns:a16="http://schemas.microsoft.com/office/drawing/2014/main" id="{4ED02D47-74F3-EF82-57B4-79761C97DB6F}"/>
                </a:ext>
              </a:extLst>
            </p:cNvPr>
            <p:cNvSpPr txBox="1"/>
            <p:nvPr/>
          </p:nvSpPr>
          <p:spPr>
            <a:xfrm>
              <a:off x="5683863" y="6151475"/>
              <a:ext cx="577402" cy="200055"/>
            </a:xfrm>
            <a:prstGeom prst="rect">
              <a:avLst/>
            </a:prstGeom>
            <a:noFill/>
          </p:spPr>
          <p:txBody>
            <a:bodyPr wrap="none" rtlCol="0">
              <a:spAutoFit/>
            </a:bodyPr>
            <a:lstStyle/>
            <a:p>
              <a:r>
                <a:rPr lang="en-US" sz="700" dirty="0"/>
                <a:t>CD8 TEM</a:t>
              </a:r>
            </a:p>
          </p:txBody>
        </p:sp>
        <p:sp>
          <p:nvSpPr>
            <p:cNvPr id="865" name="TextBox 864">
              <a:extLst>
                <a:ext uri="{FF2B5EF4-FFF2-40B4-BE49-F238E27FC236}">
                  <a16:creationId xmlns:a16="http://schemas.microsoft.com/office/drawing/2014/main" id="{B2458C57-C534-5F00-DBC9-722D4C88AB2E}"/>
                </a:ext>
              </a:extLst>
            </p:cNvPr>
            <p:cNvSpPr txBox="1"/>
            <p:nvPr/>
          </p:nvSpPr>
          <p:spPr>
            <a:xfrm>
              <a:off x="5683863" y="6381594"/>
              <a:ext cx="466794" cy="200055"/>
            </a:xfrm>
            <a:prstGeom prst="rect">
              <a:avLst/>
            </a:prstGeom>
            <a:noFill/>
          </p:spPr>
          <p:txBody>
            <a:bodyPr wrap="none" rtlCol="0">
              <a:spAutoFit/>
            </a:bodyPr>
            <a:lstStyle/>
            <a:p>
              <a:r>
                <a:rPr lang="en-US" sz="700" dirty="0"/>
                <a:t>NK cell</a:t>
              </a:r>
            </a:p>
          </p:txBody>
        </p:sp>
        <p:sp>
          <p:nvSpPr>
            <p:cNvPr id="986" name="TextBox 985">
              <a:extLst>
                <a:ext uri="{FF2B5EF4-FFF2-40B4-BE49-F238E27FC236}">
                  <a16:creationId xmlns:a16="http://schemas.microsoft.com/office/drawing/2014/main" id="{026FE1EA-2EA0-CAC1-112E-3E1EC2479678}"/>
                </a:ext>
              </a:extLst>
            </p:cNvPr>
            <p:cNvSpPr txBox="1"/>
            <p:nvPr/>
          </p:nvSpPr>
          <p:spPr>
            <a:xfrm>
              <a:off x="5683863" y="6266535"/>
              <a:ext cx="619080" cy="200055"/>
            </a:xfrm>
            <a:prstGeom prst="rect">
              <a:avLst/>
            </a:prstGeom>
            <a:noFill/>
          </p:spPr>
          <p:txBody>
            <a:bodyPr wrap="none" rtlCol="0">
              <a:spAutoFit/>
            </a:bodyPr>
            <a:lstStyle/>
            <a:p>
              <a:r>
                <a:rPr lang="en-US" sz="700" dirty="0"/>
                <a:t>Monocytes</a:t>
              </a:r>
            </a:p>
          </p:txBody>
        </p:sp>
      </p:grpSp>
      <p:sp>
        <p:nvSpPr>
          <p:cNvPr id="1005" name="TextBox 1004">
            <a:extLst>
              <a:ext uri="{FF2B5EF4-FFF2-40B4-BE49-F238E27FC236}">
                <a16:creationId xmlns:a16="http://schemas.microsoft.com/office/drawing/2014/main" id="{3D22564A-0EA5-125B-CD09-4E77B42D00CE}"/>
              </a:ext>
            </a:extLst>
          </p:cNvPr>
          <p:cNvSpPr txBox="1"/>
          <p:nvPr/>
        </p:nvSpPr>
        <p:spPr>
          <a:xfrm rot="16200000">
            <a:off x="5602318" y="6959024"/>
            <a:ext cx="284052" cy="200055"/>
          </a:xfrm>
          <a:prstGeom prst="rect">
            <a:avLst/>
          </a:prstGeom>
          <a:noFill/>
        </p:spPr>
        <p:txBody>
          <a:bodyPr wrap="none" rtlCol="0">
            <a:spAutoFit/>
          </a:bodyPr>
          <a:lstStyle/>
          <a:p>
            <a:r>
              <a:rPr lang="en-US" sz="700" dirty="0"/>
              <a:t>p3</a:t>
            </a:r>
          </a:p>
        </p:txBody>
      </p:sp>
      <p:sp>
        <p:nvSpPr>
          <p:cNvPr id="1007" name="TextBox 1006">
            <a:extLst>
              <a:ext uri="{FF2B5EF4-FFF2-40B4-BE49-F238E27FC236}">
                <a16:creationId xmlns:a16="http://schemas.microsoft.com/office/drawing/2014/main" id="{CEBDAFC5-C5F0-4A6F-3654-DDEB4812A025}"/>
              </a:ext>
            </a:extLst>
          </p:cNvPr>
          <p:cNvSpPr txBox="1"/>
          <p:nvPr/>
        </p:nvSpPr>
        <p:spPr>
          <a:xfrm rot="16200000">
            <a:off x="5345522" y="6959024"/>
            <a:ext cx="284052" cy="200055"/>
          </a:xfrm>
          <a:prstGeom prst="rect">
            <a:avLst/>
          </a:prstGeom>
          <a:noFill/>
        </p:spPr>
        <p:txBody>
          <a:bodyPr wrap="none" rtlCol="0">
            <a:spAutoFit/>
          </a:bodyPr>
          <a:lstStyle/>
          <a:p>
            <a:r>
              <a:rPr lang="en-US" sz="700" dirty="0"/>
              <a:t>p8</a:t>
            </a:r>
          </a:p>
        </p:txBody>
      </p:sp>
      <p:sp>
        <p:nvSpPr>
          <p:cNvPr id="1010" name="TextBox 1009">
            <a:extLst>
              <a:ext uri="{FF2B5EF4-FFF2-40B4-BE49-F238E27FC236}">
                <a16:creationId xmlns:a16="http://schemas.microsoft.com/office/drawing/2014/main" id="{339B86B7-81FF-9198-02A6-639AE934732C}"/>
              </a:ext>
            </a:extLst>
          </p:cNvPr>
          <p:cNvSpPr txBox="1"/>
          <p:nvPr/>
        </p:nvSpPr>
        <p:spPr>
          <a:xfrm rot="16200000">
            <a:off x="5453836" y="6983871"/>
            <a:ext cx="333746" cy="200055"/>
          </a:xfrm>
          <a:prstGeom prst="rect">
            <a:avLst/>
          </a:prstGeom>
          <a:noFill/>
        </p:spPr>
        <p:txBody>
          <a:bodyPr wrap="none" rtlCol="0">
            <a:spAutoFit/>
          </a:bodyPr>
          <a:lstStyle/>
          <a:p>
            <a:r>
              <a:rPr lang="en-US" sz="700" dirty="0"/>
              <a:t>p18</a:t>
            </a:r>
          </a:p>
        </p:txBody>
      </p:sp>
      <p:sp>
        <p:nvSpPr>
          <p:cNvPr id="1014" name="TextBox 1013">
            <a:extLst>
              <a:ext uri="{FF2B5EF4-FFF2-40B4-BE49-F238E27FC236}">
                <a16:creationId xmlns:a16="http://schemas.microsoft.com/office/drawing/2014/main" id="{D1D0B2C2-F1A8-29F8-753B-6B499B4EEE79}"/>
              </a:ext>
            </a:extLst>
          </p:cNvPr>
          <p:cNvSpPr txBox="1"/>
          <p:nvPr/>
        </p:nvSpPr>
        <p:spPr>
          <a:xfrm rot="16200000">
            <a:off x="4784856" y="6983871"/>
            <a:ext cx="333746" cy="200055"/>
          </a:xfrm>
          <a:prstGeom prst="rect">
            <a:avLst/>
          </a:prstGeom>
          <a:noFill/>
        </p:spPr>
        <p:txBody>
          <a:bodyPr wrap="none" rtlCol="0">
            <a:spAutoFit/>
          </a:bodyPr>
          <a:lstStyle/>
          <a:p>
            <a:r>
              <a:rPr lang="en-US" sz="700" dirty="0"/>
              <a:t>p42</a:t>
            </a:r>
          </a:p>
        </p:txBody>
      </p:sp>
      <p:sp>
        <p:nvSpPr>
          <p:cNvPr id="1015" name="TextBox 1014">
            <a:extLst>
              <a:ext uri="{FF2B5EF4-FFF2-40B4-BE49-F238E27FC236}">
                <a16:creationId xmlns:a16="http://schemas.microsoft.com/office/drawing/2014/main" id="{4525B855-F0D5-0B0C-3E58-E2F81AC1691A}"/>
              </a:ext>
            </a:extLst>
          </p:cNvPr>
          <p:cNvSpPr txBox="1"/>
          <p:nvPr/>
        </p:nvSpPr>
        <p:spPr>
          <a:xfrm rot="16200000">
            <a:off x="4913784" y="6983871"/>
            <a:ext cx="333746" cy="200055"/>
          </a:xfrm>
          <a:prstGeom prst="rect">
            <a:avLst/>
          </a:prstGeom>
          <a:noFill/>
        </p:spPr>
        <p:txBody>
          <a:bodyPr wrap="none" rtlCol="0">
            <a:spAutoFit/>
          </a:bodyPr>
          <a:lstStyle/>
          <a:p>
            <a:r>
              <a:rPr lang="en-US" sz="700" dirty="0"/>
              <a:t>p47</a:t>
            </a:r>
          </a:p>
        </p:txBody>
      </p:sp>
      <p:sp>
        <p:nvSpPr>
          <p:cNvPr id="1017" name="TextBox 1016">
            <a:extLst>
              <a:ext uri="{FF2B5EF4-FFF2-40B4-BE49-F238E27FC236}">
                <a16:creationId xmlns:a16="http://schemas.microsoft.com/office/drawing/2014/main" id="{ED2D4D69-71C1-C385-0A47-E31909CCA608}"/>
              </a:ext>
            </a:extLst>
          </p:cNvPr>
          <p:cNvSpPr txBox="1"/>
          <p:nvPr/>
        </p:nvSpPr>
        <p:spPr>
          <a:xfrm rot="16200000">
            <a:off x="5171639" y="6983871"/>
            <a:ext cx="333746" cy="200055"/>
          </a:xfrm>
          <a:prstGeom prst="rect">
            <a:avLst/>
          </a:prstGeom>
          <a:noFill/>
        </p:spPr>
        <p:txBody>
          <a:bodyPr wrap="none" rtlCol="0">
            <a:spAutoFit/>
          </a:bodyPr>
          <a:lstStyle/>
          <a:p>
            <a:r>
              <a:rPr lang="en-US" sz="700" dirty="0"/>
              <a:t>p65</a:t>
            </a:r>
          </a:p>
        </p:txBody>
      </p:sp>
      <p:sp>
        <p:nvSpPr>
          <p:cNvPr id="1018" name="TextBox 1017">
            <a:extLst>
              <a:ext uri="{FF2B5EF4-FFF2-40B4-BE49-F238E27FC236}">
                <a16:creationId xmlns:a16="http://schemas.microsoft.com/office/drawing/2014/main" id="{60C96C08-A6B3-0E18-A56D-776CF8679725}"/>
              </a:ext>
            </a:extLst>
          </p:cNvPr>
          <p:cNvSpPr txBox="1"/>
          <p:nvPr/>
        </p:nvSpPr>
        <p:spPr>
          <a:xfrm rot="16200000">
            <a:off x="5042712" y="6983871"/>
            <a:ext cx="333746" cy="200055"/>
          </a:xfrm>
          <a:prstGeom prst="rect">
            <a:avLst/>
          </a:prstGeom>
          <a:noFill/>
        </p:spPr>
        <p:txBody>
          <a:bodyPr wrap="none" rtlCol="0">
            <a:spAutoFit/>
          </a:bodyPr>
          <a:lstStyle/>
          <a:p>
            <a:r>
              <a:rPr lang="en-US" sz="700" dirty="0"/>
              <a:t>p48</a:t>
            </a:r>
          </a:p>
        </p:txBody>
      </p:sp>
      <p:grpSp>
        <p:nvGrpSpPr>
          <p:cNvPr id="53" name="Group 52">
            <a:extLst>
              <a:ext uri="{FF2B5EF4-FFF2-40B4-BE49-F238E27FC236}">
                <a16:creationId xmlns:a16="http://schemas.microsoft.com/office/drawing/2014/main" id="{5C04C647-A5D8-022C-8E3B-B6EBD723B73F}"/>
              </a:ext>
            </a:extLst>
          </p:cNvPr>
          <p:cNvGrpSpPr/>
          <p:nvPr/>
        </p:nvGrpSpPr>
        <p:grpSpPr>
          <a:xfrm>
            <a:off x="4887284" y="9448485"/>
            <a:ext cx="745710" cy="468117"/>
            <a:chOff x="4451764" y="9317207"/>
            <a:chExt cx="745710" cy="468117"/>
          </a:xfrm>
        </p:grpSpPr>
        <p:pic>
          <p:nvPicPr>
            <p:cNvPr id="56" name="Picture 55" descr="A close-up of a color chart&#10;&#10;Description automatically generated">
              <a:extLst>
                <a:ext uri="{FF2B5EF4-FFF2-40B4-BE49-F238E27FC236}">
                  <a16:creationId xmlns:a16="http://schemas.microsoft.com/office/drawing/2014/main" id="{DA0C3FA1-CFA5-D3A0-4CC0-F6C52263A1B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57" name="Rectangle 56">
              <a:extLst>
                <a:ext uri="{FF2B5EF4-FFF2-40B4-BE49-F238E27FC236}">
                  <a16:creationId xmlns:a16="http://schemas.microsoft.com/office/drawing/2014/main" id="{3F0F9084-5857-E137-44EE-5CDD271CC4B5}"/>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 name="TextBox 60">
              <a:extLst>
                <a:ext uri="{FF2B5EF4-FFF2-40B4-BE49-F238E27FC236}">
                  <a16:creationId xmlns:a16="http://schemas.microsoft.com/office/drawing/2014/main" id="{72825194-6C5F-5B5D-EAA6-40D883992A49}"/>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896" name="TextBox 895">
              <a:extLst>
                <a:ext uri="{FF2B5EF4-FFF2-40B4-BE49-F238E27FC236}">
                  <a16:creationId xmlns:a16="http://schemas.microsoft.com/office/drawing/2014/main" id="{08FA97CD-87BE-A9CD-3FEC-2B4FA22FD9F4}"/>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899" name="TextBox 898">
              <a:extLst>
                <a:ext uri="{FF2B5EF4-FFF2-40B4-BE49-F238E27FC236}">
                  <a16:creationId xmlns:a16="http://schemas.microsoft.com/office/drawing/2014/main" id="{BB2619A2-AD44-812F-3628-E6E746880F79}"/>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01" name="TextBox 900">
              <a:extLst>
                <a:ext uri="{FF2B5EF4-FFF2-40B4-BE49-F238E27FC236}">
                  <a16:creationId xmlns:a16="http://schemas.microsoft.com/office/drawing/2014/main" id="{E6CE7A6E-0D84-59B0-90FB-98F2D939B72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02" name="TextBox 901">
              <a:extLst>
                <a:ext uri="{FF2B5EF4-FFF2-40B4-BE49-F238E27FC236}">
                  <a16:creationId xmlns:a16="http://schemas.microsoft.com/office/drawing/2014/main" id="{2D0B06D7-D9D8-E71F-6051-60163AD596DA}"/>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03" name="Group 902">
            <a:extLst>
              <a:ext uri="{FF2B5EF4-FFF2-40B4-BE49-F238E27FC236}">
                <a16:creationId xmlns:a16="http://schemas.microsoft.com/office/drawing/2014/main" id="{FE8820D4-6387-958D-FA8B-34F49DA237CF}"/>
              </a:ext>
            </a:extLst>
          </p:cNvPr>
          <p:cNvGrpSpPr/>
          <p:nvPr/>
        </p:nvGrpSpPr>
        <p:grpSpPr>
          <a:xfrm>
            <a:off x="5644316" y="9448486"/>
            <a:ext cx="745710" cy="468117"/>
            <a:chOff x="5045489" y="9348957"/>
            <a:chExt cx="745710" cy="468117"/>
          </a:xfrm>
        </p:grpSpPr>
        <p:pic>
          <p:nvPicPr>
            <p:cNvPr id="913" name="Picture 912">
              <a:extLst>
                <a:ext uri="{FF2B5EF4-FFF2-40B4-BE49-F238E27FC236}">
                  <a16:creationId xmlns:a16="http://schemas.microsoft.com/office/drawing/2014/main" id="{1DD86F6C-7963-AA4C-5565-679F734016FC}"/>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14" name="Group 913">
              <a:extLst>
                <a:ext uri="{FF2B5EF4-FFF2-40B4-BE49-F238E27FC236}">
                  <a16:creationId xmlns:a16="http://schemas.microsoft.com/office/drawing/2014/main" id="{D947C9EC-A844-305E-75FB-FFE486F5D016}"/>
                </a:ext>
              </a:extLst>
            </p:cNvPr>
            <p:cNvGrpSpPr/>
            <p:nvPr/>
          </p:nvGrpSpPr>
          <p:grpSpPr>
            <a:xfrm>
              <a:off x="5045489" y="9348957"/>
              <a:ext cx="745710" cy="468117"/>
              <a:chOff x="4451764" y="9317207"/>
              <a:chExt cx="745710" cy="468117"/>
            </a:xfrm>
          </p:grpSpPr>
          <p:sp>
            <p:nvSpPr>
              <p:cNvPr id="915" name="Rectangle 914">
                <a:extLst>
                  <a:ext uri="{FF2B5EF4-FFF2-40B4-BE49-F238E27FC236}">
                    <a16:creationId xmlns:a16="http://schemas.microsoft.com/office/drawing/2014/main" id="{4C350F69-6E89-F4F3-BE4E-B4C91F22E488}"/>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16" name="TextBox 915">
                <a:extLst>
                  <a:ext uri="{FF2B5EF4-FFF2-40B4-BE49-F238E27FC236}">
                    <a16:creationId xmlns:a16="http://schemas.microsoft.com/office/drawing/2014/main" id="{627B41D1-450A-E1EA-F825-33DA3F1D029C}"/>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17" name="TextBox 916">
                <a:extLst>
                  <a:ext uri="{FF2B5EF4-FFF2-40B4-BE49-F238E27FC236}">
                    <a16:creationId xmlns:a16="http://schemas.microsoft.com/office/drawing/2014/main" id="{4D084B60-A26D-7A3A-A771-2D74B40B96DF}"/>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18" name="TextBox 917">
                <a:extLst>
                  <a:ext uri="{FF2B5EF4-FFF2-40B4-BE49-F238E27FC236}">
                    <a16:creationId xmlns:a16="http://schemas.microsoft.com/office/drawing/2014/main" id="{6AB96EAF-E5F1-DCA6-BCEB-51674F905F8C}"/>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19" name="TextBox 918">
                <a:extLst>
                  <a:ext uri="{FF2B5EF4-FFF2-40B4-BE49-F238E27FC236}">
                    <a16:creationId xmlns:a16="http://schemas.microsoft.com/office/drawing/2014/main" id="{C19A743C-3324-CC64-4852-9FADF85B3DA3}"/>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0" name="TextBox 919">
                <a:extLst>
                  <a:ext uri="{FF2B5EF4-FFF2-40B4-BE49-F238E27FC236}">
                    <a16:creationId xmlns:a16="http://schemas.microsoft.com/office/drawing/2014/main" id="{9BF3C3C6-6A3D-CA98-21DF-2A4F7B3F0291}"/>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grpSp>
        <p:nvGrpSpPr>
          <p:cNvPr id="921" name="Group 920">
            <a:extLst>
              <a:ext uri="{FF2B5EF4-FFF2-40B4-BE49-F238E27FC236}">
                <a16:creationId xmlns:a16="http://schemas.microsoft.com/office/drawing/2014/main" id="{E2CB7C4E-DBFD-902A-6498-DD208BD36F5A}"/>
              </a:ext>
            </a:extLst>
          </p:cNvPr>
          <p:cNvGrpSpPr/>
          <p:nvPr/>
        </p:nvGrpSpPr>
        <p:grpSpPr>
          <a:xfrm>
            <a:off x="6420759" y="5800435"/>
            <a:ext cx="745710" cy="468117"/>
            <a:chOff x="4451764" y="9317207"/>
            <a:chExt cx="745710" cy="468117"/>
          </a:xfrm>
        </p:grpSpPr>
        <p:pic>
          <p:nvPicPr>
            <p:cNvPr id="922" name="Picture 921" descr="A close-up of a color chart&#10;&#10;Description automatically generated">
              <a:extLst>
                <a:ext uri="{FF2B5EF4-FFF2-40B4-BE49-F238E27FC236}">
                  <a16:creationId xmlns:a16="http://schemas.microsoft.com/office/drawing/2014/main" id="{37AFABFD-A483-546D-C6CD-792ED8CC6A71}"/>
                </a:ext>
              </a:extLst>
            </p:cNvPr>
            <p:cNvPicPr>
              <a:picLocks noChangeAspect="1"/>
            </p:cNvPicPr>
            <p:nvPr/>
          </p:nvPicPr>
          <p:blipFill rotWithShape="1">
            <a:blip r:embed="rId18"/>
            <a:srcRect l="81516" t="2226" r="12650" b="48668"/>
            <a:stretch/>
          </p:blipFill>
          <p:spPr>
            <a:xfrm rot="5400000">
              <a:off x="4771953" y="9377075"/>
              <a:ext cx="94703" cy="412465"/>
            </a:xfrm>
            <a:prstGeom prst="rect">
              <a:avLst/>
            </a:prstGeom>
          </p:spPr>
        </p:pic>
        <p:sp>
          <p:nvSpPr>
            <p:cNvPr id="923" name="Rectangle 922">
              <a:extLst>
                <a:ext uri="{FF2B5EF4-FFF2-40B4-BE49-F238E27FC236}">
                  <a16:creationId xmlns:a16="http://schemas.microsoft.com/office/drawing/2014/main" id="{BDCEDD29-577C-F643-0028-5B0F2498A684}"/>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24" name="TextBox 923">
              <a:extLst>
                <a:ext uri="{FF2B5EF4-FFF2-40B4-BE49-F238E27FC236}">
                  <a16:creationId xmlns:a16="http://schemas.microsoft.com/office/drawing/2014/main" id="{FFD3067C-E1FA-ED4F-6E4B-0B0129A51761}"/>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925" name="TextBox 924">
              <a:extLst>
                <a:ext uri="{FF2B5EF4-FFF2-40B4-BE49-F238E27FC236}">
                  <a16:creationId xmlns:a16="http://schemas.microsoft.com/office/drawing/2014/main" id="{4F5F5FF9-B0EC-DC4F-DC00-2965DD8A55EA}"/>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26" name="TextBox 925">
              <a:extLst>
                <a:ext uri="{FF2B5EF4-FFF2-40B4-BE49-F238E27FC236}">
                  <a16:creationId xmlns:a16="http://schemas.microsoft.com/office/drawing/2014/main" id="{98374A32-95B5-55E7-ACB7-9F052B0FB77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27" name="TextBox 926">
              <a:extLst>
                <a:ext uri="{FF2B5EF4-FFF2-40B4-BE49-F238E27FC236}">
                  <a16:creationId xmlns:a16="http://schemas.microsoft.com/office/drawing/2014/main" id="{EF3A0D74-7FC4-58C9-FD6E-59A5C3E6B141}"/>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28" name="TextBox 927">
              <a:extLst>
                <a:ext uri="{FF2B5EF4-FFF2-40B4-BE49-F238E27FC236}">
                  <a16:creationId xmlns:a16="http://schemas.microsoft.com/office/drawing/2014/main" id="{0F5486C5-202C-A4E9-2BF3-4C2039E3C65D}"/>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936" name="Group 935">
            <a:extLst>
              <a:ext uri="{FF2B5EF4-FFF2-40B4-BE49-F238E27FC236}">
                <a16:creationId xmlns:a16="http://schemas.microsoft.com/office/drawing/2014/main" id="{700CA66C-1C35-AC53-113F-58389D0EC399}"/>
              </a:ext>
            </a:extLst>
          </p:cNvPr>
          <p:cNvGrpSpPr/>
          <p:nvPr/>
        </p:nvGrpSpPr>
        <p:grpSpPr>
          <a:xfrm>
            <a:off x="6420759" y="6564541"/>
            <a:ext cx="745710" cy="468117"/>
            <a:chOff x="5045489" y="9348957"/>
            <a:chExt cx="745710" cy="468117"/>
          </a:xfrm>
        </p:grpSpPr>
        <p:pic>
          <p:nvPicPr>
            <p:cNvPr id="939" name="Picture 938">
              <a:extLst>
                <a:ext uri="{FF2B5EF4-FFF2-40B4-BE49-F238E27FC236}">
                  <a16:creationId xmlns:a16="http://schemas.microsoft.com/office/drawing/2014/main" id="{3BF48BEA-698D-E4F3-D593-A26737E129CA}"/>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940" name="Group 939">
              <a:extLst>
                <a:ext uri="{FF2B5EF4-FFF2-40B4-BE49-F238E27FC236}">
                  <a16:creationId xmlns:a16="http://schemas.microsoft.com/office/drawing/2014/main" id="{03E735FD-2D84-4224-DA1D-A7BE54020F86}"/>
                </a:ext>
              </a:extLst>
            </p:cNvPr>
            <p:cNvGrpSpPr/>
            <p:nvPr/>
          </p:nvGrpSpPr>
          <p:grpSpPr>
            <a:xfrm>
              <a:off x="5045489" y="9348957"/>
              <a:ext cx="745710" cy="468117"/>
              <a:chOff x="4451764" y="9317207"/>
              <a:chExt cx="745710" cy="468117"/>
            </a:xfrm>
          </p:grpSpPr>
          <p:sp>
            <p:nvSpPr>
              <p:cNvPr id="944" name="Rectangle 943">
                <a:extLst>
                  <a:ext uri="{FF2B5EF4-FFF2-40B4-BE49-F238E27FC236}">
                    <a16:creationId xmlns:a16="http://schemas.microsoft.com/office/drawing/2014/main" id="{DD8E74E7-BF48-AA8F-F591-994A1296230C}"/>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948" name="TextBox 947">
                <a:extLst>
                  <a:ext uri="{FF2B5EF4-FFF2-40B4-BE49-F238E27FC236}">
                    <a16:creationId xmlns:a16="http://schemas.microsoft.com/office/drawing/2014/main" id="{C2537ADB-9651-7790-91CC-1B5033B9B804}"/>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949" name="TextBox 948">
                <a:extLst>
                  <a:ext uri="{FF2B5EF4-FFF2-40B4-BE49-F238E27FC236}">
                    <a16:creationId xmlns:a16="http://schemas.microsoft.com/office/drawing/2014/main" id="{2D73A5F2-2DB4-CB4D-6088-7B9DB5DE66F1}"/>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950" name="TextBox 949">
                <a:extLst>
                  <a:ext uri="{FF2B5EF4-FFF2-40B4-BE49-F238E27FC236}">
                    <a16:creationId xmlns:a16="http://schemas.microsoft.com/office/drawing/2014/main" id="{AEE37359-66AA-6F5E-6894-8CBFC5B7CCCB}"/>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952" name="TextBox 951">
                <a:extLst>
                  <a:ext uri="{FF2B5EF4-FFF2-40B4-BE49-F238E27FC236}">
                    <a16:creationId xmlns:a16="http://schemas.microsoft.com/office/drawing/2014/main" id="{3E15F35B-E0E8-BD0E-C08C-79245038A10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954" name="TextBox 953">
                <a:extLst>
                  <a:ext uri="{FF2B5EF4-FFF2-40B4-BE49-F238E27FC236}">
                    <a16:creationId xmlns:a16="http://schemas.microsoft.com/office/drawing/2014/main" id="{3DCDAA5E-E2E6-2DEE-75CB-FB0618899AB5}"/>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S5 </a:t>
            </a:r>
            <a:r>
              <a:rPr lang="en-US" b="1" dirty="0">
                <a:solidFill>
                  <a:schemeClr val="dk1"/>
                </a:solidFill>
                <a:latin typeface="Arial" panose="020B0604020202020204" pitchFamily="34" charset="0"/>
                <a:ea typeface="Calibri"/>
                <a:cs typeface="Arial" panose="020B0604020202020204" pitchFamily="34" charset="0"/>
                <a:sym typeface="Calibri"/>
              </a:rPr>
              <a:t>U</a:t>
            </a:r>
            <a:r>
              <a:rPr lang="en-US" sz="1400" b="1" i="0" u="none" strike="noStrike" cap="none" dirty="0">
                <a:solidFill>
                  <a:schemeClr val="dk1"/>
                </a:solidFill>
                <a:latin typeface="Arial" panose="020B0604020202020204" pitchFamily="34" charset="0"/>
                <a:ea typeface="Calibri"/>
                <a:cs typeface="Arial" panose="020B0604020202020204" pitchFamily="34" charset="0"/>
                <a:sym typeface="Calibri"/>
              </a:rPr>
              <a:t>nsupervised clustering based on gene expression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 name="Picture 52">
            <a:extLst>
              <a:ext uri="{FF2B5EF4-FFF2-40B4-BE49-F238E27FC236}">
                <a16:creationId xmlns:a16="http://schemas.microsoft.com/office/drawing/2014/main" id="{12B11417-AEE8-B91C-DF80-AE8365FF15E2}"/>
              </a:ext>
            </a:extLst>
          </p:cNvPr>
          <p:cNvPicPr>
            <a:picLocks noChangeAspect="1"/>
          </p:cNvPicPr>
          <p:nvPr/>
        </p:nvPicPr>
        <p:blipFill>
          <a:blip r:embed="rId3"/>
          <a:stretch>
            <a:fillRect/>
          </a:stretch>
        </p:blipFill>
        <p:spPr>
          <a:xfrm>
            <a:off x="8205211" y="7922474"/>
            <a:ext cx="6748984" cy="1982293"/>
          </a:xfrm>
          <a:prstGeom prst="rect">
            <a:avLst/>
          </a:prstGeom>
        </p:spPr>
      </p:pic>
      <p:sp>
        <p:nvSpPr>
          <p:cNvPr id="54" name="Google Shape;529;p4">
            <a:extLst>
              <a:ext uri="{FF2B5EF4-FFF2-40B4-BE49-F238E27FC236}">
                <a16:creationId xmlns:a16="http://schemas.microsoft.com/office/drawing/2014/main" id="{967AB244-40E5-C413-A8AC-91F680E7EE89}"/>
              </a:ext>
            </a:extLst>
          </p:cNvPr>
          <p:cNvSpPr txBox="1"/>
          <p:nvPr/>
        </p:nvSpPr>
        <p:spPr>
          <a:xfrm>
            <a:off x="8104294" y="7720971"/>
            <a:ext cx="276454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Protein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5" name="Group 54">
            <a:extLst>
              <a:ext uri="{FF2B5EF4-FFF2-40B4-BE49-F238E27FC236}">
                <a16:creationId xmlns:a16="http://schemas.microsoft.com/office/drawing/2014/main" id="{19771B12-4CC3-99B3-5DD4-0E647355A2EF}"/>
              </a:ext>
            </a:extLst>
          </p:cNvPr>
          <p:cNvGrpSpPr/>
          <p:nvPr/>
        </p:nvGrpSpPr>
        <p:grpSpPr>
          <a:xfrm>
            <a:off x="9169107" y="9351645"/>
            <a:ext cx="2795539" cy="397577"/>
            <a:chOff x="4701784" y="5828448"/>
            <a:chExt cx="2795539" cy="397577"/>
          </a:xfrm>
        </p:grpSpPr>
        <p:sp>
          <p:nvSpPr>
            <p:cNvPr id="56" name="TextBox 55">
              <a:extLst>
                <a:ext uri="{FF2B5EF4-FFF2-40B4-BE49-F238E27FC236}">
                  <a16:creationId xmlns:a16="http://schemas.microsoft.com/office/drawing/2014/main" id="{CD11093C-85C1-9F5E-0C0D-B5B0C5234ACD}"/>
                </a:ext>
              </a:extLst>
            </p:cNvPr>
            <p:cNvSpPr txBox="1"/>
            <p:nvPr/>
          </p:nvSpPr>
          <p:spPr>
            <a:xfrm>
              <a:off x="4701784" y="5828448"/>
              <a:ext cx="761253" cy="230832"/>
            </a:xfrm>
            <a:prstGeom prst="rect">
              <a:avLst/>
            </a:prstGeom>
            <a:noFill/>
          </p:spPr>
          <p:txBody>
            <a:bodyPr wrap="square" rtlCol="0">
              <a:spAutoFit/>
            </a:bodyPr>
            <a:lstStyle/>
            <a:p>
              <a:r>
                <a:rPr lang="en-US" sz="900" dirty="0"/>
                <a:t>TNFSF14</a:t>
              </a:r>
            </a:p>
          </p:txBody>
        </p:sp>
        <p:sp>
          <p:nvSpPr>
            <p:cNvPr id="57" name="TextBox 56">
              <a:extLst>
                <a:ext uri="{FF2B5EF4-FFF2-40B4-BE49-F238E27FC236}">
                  <a16:creationId xmlns:a16="http://schemas.microsoft.com/office/drawing/2014/main" id="{4094AC1E-E96A-6D60-0321-9B7166A3B23C}"/>
                </a:ext>
              </a:extLst>
            </p:cNvPr>
            <p:cNvSpPr txBox="1"/>
            <p:nvPr/>
          </p:nvSpPr>
          <p:spPr>
            <a:xfrm>
              <a:off x="5464971" y="5828448"/>
              <a:ext cx="761253" cy="230832"/>
            </a:xfrm>
            <a:prstGeom prst="rect">
              <a:avLst/>
            </a:prstGeom>
            <a:noFill/>
          </p:spPr>
          <p:txBody>
            <a:bodyPr wrap="square" rtlCol="0">
              <a:spAutoFit/>
            </a:bodyPr>
            <a:lstStyle/>
            <a:p>
              <a:r>
                <a:rPr lang="en-US" sz="900" dirty="0"/>
                <a:t>IL15</a:t>
              </a:r>
            </a:p>
          </p:txBody>
        </p:sp>
        <p:sp>
          <p:nvSpPr>
            <p:cNvPr id="58" name="TextBox 57">
              <a:extLst>
                <a:ext uri="{FF2B5EF4-FFF2-40B4-BE49-F238E27FC236}">
                  <a16:creationId xmlns:a16="http://schemas.microsoft.com/office/drawing/2014/main" id="{CE21733E-6197-23CD-40C9-DD1D8845ACF6}"/>
                </a:ext>
              </a:extLst>
            </p:cNvPr>
            <p:cNvSpPr txBox="1"/>
            <p:nvPr/>
          </p:nvSpPr>
          <p:spPr>
            <a:xfrm>
              <a:off x="6084592" y="5842793"/>
              <a:ext cx="761253" cy="230832"/>
            </a:xfrm>
            <a:prstGeom prst="rect">
              <a:avLst/>
            </a:prstGeom>
            <a:noFill/>
          </p:spPr>
          <p:txBody>
            <a:bodyPr wrap="square" rtlCol="0">
              <a:spAutoFit/>
            </a:bodyPr>
            <a:lstStyle/>
            <a:p>
              <a:r>
                <a:rPr lang="en-US" sz="900" dirty="0"/>
                <a:t>CCL3</a:t>
              </a:r>
            </a:p>
          </p:txBody>
        </p:sp>
        <p:sp>
          <p:nvSpPr>
            <p:cNvPr id="59" name="TextBox 58">
              <a:extLst>
                <a:ext uri="{FF2B5EF4-FFF2-40B4-BE49-F238E27FC236}">
                  <a16:creationId xmlns:a16="http://schemas.microsoft.com/office/drawing/2014/main" id="{5C3B9FD7-6A48-0533-097D-190004772AA9}"/>
                </a:ext>
              </a:extLst>
            </p:cNvPr>
            <p:cNvSpPr txBox="1"/>
            <p:nvPr/>
          </p:nvSpPr>
          <p:spPr>
            <a:xfrm>
              <a:off x="6736070" y="5833884"/>
              <a:ext cx="761253" cy="230832"/>
            </a:xfrm>
            <a:prstGeom prst="rect">
              <a:avLst/>
            </a:prstGeom>
            <a:noFill/>
          </p:spPr>
          <p:txBody>
            <a:bodyPr wrap="square" rtlCol="0">
              <a:spAutoFit/>
            </a:bodyPr>
            <a:lstStyle/>
            <a:p>
              <a:r>
                <a:rPr lang="en-US" sz="900" dirty="0"/>
                <a:t>TGFB1</a:t>
              </a:r>
            </a:p>
          </p:txBody>
        </p:sp>
        <p:sp>
          <p:nvSpPr>
            <p:cNvPr id="60" name="TextBox 59">
              <a:extLst>
                <a:ext uri="{FF2B5EF4-FFF2-40B4-BE49-F238E27FC236}">
                  <a16:creationId xmlns:a16="http://schemas.microsoft.com/office/drawing/2014/main" id="{B0E5638F-94E3-46F2-DC67-1CAE25EFD683}"/>
                </a:ext>
              </a:extLst>
            </p:cNvPr>
            <p:cNvSpPr txBox="1"/>
            <p:nvPr/>
          </p:nvSpPr>
          <p:spPr>
            <a:xfrm>
              <a:off x="6236992" y="5995193"/>
              <a:ext cx="761253" cy="230832"/>
            </a:xfrm>
            <a:prstGeom prst="rect">
              <a:avLst/>
            </a:prstGeom>
            <a:noFill/>
          </p:spPr>
          <p:txBody>
            <a:bodyPr wrap="square" rtlCol="0">
              <a:spAutoFit/>
            </a:bodyPr>
            <a:lstStyle/>
            <a:p>
              <a:r>
                <a:rPr lang="en-US" sz="900" dirty="0"/>
                <a:t>CCL4</a:t>
              </a:r>
            </a:p>
          </p:txBody>
        </p:sp>
      </p:grpSp>
      <p:grpSp>
        <p:nvGrpSpPr>
          <p:cNvPr id="13" name="Group 12">
            <a:extLst>
              <a:ext uri="{FF2B5EF4-FFF2-40B4-BE49-F238E27FC236}">
                <a16:creationId xmlns:a16="http://schemas.microsoft.com/office/drawing/2014/main" id="{F0B079B3-FC59-9A73-D1EA-F720C74322F9}"/>
              </a:ext>
            </a:extLst>
          </p:cNvPr>
          <p:cNvGrpSpPr/>
          <p:nvPr/>
        </p:nvGrpSpPr>
        <p:grpSpPr>
          <a:xfrm>
            <a:off x="8141860" y="2544424"/>
            <a:ext cx="3087545" cy="3849769"/>
            <a:chOff x="4651310" y="5914382"/>
            <a:chExt cx="3087545" cy="3849769"/>
          </a:xfrm>
        </p:grpSpPr>
        <p:grpSp>
          <p:nvGrpSpPr>
            <p:cNvPr id="14" name="Group 13">
              <a:extLst>
                <a:ext uri="{FF2B5EF4-FFF2-40B4-BE49-F238E27FC236}">
                  <a16:creationId xmlns:a16="http://schemas.microsoft.com/office/drawing/2014/main" id="{507D5F84-1799-075D-AE0F-A3E426B28F74}"/>
                </a:ext>
              </a:extLst>
            </p:cNvPr>
            <p:cNvGrpSpPr/>
            <p:nvPr/>
          </p:nvGrpSpPr>
          <p:grpSpPr>
            <a:xfrm>
              <a:off x="4701037" y="5914382"/>
              <a:ext cx="3037818" cy="3462613"/>
              <a:chOff x="4607415" y="583087"/>
              <a:chExt cx="3037818" cy="3462613"/>
            </a:xfrm>
          </p:grpSpPr>
          <p:sp>
            <p:nvSpPr>
              <p:cNvPr id="26" name="Google Shape;527;p4">
                <a:extLst>
                  <a:ext uri="{FF2B5EF4-FFF2-40B4-BE49-F238E27FC236}">
                    <a16:creationId xmlns:a16="http://schemas.microsoft.com/office/drawing/2014/main" id="{04F36E14-2160-7198-CA3F-10C3F97158E8}"/>
                  </a:ext>
                </a:extLst>
              </p:cNvPr>
              <p:cNvSpPr/>
              <p:nvPr/>
            </p:nvSpPr>
            <p:spPr>
              <a:xfrm>
                <a:off x="4607415" y="584362"/>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817DE726-E15C-4A46-23F8-D97240A3D026}"/>
                  </a:ext>
                </a:extLst>
              </p:cNvPr>
              <p:cNvSpPr txBox="1"/>
              <p:nvPr/>
            </p:nvSpPr>
            <p:spPr>
              <a:xfrm>
                <a:off x="4839338" y="583087"/>
                <a:ext cx="18114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9F63E9DF-16A3-D448-BF7D-3051D12E38B7}"/>
                  </a:ext>
                </a:extLst>
              </p:cNvPr>
              <p:cNvGrpSpPr/>
              <p:nvPr/>
            </p:nvGrpSpPr>
            <p:grpSpPr>
              <a:xfrm>
                <a:off x="4932341" y="832799"/>
                <a:ext cx="2712892" cy="3212901"/>
                <a:chOff x="4256410" y="1008719"/>
                <a:chExt cx="2712892" cy="3212901"/>
              </a:xfrm>
            </p:grpSpPr>
            <p:grpSp>
              <p:nvGrpSpPr>
                <p:cNvPr id="30" name="Group 29">
                  <a:extLst>
                    <a:ext uri="{FF2B5EF4-FFF2-40B4-BE49-F238E27FC236}">
                      <a16:creationId xmlns:a16="http://schemas.microsoft.com/office/drawing/2014/main" id="{7E826231-709C-59EE-DA78-044DFBA6B6F5}"/>
                    </a:ext>
                  </a:extLst>
                </p:cNvPr>
                <p:cNvGrpSpPr/>
                <p:nvPr/>
              </p:nvGrpSpPr>
              <p:grpSpPr>
                <a:xfrm>
                  <a:off x="6157722" y="1490457"/>
                  <a:ext cx="811580" cy="1487066"/>
                  <a:chOff x="6465049" y="5236997"/>
                  <a:chExt cx="811580" cy="1487066"/>
                </a:xfrm>
              </p:grpSpPr>
              <p:sp>
                <p:nvSpPr>
                  <p:cNvPr id="32" name="Google Shape;394;p2">
                    <a:extLst>
                      <a:ext uri="{FF2B5EF4-FFF2-40B4-BE49-F238E27FC236}">
                        <a16:creationId xmlns:a16="http://schemas.microsoft.com/office/drawing/2014/main" id="{95D1FAFF-7675-4418-6C28-8F9274DA4E99}"/>
                      </a:ext>
                    </a:extLst>
                  </p:cNvPr>
                  <p:cNvSpPr txBox="1"/>
                  <p:nvPr/>
                </p:nvSpPr>
                <p:spPr>
                  <a:xfrm>
                    <a:off x="6766500" y="6146290"/>
                    <a:ext cx="51012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Google Shape;395;p2">
                    <a:extLst>
                      <a:ext uri="{FF2B5EF4-FFF2-40B4-BE49-F238E27FC236}">
                        <a16:creationId xmlns:a16="http://schemas.microsoft.com/office/drawing/2014/main" id="{C39AE694-7A8E-FC11-F340-AF93721BE2C0}"/>
                      </a:ext>
                    </a:extLst>
                  </p:cNvPr>
                  <p:cNvSpPr txBox="1"/>
                  <p:nvPr/>
                </p:nvSpPr>
                <p:spPr>
                  <a:xfrm>
                    <a:off x="6766500" y="6493231"/>
                    <a:ext cx="3400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4" name="Google Shape;396;p2">
                    <a:extLst>
                      <a:ext uri="{FF2B5EF4-FFF2-40B4-BE49-F238E27FC236}">
                        <a16:creationId xmlns:a16="http://schemas.microsoft.com/office/drawing/2014/main" id="{0FDEDA81-D95A-FC1F-4EDE-CD6E7D23346A}"/>
                      </a:ext>
                    </a:extLst>
                  </p:cNvPr>
                  <p:cNvSpPr txBox="1"/>
                  <p:nvPr/>
                </p:nvSpPr>
                <p:spPr>
                  <a:xfrm rot="16200000">
                    <a:off x="5869544" y="5832502"/>
                    <a:ext cx="14218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probability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 name="Google Shape;397;p2">
                    <a:extLst>
                      <a:ext uri="{FF2B5EF4-FFF2-40B4-BE49-F238E27FC236}">
                        <a16:creationId xmlns:a16="http://schemas.microsoft.com/office/drawing/2014/main" id="{4E69C13C-7B04-7CED-536E-CCC2D1753713}"/>
                      </a:ext>
                    </a:extLst>
                  </p:cNvPr>
                  <p:cNvSpPr txBox="1"/>
                  <p:nvPr/>
                </p:nvSpPr>
                <p:spPr>
                  <a:xfrm>
                    <a:off x="6766500" y="5782456"/>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6" name="Google Shape;398;p2">
                    <a:extLst>
                      <a:ext uri="{FF2B5EF4-FFF2-40B4-BE49-F238E27FC236}">
                        <a16:creationId xmlns:a16="http://schemas.microsoft.com/office/drawing/2014/main" id="{6DF2BE1E-323E-4FF6-54D0-293453FF94E2}"/>
                      </a:ext>
                    </a:extLst>
                  </p:cNvPr>
                  <p:cNvPicPr preferRelativeResize="0"/>
                  <p:nvPr/>
                </p:nvPicPr>
                <p:blipFill rotWithShape="1">
                  <a:blip r:embed="rId4">
                    <a:alphaModFix/>
                  </a:blip>
                  <a:srcRect/>
                  <a:stretch/>
                </p:blipFill>
                <p:spPr>
                  <a:xfrm>
                    <a:off x="6683022" y="5438827"/>
                    <a:ext cx="122112" cy="1182596"/>
                  </a:xfrm>
                  <a:prstGeom prst="rect">
                    <a:avLst/>
                  </a:prstGeom>
                  <a:noFill/>
                  <a:ln>
                    <a:noFill/>
                  </a:ln>
                </p:spPr>
              </p:pic>
              <p:sp>
                <p:nvSpPr>
                  <p:cNvPr id="37" name="Google Shape;397;p2">
                    <a:extLst>
                      <a:ext uri="{FF2B5EF4-FFF2-40B4-BE49-F238E27FC236}">
                        <a16:creationId xmlns:a16="http://schemas.microsoft.com/office/drawing/2014/main" id="{D32C2F1C-D0EF-A396-5F7E-112CDC2A65D7}"/>
                      </a:ext>
                    </a:extLst>
                  </p:cNvPr>
                  <p:cNvSpPr txBox="1"/>
                  <p:nvPr/>
                </p:nvSpPr>
                <p:spPr>
                  <a:xfrm>
                    <a:off x="6766500" y="5401690"/>
                    <a:ext cx="37970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0.6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31" name="Picture 30">
                  <a:extLst>
                    <a:ext uri="{FF2B5EF4-FFF2-40B4-BE49-F238E27FC236}">
                      <a16:creationId xmlns:a16="http://schemas.microsoft.com/office/drawing/2014/main" id="{ED97E9CE-295F-EAB5-EF41-4E53EA26DB84}"/>
                    </a:ext>
                  </a:extLst>
                </p:cNvPr>
                <p:cNvPicPr>
                  <a:picLocks noChangeAspect="1"/>
                </p:cNvPicPr>
                <p:nvPr/>
              </p:nvPicPr>
              <p:blipFill rotWithShape="1">
                <a:blip r:embed="rId5"/>
                <a:srcRect t="557" r="38237" b="14144"/>
                <a:stretch/>
              </p:blipFill>
              <p:spPr>
                <a:xfrm>
                  <a:off x="4256410" y="1008719"/>
                  <a:ext cx="1382209" cy="3212901"/>
                </a:xfrm>
                <a:prstGeom prst="rect">
                  <a:avLst/>
                </a:prstGeom>
              </p:spPr>
            </p:pic>
          </p:grpSp>
        </p:grpSp>
        <p:sp>
          <p:nvSpPr>
            <p:cNvPr id="15" name="TextBox 14">
              <a:extLst>
                <a:ext uri="{FF2B5EF4-FFF2-40B4-BE49-F238E27FC236}">
                  <a16:creationId xmlns:a16="http://schemas.microsoft.com/office/drawing/2014/main" id="{E64C8D75-16C9-8DAC-8216-DEE8816F1E7A}"/>
                </a:ext>
              </a:extLst>
            </p:cNvPr>
            <p:cNvSpPr txBox="1"/>
            <p:nvPr/>
          </p:nvSpPr>
          <p:spPr>
            <a:xfrm>
              <a:off x="6324900" y="6109419"/>
              <a:ext cx="692818" cy="3323987"/>
            </a:xfrm>
            <a:prstGeom prst="rect">
              <a:avLst/>
            </a:prstGeom>
            <a:noFill/>
          </p:spPr>
          <p:txBody>
            <a:bodyPr wrap="none" rtlCol="0">
              <a:spAutoFit/>
            </a:bodyPr>
            <a:lstStyle/>
            <a:p>
              <a:r>
                <a:rPr lang="en-US" sz="700" i="1" dirty="0"/>
                <a:t>MMP23B</a:t>
              </a:r>
            </a:p>
            <a:p>
              <a:r>
                <a:rPr lang="en-US" sz="700" i="1" dirty="0"/>
                <a:t>XCL2</a:t>
              </a:r>
            </a:p>
            <a:p>
              <a:r>
                <a:rPr lang="en-US" sz="700" i="1" dirty="0"/>
                <a:t>CCL4</a:t>
              </a:r>
            </a:p>
            <a:p>
              <a:r>
                <a:rPr lang="en-US" sz="700" i="1" dirty="0"/>
                <a:t>IFNL1</a:t>
              </a:r>
            </a:p>
            <a:p>
              <a:r>
                <a:rPr lang="en-US" sz="700" i="1" dirty="0"/>
                <a:t>PDGFD</a:t>
              </a:r>
            </a:p>
            <a:p>
              <a:r>
                <a:rPr lang="en-US" sz="700" i="1" dirty="0"/>
                <a:t>IL12A</a:t>
              </a:r>
            </a:p>
            <a:p>
              <a:r>
                <a:rPr lang="en-US" sz="700" i="1" dirty="0"/>
                <a:t>CCL4L2</a:t>
              </a:r>
            </a:p>
            <a:p>
              <a:r>
                <a:rPr lang="en-US" sz="700" i="1" dirty="0"/>
                <a:t>ADAMTS10</a:t>
              </a:r>
            </a:p>
            <a:p>
              <a:r>
                <a:rPr lang="en-US" sz="700" i="1" dirty="0"/>
                <a:t>CCL3</a:t>
              </a:r>
            </a:p>
            <a:p>
              <a:r>
                <a:rPr lang="en-US" sz="700" i="1" dirty="0"/>
                <a:t>IL15</a:t>
              </a:r>
            </a:p>
            <a:p>
              <a:r>
                <a:rPr lang="en-US" sz="700" i="1" dirty="0"/>
                <a:t>MMP24OS</a:t>
              </a:r>
            </a:p>
            <a:p>
              <a:r>
                <a:rPr lang="en-US" sz="700" i="1" dirty="0"/>
                <a:t>IFNG</a:t>
              </a:r>
            </a:p>
            <a:p>
              <a:r>
                <a:rPr lang="en-US" sz="700" i="1" dirty="0"/>
                <a:t>TGFB1</a:t>
              </a:r>
            </a:p>
            <a:p>
              <a:r>
                <a:rPr lang="en-US" sz="700" i="1" dirty="0"/>
                <a:t>MMP25-AS1</a:t>
              </a:r>
            </a:p>
            <a:p>
              <a:r>
                <a:rPr lang="en-US" sz="700" i="1" dirty="0"/>
                <a:t>CCL5</a:t>
              </a:r>
            </a:p>
            <a:p>
              <a:r>
                <a:rPr lang="en-US" sz="700" i="1" dirty="0"/>
                <a:t>ADAMTS13</a:t>
              </a:r>
            </a:p>
            <a:p>
              <a:r>
                <a:rPr lang="en-US" sz="700" i="1" dirty="0"/>
                <a:t>ADAMTS17</a:t>
              </a:r>
            </a:p>
            <a:p>
              <a:r>
                <a:rPr lang="en-US" sz="700" i="1" dirty="0"/>
                <a:t>NOTCH1</a:t>
              </a:r>
            </a:p>
            <a:p>
              <a:r>
                <a:rPr lang="en-US" sz="700" i="1" dirty="0"/>
                <a:t>TNFAIP1</a:t>
              </a:r>
            </a:p>
            <a:p>
              <a:r>
                <a:rPr lang="en-US" sz="700" i="1" dirty="0"/>
                <a:t>NOTCH2</a:t>
              </a:r>
            </a:p>
            <a:p>
              <a:r>
                <a:rPr lang="en-US" sz="700" i="1" dirty="0"/>
                <a:t>TNFSF9</a:t>
              </a:r>
            </a:p>
            <a:p>
              <a:r>
                <a:rPr lang="en-US" sz="700" i="1" dirty="0"/>
                <a:t>CCL20</a:t>
              </a:r>
            </a:p>
            <a:p>
              <a:r>
                <a:rPr lang="en-US" sz="700" i="1" dirty="0"/>
                <a:t>ADAMTSL4</a:t>
              </a:r>
            </a:p>
            <a:p>
              <a:r>
                <a:rPr lang="en-US" sz="700" i="1" dirty="0"/>
                <a:t>CXCL16</a:t>
              </a:r>
            </a:p>
            <a:p>
              <a:r>
                <a:rPr lang="en-US" sz="700" i="1" dirty="0"/>
                <a:t>TNFSF14</a:t>
              </a:r>
            </a:p>
            <a:p>
              <a:r>
                <a:rPr lang="en-US" sz="700" i="1" dirty="0"/>
                <a:t>IL4</a:t>
              </a:r>
            </a:p>
            <a:p>
              <a:r>
                <a:rPr lang="en-US" sz="700" i="1" dirty="0"/>
                <a:t>IMMP1L</a:t>
              </a:r>
            </a:p>
            <a:p>
              <a:r>
                <a:rPr lang="en-US" sz="700" i="1" dirty="0"/>
                <a:t>TGFA</a:t>
              </a:r>
            </a:p>
            <a:p>
              <a:r>
                <a:rPr lang="en-US" sz="700" i="1" dirty="0"/>
                <a:t>ADAMTS1</a:t>
              </a:r>
            </a:p>
            <a:p>
              <a:r>
                <a:rPr lang="en-US" sz="700" i="1" dirty="0"/>
                <a:t>TNFAIP8L2</a:t>
              </a:r>
            </a:p>
          </p:txBody>
        </p:sp>
        <p:grpSp>
          <p:nvGrpSpPr>
            <p:cNvPr id="16" name="Group 15">
              <a:extLst>
                <a:ext uri="{FF2B5EF4-FFF2-40B4-BE49-F238E27FC236}">
                  <a16:creationId xmlns:a16="http://schemas.microsoft.com/office/drawing/2014/main" id="{4F09E0F7-5F5C-2866-4535-ECFB18E3C74F}"/>
                </a:ext>
              </a:extLst>
            </p:cNvPr>
            <p:cNvGrpSpPr/>
            <p:nvPr/>
          </p:nvGrpSpPr>
          <p:grpSpPr>
            <a:xfrm>
              <a:off x="4651310" y="9380108"/>
              <a:ext cx="1813191" cy="384043"/>
              <a:chOff x="4664946" y="8679423"/>
              <a:chExt cx="1813191" cy="384043"/>
            </a:xfrm>
          </p:grpSpPr>
          <p:sp>
            <p:nvSpPr>
              <p:cNvPr id="17" name="TextBox 16">
                <a:extLst>
                  <a:ext uri="{FF2B5EF4-FFF2-40B4-BE49-F238E27FC236}">
                    <a16:creationId xmlns:a16="http://schemas.microsoft.com/office/drawing/2014/main" id="{A7FA5871-94CF-47C2-33D3-B24D211356E2}"/>
                  </a:ext>
                </a:extLst>
              </p:cNvPr>
              <p:cNvSpPr txBox="1"/>
              <p:nvPr/>
            </p:nvSpPr>
            <p:spPr>
              <a:xfrm rot="18919229">
                <a:off x="4664946" y="8790263"/>
                <a:ext cx="691215" cy="230832"/>
              </a:xfrm>
              <a:prstGeom prst="rect">
                <a:avLst/>
              </a:prstGeom>
              <a:noFill/>
            </p:spPr>
            <p:txBody>
              <a:bodyPr wrap="none" rtlCol="0">
                <a:spAutoFit/>
              </a:bodyPr>
              <a:lstStyle/>
              <a:p>
                <a:r>
                  <a:rPr lang="en-US" sz="900" dirty="0"/>
                  <a:t>CD8 TEM</a:t>
                </a:r>
              </a:p>
            </p:txBody>
          </p:sp>
          <p:sp>
            <p:nvSpPr>
              <p:cNvPr id="18" name="TextBox 17">
                <a:extLst>
                  <a:ext uri="{FF2B5EF4-FFF2-40B4-BE49-F238E27FC236}">
                    <a16:creationId xmlns:a16="http://schemas.microsoft.com/office/drawing/2014/main" id="{5CBB2B3B-1FFC-3C0F-C5DD-59B981B37CCE}"/>
                  </a:ext>
                </a:extLst>
              </p:cNvPr>
              <p:cNvSpPr txBox="1"/>
              <p:nvPr/>
            </p:nvSpPr>
            <p:spPr>
              <a:xfrm rot="18919229">
                <a:off x="5112080" y="8679423"/>
                <a:ext cx="344966" cy="230832"/>
              </a:xfrm>
              <a:prstGeom prst="rect">
                <a:avLst/>
              </a:prstGeom>
              <a:noFill/>
            </p:spPr>
            <p:txBody>
              <a:bodyPr wrap="none" rtlCol="0">
                <a:spAutoFit/>
              </a:bodyPr>
              <a:lstStyle/>
              <a:p>
                <a:r>
                  <a:rPr lang="en-US" sz="900" dirty="0"/>
                  <a:t>NK</a:t>
                </a:r>
              </a:p>
            </p:txBody>
          </p:sp>
          <p:sp>
            <p:nvSpPr>
              <p:cNvPr id="19" name="TextBox 18">
                <a:extLst>
                  <a:ext uri="{FF2B5EF4-FFF2-40B4-BE49-F238E27FC236}">
                    <a16:creationId xmlns:a16="http://schemas.microsoft.com/office/drawing/2014/main" id="{F9690F3C-8CA8-C98E-3003-FB7E671ADB1C}"/>
                  </a:ext>
                </a:extLst>
              </p:cNvPr>
              <p:cNvSpPr txBox="1"/>
              <p:nvPr/>
            </p:nvSpPr>
            <p:spPr>
              <a:xfrm rot="18919229">
                <a:off x="4980905" y="8790263"/>
                <a:ext cx="697627" cy="230832"/>
              </a:xfrm>
              <a:prstGeom prst="rect">
                <a:avLst/>
              </a:prstGeom>
              <a:noFill/>
            </p:spPr>
            <p:txBody>
              <a:bodyPr wrap="none" rtlCol="0">
                <a:spAutoFit/>
              </a:bodyPr>
              <a:lstStyle/>
              <a:p>
                <a:r>
                  <a:rPr lang="en-US" sz="900" dirty="0"/>
                  <a:t>CD4 TCM</a:t>
                </a:r>
              </a:p>
            </p:txBody>
          </p:sp>
          <p:sp>
            <p:nvSpPr>
              <p:cNvPr id="20" name="TextBox 19">
                <a:extLst>
                  <a:ext uri="{FF2B5EF4-FFF2-40B4-BE49-F238E27FC236}">
                    <a16:creationId xmlns:a16="http://schemas.microsoft.com/office/drawing/2014/main" id="{8D2615EB-C5C7-4C00-2939-FC986012DEEC}"/>
                  </a:ext>
                </a:extLst>
              </p:cNvPr>
              <p:cNvSpPr txBox="1"/>
              <p:nvPr/>
            </p:nvSpPr>
            <p:spPr>
              <a:xfrm rot="18919229">
                <a:off x="5017686" y="8832634"/>
                <a:ext cx="845103" cy="230832"/>
              </a:xfrm>
              <a:prstGeom prst="rect">
                <a:avLst/>
              </a:prstGeom>
              <a:noFill/>
            </p:spPr>
            <p:txBody>
              <a:bodyPr wrap="none" rtlCol="0">
                <a:spAutoFit/>
              </a:bodyPr>
              <a:lstStyle/>
              <a:p>
                <a:r>
                  <a:rPr lang="en-US" sz="900" dirty="0"/>
                  <a:t>CD4 T Naive</a:t>
                </a:r>
              </a:p>
            </p:txBody>
          </p:sp>
          <p:sp>
            <p:nvSpPr>
              <p:cNvPr id="21" name="TextBox 20">
                <a:extLst>
                  <a:ext uri="{FF2B5EF4-FFF2-40B4-BE49-F238E27FC236}">
                    <a16:creationId xmlns:a16="http://schemas.microsoft.com/office/drawing/2014/main" id="{10E4EC4A-3739-A2E2-2599-8BB1F8AA7D93}"/>
                  </a:ext>
                </a:extLst>
              </p:cNvPr>
              <p:cNvSpPr txBox="1"/>
              <p:nvPr/>
            </p:nvSpPr>
            <p:spPr>
              <a:xfrm rot="18919229">
                <a:off x="5190783" y="8828838"/>
                <a:ext cx="845103" cy="230832"/>
              </a:xfrm>
              <a:prstGeom prst="rect">
                <a:avLst/>
              </a:prstGeom>
              <a:noFill/>
            </p:spPr>
            <p:txBody>
              <a:bodyPr wrap="none" rtlCol="0">
                <a:spAutoFit/>
              </a:bodyPr>
              <a:lstStyle/>
              <a:p>
                <a:r>
                  <a:rPr lang="en-US" sz="900" dirty="0"/>
                  <a:t>CD8 T Naive</a:t>
                </a:r>
              </a:p>
            </p:txBody>
          </p:sp>
          <p:sp>
            <p:nvSpPr>
              <p:cNvPr id="22" name="TextBox 21">
                <a:extLst>
                  <a:ext uri="{FF2B5EF4-FFF2-40B4-BE49-F238E27FC236}">
                    <a16:creationId xmlns:a16="http://schemas.microsoft.com/office/drawing/2014/main" id="{1C1A9342-E08F-8F26-6D00-D71328E5F5FF}"/>
                  </a:ext>
                </a:extLst>
              </p:cNvPr>
              <p:cNvSpPr txBox="1"/>
              <p:nvPr/>
            </p:nvSpPr>
            <p:spPr>
              <a:xfrm rot="18919229">
                <a:off x="5453427" y="8796565"/>
                <a:ext cx="742511" cy="230832"/>
              </a:xfrm>
              <a:prstGeom prst="rect">
                <a:avLst/>
              </a:prstGeom>
              <a:noFill/>
            </p:spPr>
            <p:txBody>
              <a:bodyPr wrap="none" rtlCol="0">
                <a:spAutoFit/>
              </a:bodyPr>
              <a:lstStyle/>
              <a:p>
                <a:r>
                  <a:rPr lang="en-US" sz="900" dirty="0"/>
                  <a:t>Monocytes</a:t>
                </a:r>
              </a:p>
            </p:txBody>
          </p:sp>
          <p:sp>
            <p:nvSpPr>
              <p:cNvPr id="24" name="TextBox 23">
                <a:extLst>
                  <a:ext uri="{FF2B5EF4-FFF2-40B4-BE49-F238E27FC236}">
                    <a16:creationId xmlns:a16="http://schemas.microsoft.com/office/drawing/2014/main" id="{0E55D0FA-2B72-3BB6-3B5E-901D0F0C2542}"/>
                  </a:ext>
                </a:extLst>
              </p:cNvPr>
              <p:cNvSpPr txBox="1"/>
              <p:nvPr/>
            </p:nvSpPr>
            <p:spPr>
              <a:xfrm rot="18919229">
                <a:off x="5850684" y="8722357"/>
                <a:ext cx="466794" cy="230832"/>
              </a:xfrm>
              <a:prstGeom prst="rect">
                <a:avLst/>
              </a:prstGeom>
              <a:noFill/>
            </p:spPr>
            <p:txBody>
              <a:bodyPr wrap="none" rtlCol="0">
                <a:spAutoFit/>
              </a:bodyPr>
              <a:lstStyle/>
              <a:p>
                <a:r>
                  <a:rPr lang="en-US" sz="900" dirty="0"/>
                  <a:t>B cell</a:t>
                </a:r>
              </a:p>
            </p:txBody>
          </p:sp>
          <p:sp>
            <p:nvSpPr>
              <p:cNvPr id="25" name="TextBox 24">
                <a:extLst>
                  <a:ext uri="{FF2B5EF4-FFF2-40B4-BE49-F238E27FC236}">
                    <a16:creationId xmlns:a16="http://schemas.microsoft.com/office/drawing/2014/main" id="{95726D87-B72B-60AE-D003-2CE801262373}"/>
                  </a:ext>
                </a:extLst>
              </p:cNvPr>
              <p:cNvSpPr txBox="1"/>
              <p:nvPr/>
            </p:nvSpPr>
            <p:spPr>
              <a:xfrm rot="18919229">
                <a:off x="6056227" y="8693329"/>
                <a:ext cx="421910" cy="230832"/>
              </a:xfrm>
              <a:prstGeom prst="rect">
                <a:avLst/>
              </a:prstGeom>
              <a:noFill/>
            </p:spPr>
            <p:txBody>
              <a:bodyPr wrap="none" rtlCol="0">
                <a:spAutoFit/>
              </a:bodyPr>
              <a:lstStyle/>
              <a:p>
                <a:r>
                  <a:rPr lang="en-US" sz="900" dirty="0"/>
                  <a:t>Treg</a:t>
                </a:r>
              </a:p>
            </p:txBody>
          </p:sp>
        </p:grpSp>
      </p:grpSp>
      <p:grpSp>
        <p:nvGrpSpPr>
          <p:cNvPr id="1027" name="Group 1026">
            <a:extLst>
              <a:ext uri="{FF2B5EF4-FFF2-40B4-BE49-F238E27FC236}">
                <a16:creationId xmlns:a16="http://schemas.microsoft.com/office/drawing/2014/main" id="{5C1975FE-416A-81D7-7AFC-D561A8802947}"/>
              </a:ext>
            </a:extLst>
          </p:cNvPr>
          <p:cNvGrpSpPr/>
          <p:nvPr/>
        </p:nvGrpSpPr>
        <p:grpSpPr>
          <a:xfrm>
            <a:off x="118944" y="2861826"/>
            <a:ext cx="3674726" cy="250530"/>
            <a:chOff x="0" y="3107487"/>
            <a:chExt cx="3674726" cy="250530"/>
          </a:xfrm>
        </p:grpSpPr>
        <p:sp>
          <p:nvSpPr>
            <p:cNvPr id="855" name="Google Shape;527;p4">
              <a:extLst>
                <a:ext uri="{FF2B5EF4-FFF2-40B4-BE49-F238E27FC236}">
                  <a16:creationId xmlns:a16="http://schemas.microsoft.com/office/drawing/2014/main" id="{9E054D82-2D1C-ACDF-E79C-62D88E125D76}"/>
                </a:ext>
              </a:extLst>
            </p:cNvPr>
            <p:cNvSpPr/>
            <p:nvPr/>
          </p:nvSpPr>
          <p:spPr>
            <a:xfrm>
              <a:off x="0" y="3111836"/>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6" name="Google Shape;529;p4">
              <a:extLst>
                <a:ext uri="{FF2B5EF4-FFF2-40B4-BE49-F238E27FC236}">
                  <a16:creationId xmlns:a16="http://schemas.microsoft.com/office/drawing/2014/main" id="{BEE721DE-89EE-942E-973B-C747E64F6FEB}"/>
                </a:ext>
              </a:extLst>
            </p:cNvPr>
            <p:cNvSpPr txBox="1"/>
            <p:nvPr/>
          </p:nvSpPr>
          <p:spPr>
            <a:xfrm>
              <a:off x="245921" y="3107487"/>
              <a:ext cx="34288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n-US" sz="1000" b="1" dirty="0">
                  <a:solidFill>
                    <a:schemeClr val="dk1"/>
                  </a:solidFill>
                  <a:latin typeface="Arial" panose="020B0604020202020204" pitchFamily="34" charset="0"/>
                  <a:ea typeface="Calibri"/>
                  <a:cs typeface="Arial" panose="020B0604020202020204" pitchFamily="34" charset="0"/>
                  <a:sym typeface="Calibri"/>
                </a:rPr>
                <a:t> gene expression levels across individuals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94" name="Group 793">
            <a:extLst>
              <a:ext uri="{FF2B5EF4-FFF2-40B4-BE49-F238E27FC236}">
                <a16:creationId xmlns:a16="http://schemas.microsoft.com/office/drawing/2014/main" id="{E993990D-52CE-A96B-B3AB-56641FB972E2}"/>
              </a:ext>
            </a:extLst>
          </p:cNvPr>
          <p:cNvGrpSpPr/>
          <p:nvPr/>
        </p:nvGrpSpPr>
        <p:grpSpPr>
          <a:xfrm>
            <a:off x="99385" y="479489"/>
            <a:ext cx="2634598" cy="247456"/>
            <a:chOff x="80653" y="5115196"/>
            <a:chExt cx="3909011" cy="247456"/>
          </a:xfrm>
        </p:grpSpPr>
        <p:sp>
          <p:nvSpPr>
            <p:cNvPr id="835" name="Google Shape;527;p4">
              <a:extLst>
                <a:ext uri="{FF2B5EF4-FFF2-40B4-BE49-F238E27FC236}">
                  <a16:creationId xmlns:a16="http://schemas.microsoft.com/office/drawing/2014/main" id="{8CD145BA-9E45-AD1D-03D0-8E97706CF4A4}"/>
                </a:ext>
              </a:extLst>
            </p:cNvPr>
            <p:cNvSpPr/>
            <p:nvPr/>
          </p:nvSpPr>
          <p:spPr>
            <a:xfrm>
              <a:off x="80653" y="511647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36" name="Google Shape;529;p4">
              <a:extLst>
                <a:ext uri="{FF2B5EF4-FFF2-40B4-BE49-F238E27FC236}">
                  <a16:creationId xmlns:a16="http://schemas.microsoft.com/office/drawing/2014/main" id="{5404C02A-0BFE-FE9C-E7B0-E1859CA7A501}"/>
                </a:ext>
              </a:extLst>
            </p:cNvPr>
            <p:cNvSpPr txBox="1"/>
            <p:nvPr/>
          </p:nvSpPr>
          <p:spPr>
            <a:xfrm>
              <a:off x="508468" y="5115196"/>
              <a:ext cx="34811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Classification model performance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5" name="Group 44">
            <a:extLst>
              <a:ext uri="{FF2B5EF4-FFF2-40B4-BE49-F238E27FC236}">
                <a16:creationId xmlns:a16="http://schemas.microsoft.com/office/drawing/2014/main" id="{D9C6184A-2678-2F75-83E5-EA7BC32A59EF}"/>
              </a:ext>
            </a:extLst>
          </p:cNvPr>
          <p:cNvGrpSpPr/>
          <p:nvPr/>
        </p:nvGrpSpPr>
        <p:grpSpPr>
          <a:xfrm>
            <a:off x="218482" y="716879"/>
            <a:ext cx="2222115" cy="1792432"/>
            <a:chOff x="74701" y="717066"/>
            <a:chExt cx="2839645" cy="2040510"/>
          </a:xfrm>
        </p:grpSpPr>
        <p:pic>
          <p:nvPicPr>
            <p:cNvPr id="3" name="Picture 2" descr="A graph showing a number of predictors&#10;&#10;Description automatically generated">
              <a:extLst>
                <a:ext uri="{FF2B5EF4-FFF2-40B4-BE49-F238E27FC236}">
                  <a16:creationId xmlns:a16="http://schemas.microsoft.com/office/drawing/2014/main" id="{AB5A5203-DD84-87B0-DE8D-1CEF4A1A7189}"/>
                </a:ext>
              </a:extLst>
            </p:cNvPr>
            <p:cNvPicPr>
              <a:picLocks noChangeAspect="1"/>
            </p:cNvPicPr>
            <p:nvPr/>
          </p:nvPicPr>
          <p:blipFill>
            <a:blip r:embed="rId6"/>
            <a:srcRect l="6418" t="3180" r="4887" b="9907"/>
            <a:stretch/>
          </p:blipFill>
          <p:spPr>
            <a:xfrm>
              <a:off x="657162" y="863033"/>
              <a:ext cx="1860304" cy="1526397"/>
            </a:xfrm>
            <a:prstGeom prst="rect">
              <a:avLst/>
            </a:prstGeom>
          </p:spPr>
        </p:pic>
        <p:grpSp>
          <p:nvGrpSpPr>
            <p:cNvPr id="915" name="Group 914">
              <a:extLst>
                <a:ext uri="{FF2B5EF4-FFF2-40B4-BE49-F238E27FC236}">
                  <a16:creationId xmlns:a16="http://schemas.microsoft.com/office/drawing/2014/main" id="{91376680-CDB1-F571-F375-3576E4882B81}"/>
                </a:ext>
              </a:extLst>
            </p:cNvPr>
            <p:cNvGrpSpPr/>
            <p:nvPr/>
          </p:nvGrpSpPr>
          <p:grpSpPr>
            <a:xfrm>
              <a:off x="74701" y="717066"/>
              <a:ext cx="2839645" cy="2040510"/>
              <a:chOff x="74701" y="717066"/>
              <a:chExt cx="2839645" cy="2040510"/>
            </a:xfrm>
          </p:grpSpPr>
          <p:sp>
            <p:nvSpPr>
              <p:cNvPr id="795" name="TextBox 794">
                <a:extLst>
                  <a:ext uri="{FF2B5EF4-FFF2-40B4-BE49-F238E27FC236}">
                    <a16:creationId xmlns:a16="http://schemas.microsoft.com/office/drawing/2014/main" id="{398CEB10-070F-58AB-2414-B85A5E40C09B}"/>
                  </a:ext>
                </a:extLst>
              </p:cNvPr>
              <p:cNvSpPr txBox="1"/>
              <p:nvPr/>
            </p:nvSpPr>
            <p:spPr>
              <a:xfrm>
                <a:off x="853465" y="2526744"/>
                <a:ext cx="1617208" cy="230832"/>
              </a:xfrm>
              <a:prstGeom prst="rect">
                <a:avLst/>
              </a:prstGeom>
              <a:noFill/>
            </p:spPr>
            <p:txBody>
              <a:bodyPr wrap="square" rtlCol="0">
                <a:spAutoFit/>
              </a:bodyPr>
              <a:lstStyle/>
              <a:p>
                <a:r>
                  <a:rPr lang="en-US" sz="900" dirty="0"/>
                  <a:t>Number of Predictors</a:t>
                </a:r>
              </a:p>
            </p:txBody>
          </p:sp>
          <p:sp>
            <p:nvSpPr>
              <p:cNvPr id="816" name="TextBox 815">
                <a:extLst>
                  <a:ext uri="{FF2B5EF4-FFF2-40B4-BE49-F238E27FC236}">
                    <a16:creationId xmlns:a16="http://schemas.microsoft.com/office/drawing/2014/main" id="{BFE8CA3F-0C6A-796E-74D9-B3EFE7FB2152}"/>
                  </a:ext>
                </a:extLst>
              </p:cNvPr>
              <p:cNvSpPr txBox="1"/>
              <p:nvPr/>
            </p:nvSpPr>
            <p:spPr>
              <a:xfrm>
                <a:off x="619027" y="2361903"/>
                <a:ext cx="167677" cy="230832"/>
              </a:xfrm>
              <a:prstGeom prst="rect">
                <a:avLst/>
              </a:prstGeom>
              <a:noFill/>
            </p:spPr>
            <p:txBody>
              <a:bodyPr wrap="none" rtlCol="0">
                <a:spAutoFit/>
              </a:bodyPr>
              <a:lstStyle/>
              <a:p>
                <a:r>
                  <a:rPr lang="en-US" sz="900" dirty="0"/>
                  <a:t>0</a:t>
                </a:r>
              </a:p>
            </p:txBody>
          </p:sp>
          <p:sp>
            <p:nvSpPr>
              <p:cNvPr id="817" name="TextBox 816">
                <a:extLst>
                  <a:ext uri="{FF2B5EF4-FFF2-40B4-BE49-F238E27FC236}">
                    <a16:creationId xmlns:a16="http://schemas.microsoft.com/office/drawing/2014/main" id="{A49E9FC3-DA62-F42B-0A96-6E831B8664F7}"/>
                  </a:ext>
                </a:extLst>
              </p:cNvPr>
              <p:cNvSpPr txBox="1"/>
              <p:nvPr/>
            </p:nvSpPr>
            <p:spPr>
              <a:xfrm>
                <a:off x="1144634" y="2361903"/>
                <a:ext cx="210893" cy="230832"/>
              </a:xfrm>
              <a:prstGeom prst="rect">
                <a:avLst/>
              </a:prstGeom>
              <a:noFill/>
            </p:spPr>
            <p:txBody>
              <a:bodyPr wrap="none" rtlCol="0">
                <a:spAutoFit/>
              </a:bodyPr>
              <a:lstStyle/>
              <a:p>
                <a:r>
                  <a:rPr lang="en-US" sz="900" dirty="0"/>
                  <a:t>20</a:t>
                </a:r>
              </a:p>
            </p:txBody>
          </p:sp>
          <p:sp>
            <p:nvSpPr>
              <p:cNvPr id="829" name="TextBox 828">
                <a:extLst>
                  <a:ext uri="{FF2B5EF4-FFF2-40B4-BE49-F238E27FC236}">
                    <a16:creationId xmlns:a16="http://schemas.microsoft.com/office/drawing/2014/main" id="{EF740CE1-5704-FE72-F90A-4BA23782105C}"/>
                  </a:ext>
                </a:extLst>
              </p:cNvPr>
              <p:cNvSpPr txBox="1"/>
              <p:nvPr/>
            </p:nvSpPr>
            <p:spPr>
              <a:xfrm>
                <a:off x="1706483" y="2361903"/>
                <a:ext cx="210893" cy="230832"/>
              </a:xfrm>
              <a:prstGeom prst="rect">
                <a:avLst/>
              </a:prstGeom>
              <a:noFill/>
            </p:spPr>
            <p:txBody>
              <a:bodyPr wrap="none" rtlCol="0">
                <a:spAutoFit/>
              </a:bodyPr>
              <a:lstStyle/>
              <a:p>
                <a:r>
                  <a:rPr lang="en-US" sz="900" dirty="0"/>
                  <a:t>40</a:t>
                </a:r>
              </a:p>
            </p:txBody>
          </p:sp>
          <p:sp>
            <p:nvSpPr>
              <p:cNvPr id="830" name="TextBox 829">
                <a:extLst>
                  <a:ext uri="{FF2B5EF4-FFF2-40B4-BE49-F238E27FC236}">
                    <a16:creationId xmlns:a16="http://schemas.microsoft.com/office/drawing/2014/main" id="{DA3B4B53-6308-4777-926C-CBE473C72AE5}"/>
                  </a:ext>
                </a:extLst>
              </p:cNvPr>
              <p:cNvSpPr txBox="1"/>
              <p:nvPr/>
            </p:nvSpPr>
            <p:spPr>
              <a:xfrm>
                <a:off x="2269858" y="2361903"/>
                <a:ext cx="210893" cy="230832"/>
              </a:xfrm>
              <a:prstGeom prst="rect">
                <a:avLst/>
              </a:prstGeom>
              <a:noFill/>
            </p:spPr>
            <p:txBody>
              <a:bodyPr wrap="none" rtlCol="0">
                <a:spAutoFit/>
              </a:bodyPr>
              <a:lstStyle/>
              <a:p>
                <a:r>
                  <a:rPr lang="en-US" sz="900" dirty="0"/>
                  <a:t>60</a:t>
                </a:r>
              </a:p>
            </p:txBody>
          </p:sp>
          <p:sp>
            <p:nvSpPr>
              <p:cNvPr id="831" name="TextBox 830">
                <a:extLst>
                  <a:ext uri="{FF2B5EF4-FFF2-40B4-BE49-F238E27FC236}">
                    <a16:creationId xmlns:a16="http://schemas.microsoft.com/office/drawing/2014/main" id="{90B234AD-99E5-BDD6-E071-F5967B24A6B0}"/>
                  </a:ext>
                </a:extLst>
              </p:cNvPr>
              <p:cNvSpPr txBox="1"/>
              <p:nvPr/>
            </p:nvSpPr>
            <p:spPr>
              <a:xfrm>
                <a:off x="273034" y="717066"/>
                <a:ext cx="500125" cy="1729898"/>
              </a:xfrm>
              <a:prstGeom prst="rect">
                <a:avLst/>
              </a:prstGeom>
              <a:noFill/>
            </p:spPr>
            <p:txBody>
              <a:bodyPr wrap="square" rtlCol="0">
                <a:spAutoFit/>
              </a:bodyPr>
              <a:lstStyle/>
              <a:p>
                <a:pPr>
                  <a:lnSpc>
                    <a:spcPts val="1930"/>
                  </a:lnSpc>
                </a:pPr>
                <a:r>
                  <a:rPr lang="en-US" sz="900" dirty="0"/>
                  <a:t>1.0</a:t>
                </a:r>
              </a:p>
              <a:p>
                <a:pPr>
                  <a:lnSpc>
                    <a:spcPts val="1930"/>
                  </a:lnSpc>
                </a:pPr>
                <a:r>
                  <a:rPr lang="en-US" sz="900" dirty="0"/>
                  <a:t>0.9</a:t>
                </a:r>
              </a:p>
              <a:p>
                <a:pPr>
                  <a:lnSpc>
                    <a:spcPts val="1930"/>
                  </a:lnSpc>
                </a:pPr>
                <a:r>
                  <a:rPr lang="en-US" sz="900" dirty="0"/>
                  <a:t>0.8</a:t>
                </a:r>
              </a:p>
              <a:p>
                <a:pPr>
                  <a:lnSpc>
                    <a:spcPts val="1930"/>
                  </a:lnSpc>
                </a:pPr>
                <a:r>
                  <a:rPr lang="en-US" sz="900" dirty="0"/>
                  <a:t>0.7</a:t>
                </a:r>
              </a:p>
              <a:p>
                <a:pPr>
                  <a:lnSpc>
                    <a:spcPts val="1930"/>
                  </a:lnSpc>
                </a:pPr>
                <a:r>
                  <a:rPr lang="en-US" sz="900" dirty="0"/>
                  <a:t>0.6</a:t>
                </a:r>
              </a:p>
              <a:p>
                <a:pPr>
                  <a:lnSpc>
                    <a:spcPts val="1930"/>
                  </a:lnSpc>
                </a:pPr>
                <a:r>
                  <a:rPr lang="en-US" sz="900" dirty="0"/>
                  <a:t>0.5</a:t>
                </a:r>
              </a:p>
            </p:txBody>
          </p:sp>
          <p:sp>
            <p:nvSpPr>
              <p:cNvPr id="832" name="TextBox 831">
                <a:extLst>
                  <a:ext uri="{FF2B5EF4-FFF2-40B4-BE49-F238E27FC236}">
                    <a16:creationId xmlns:a16="http://schemas.microsoft.com/office/drawing/2014/main" id="{67BA894F-48B4-765C-6986-5508F328769F}"/>
                  </a:ext>
                </a:extLst>
              </p:cNvPr>
              <p:cNvSpPr txBox="1"/>
              <p:nvPr/>
            </p:nvSpPr>
            <p:spPr>
              <a:xfrm rot="16200000">
                <a:off x="-448825" y="1506465"/>
                <a:ext cx="1342034" cy="294981"/>
              </a:xfrm>
              <a:prstGeom prst="rect">
                <a:avLst/>
              </a:prstGeom>
              <a:noFill/>
            </p:spPr>
            <p:txBody>
              <a:bodyPr wrap="none" rtlCol="0">
                <a:spAutoFit/>
              </a:bodyPr>
              <a:lstStyle/>
              <a:p>
                <a:r>
                  <a:rPr lang="en-US" sz="900" dirty="0"/>
                  <a:t>Mean +/ SD Accuracy</a:t>
                </a:r>
              </a:p>
            </p:txBody>
          </p:sp>
          <p:grpSp>
            <p:nvGrpSpPr>
              <p:cNvPr id="914" name="Group 913">
                <a:extLst>
                  <a:ext uri="{FF2B5EF4-FFF2-40B4-BE49-F238E27FC236}">
                    <a16:creationId xmlns:a16="http://schemas.microsoft.com/office/drawing/2014/main" id="{7D2C69E5-C27D-1B74-BBB8-9848EE669FB4}"/>
                  </a:ext>
                </a:extLst>
              </p:cNvPr>
              <p:cNvGrpSpPr/>
              <p:nvPr/>
            </p:nvGrpSpPr>
            <p:grpSpPr>
              <a:xfrm>
                <a:off x="2520139" y="1321557"/>
                <a:ext cx="394207" cy="539232"/>
                <a:chOff x="2485909" y="1316667"/>
                <a:chExt cx="394207" cy="539232"/>
              </a:xfrm>
            </p:grpSpPr>
            <p:sp>
              <p:nvSpPr>
                <p:cNvPr id="833" name="TextBox 832">
                  <a:extLst>
                    <a:ext uri="{FF2B5EF4-FFF2-40B4-BE49-F238E27FC236}">
                      <a16:creationId xmlns:a16="http://schemas.microsoft.com/office/drawing/2014/main" id="{61114488-2CC0-8D87-6DFD-73E7016D423F}"/>
                    </a:ext>
                  </a:extLst>
                </p:cNvPr>
                <p:cNvSpPr txBox="1"/>
                <p:nvPr/>
              </p:nvSpPr>
              <p:spPr>
                <a:xfrm>
                  <a:off x="2604400" y="1486567"/>
                  <a:ext cx="275716" cy="369332"/>
                </a:xfrm>
                <a:prstGeom prst="rect">
                  <a:avLst/>
                </a:prstGeom>
                <a:noFill/>
              </p:spPr>
              <p:txBody>
                <a:bodyPr wrap="none" rtlCol="0">
                  <a:spAutoFit/>
                </a:bodyPr>
                <a:lstStyle/>
                <a:p>
                  <a:r>
                    <a:rPr lang="en-US" sz="900" dirty="0"/>
                    <a:t>test</a:t>
                  </a:r>
                </a:p>
                <a:p>
                  <a:r>
                    <a:rPr lang="en-US" sz="900" dirty="0"/>
                    <a:t>train</a:t>
                  </a:r>
                </a:p>
              </p:txBody>
            </p:sp>
            <p:sp>
              <p:nvSpPr>
                <p:cNvPr id="834" name="TextBox 833">
                  <a:extLst>
                    <a:ext uri="{FF2B5EF4-FFF2-40B4-BE49-F238E27FC236}">
                      <a16:creationId xmlns:a16="http://schemas.microsoft.com/office/drawing/2014/main" id="{598E19E3-12F2-AE31-BF37-6034FF56AFC7}"/>
                    </a:ext>
                  </a:extLst>
                </p:cNvPr>
                <p:cNvSpPr txBox="1"/>
                <p:nvPr/>
              </p:nvSpPr>
              <p:spPr>
                <a:xfrm>
                  <a:off x="2485909" y="1316667"/>
                  <a:ext cx="340540" cy="230832"/>
                </a:xfrm>
                <a:prstGeom prst="rect">
                  <a:avLst/>
                </a:prstGeom>
                <a:noFill/>
              </p:spPr>
              <p:txBody>
                <a:bodyPr wrap="none" rtlCol="0">
                  <a:spAutoFit/>
                </a:bodyPr>
                <a:lstStyle/>
                <a:p>
                  <a:r>
                    <a:rPr lang="en-US" sz="900" dirty="0"/>
                    <a:t>Group</a:t>
                  </a:r>
                </a:p>
              </p:txBody>
            </p:sp>
            <p:grpSp>
              <p:nvGrpSpPr>
                <p:cNvPr id="39" name="Group 38">
                  <a:extLst>
                    <a:ext uri="{FF2B5EF4-FFF2-40B4-BE49-F238E27FC236}">
                      <a16:creationId xmlns:a16="http://schemas.microsoft.com/office/drawing/2014/main" id="{729D4962-73B7-357E-C3F6-A12BD3A760C6}"/>
                    </a:ext>
                  </a:extLst>
                </p:cNvPr>
                <p:cNvGrpSpPr/>
                <p:nvPr/>
              </p:nvGrpSpPr>
              <p:grpSpPr>
                <a:xfrm>
                  <a:off x="2532682" y="1599771"/>
                  <a:ext cx="99907" cy="17320"/>
                  <a:chOff x="6970826" y="1578300"/>
                  <a:chExt cx="148234" cy="17320"/>
                </a:xfrm>
              </p:grpSpPr>
              <p:cxnSp>
                <p:nvCxnSpPr>
                  <p:cNvPr id="787" name="Straight Connector 786">
                    <a:extLst>
                      <a:ext uri="{FF2B5EF4-FFF2-40B4-BE49-F238E27FC236}">
                        <a16:creationId xmlns:a16="http://schemas.microsoft.com/office/drawing/2014/main" id="{E1F830CC-6667-C430-633D-A8FF3C15A25E}"/>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3016612A-0D66-D9EB-A7D4-E6F47F79AAC8}"/>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D575777-32CE-35FD-545B-7719B96B8242}"/>
                    </a:ext>
                  </a:extLst>
                </p:cNvPr>
                <p:cNvGrpSpPr/>
                <p:nvPr/>
              </p:nvGrpSpPr>
              <p:grpSpPr>
                <a:xfrm>
                  <a:off x="2532682" y="1738955"/>
                  <a:ext cx="99907" cy="17320"/>
                  <a:chOff x="6970826" y="1717484"/>
                  <a:chExt cx="148234" cy="17320"/>
                </a:xfrm>
              </p:grpSpPr>
              <p:cxnSp>
                <p:nvCxnSpPr>
                  <p:cNvPr id="51" name="Straight Connector 50">
                    <a:extLst>
                      <a:ext uri="{FF2B5EF4-FFF2-40B4-BE49-F238E27FC236}">
                        <a16:creationId xmlns:a16="http://schemas.microsoft.com/office/drawing/2014/main" id="{52FFDD4C-9DE2-CE3F-5972-8FCB73CDC595}"/>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74E5771D-88CE-4870-315A-16DCC8296F40}"/>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920" name="Google Shape;843;p9">
            <a:extLst>
              <a:ext uri="{FF2B5EF4-FFF2-40B4-BE49-F238E27FC236}">
                <a16:creationId xmlns:a16="http://schemas.microsoft.com/office/drawing/2014/main" id="{6608E592-537E-9B7E-E801-35DA5E571015}"/>
              </a:ext>
            </a:extLst>
          </p:cNvPr>
          <p:cNvGrpSpPr/>
          <p:nvPr/>
        </p:nvGrpSpPr>
        <p:grpSpPr>
          <a:xfrm>
            <a:off x="3924255" y="4916686"/>
            <a:ext cx="3990869" cy="249557"/>
            <a:chOff x="4270610" y="3801945"/>
            <a:chExt cx="3001892" cy="249557"/>
          </a:xfrm>
        </p:grpSpPr>
        <p:sp>
          <p:nvSpPr>
            <p:cNvPr id="960" name="Google Shape;844;p9">
              <a:extLst>
                <a:ext uri="{FF2B5EF4-FFF2-40B4-BE49-F238E27FC236}">
                  <a16:creationId xmlns:a16="http://schemas.microsoft.com/office/drawing/2014/main" id="{9AA46865-9D54-45D9-9714-FD4F4E19A6F7}"/>
                </a:ext>
              </a:extLst>
            </p:cNvPr>
            <p:cNvSpPr/>
            <p:nvPr/>
          </p:nvSpPr>
          <p:spPr>
            <a:xfrm>
              <a:off x="4270610" y="3805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1" name="Google Shape;845;p9">
              <a:extLst>
                <a:ext uri="{FF2B5EF4-FFF2-40B4-BE49-F238E27FC236}">
                  <a16:creationId xmlns:a16="http://schemas.microsoft.com/office/drawing/2014/main" id="{73529CD7-1699-EDCB-5547-6E36117C90A5}"/>
                </a:ext>
              </a:extLst>
            </p:cNvPr>
            <p:cNvSpPr txBox="1"/>
            <p:nvPr/>
          </p:nvSpPr>
          <p:spPr>
            <a:xfrm>
              <a:off x="4526589" y="3801945"/>
              <a:ext cx="274591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Disease state distribution across </a:t>
              </a:r>
              <a:r>
                <a:rPr lang="en-US" sz="1000" b="1" dirty="0">
                  <a:solidFill>
                    <a:schemeClr val="dk1"/>
                  </a:solidFill>
                  <a:latin typeface="Arial" panose="020B0604020202020204" pitchFamily="34" charset="0"/>
                  <a:ea typeface="Calibri"/>
                  <a:cs typeface="Arial" panose="020B0604020202020204" pitchFamily="34" charset="0"/>
                  <a:sym typeface="Calibri"/>
                </a:rPr>
                <a:t>K</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means group</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4" name="Group 1063">
            <a:extLst>
              <a:ext uri="{FF2B5EF4-FFF2-40B4-BE49-F238E27FC236}">
                <a16:creationId xmlns:a16="http://schemas.microsoft.com/office/drawing/2014/main" id="{B538E7C1-5087-6A27-B769-EE2E08DCCCEE}"/>
              </a:ext>
            </a:extLst>
          </p:cNvPr>
          <p:cNvGrpSpPr/>
          <p:nvPr/>
        </p:nvGrpSpPr>
        <p:grpSpPr>
          <a:xfrm>
            <a:off x="161698" y="4919075"/>
            <a:ext cx="4088534" cy="2106570"/>
            <a:chOff x="267715" y="6542962"/>
            <a:chExt cx="4088534" cy="2106570"/>
          </a:xfrm>
        </p:grpSpPr>
        <p:grpSp>
          <p:nvGrpSpPr>
            <p:cNvPr id="918" name="Google Shape;824;p9">
              <a:extLst>
                <a:ext uri="{FF2B5EF4-FFF2-40B4-BE49-F238E27FC236}">
                  <a16:creationId xmlns:a16="http://schemas.microsoft.com/office/drawing/2014/main" id="{988C4DC9-6B58-8944-251B-7056ECEB3B26}"/>
                </a:ext>
              </a:extLst>
            </p:cNvPr>
            <p:cNvGrpSpPr/>
            <p:nvPr/>
          </p:nvGrpSpPr>
          <p:grpSpPr>
            <a:xfrm>
              <a:off x="267715" y="6542962"/>
              <a:ext cx="4088534" cy="251564"/>
              <a:chOff x="2649646" y="3545713"/>
              <a:chExt cx="3532662" cy="217362"/>
            </a:xfrm>
          </p:grpSpPr>
          <p:sp>
            <p:nvSpPr>
              <p:cNvPr id="968" name="Google Shape;828;p9">
                <a:extLst>
                  <a:ext uri="{FF2B5EF4-FFF2-40B4-BE49-F238E27FC236}">
                    <a16:creationId xmlns:a16="http://schemas.microsoft.com/office/drawing/2014/main" id="{E0FF581C-6D68-1336-7044-B006908FDEA4}"/>
                  </a:ext>
                </a:extLst>
              </p:cNvPr>
              <p:cNvSpPr/>
              <p:nvPr/>
            </p:nvSpPr>
            <p:spPr>
              <a:xfrm>
                <a:off x="2649646" y="3550364"/>
                <a:ext cx="376237"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69" name="Google Shape;829;p9">
                <a:extLst>
                  <a:ext uri="{FF2B5EF4-FFF2-40B4-BE49-F238E27FC236}">
                    <a16:creationId xmlns:a16="http://schemas.microsoft.com/office/drawing/2014/main" id="{292FB938-B9FD-7157-B220-1947430C6727}"/>
                  </a:ext>
                </a:extLst>
              </p:cNvPr>
              <p:cNvSpPr txBox="1"/>
              <p:nvPr/>
            </p:nvSpPr>
            <p:spPr>
              <a:xfrm>
                <a:off x="2987265" y="3545713"/>
                <a:ext cx="3195043" cy="2127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a:t>
                </a:r>
                <a:r>
                  <a:rPr lang="en-US" sz="1000" b="1" dirty="0">
                    <a:solidFill>
                      <a:schemeClr val="dk1"/>
                    </a:solidFill>
                    <a:latin typeface="Arial" panose="020B0604020202020204" pitchFamily="34" charset="0"/>
                    <a:ea typeface="Calibri"/>
                    <a:cs typeface="Arial" panose="020B0604020202020204" pitchFamily="34" charset="0"/>
                    <a:sym typeface="Calibri"/>
                  </a:rPr>
                  <a:t>number of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28" name="Group 927">
              <a:extLst>
                <a:ext uri="{FF2B5EF4-FFF2-40B4-BE49-F238E27FC236}">
                  <a16:creationId xmlns:a16="http://schemas.microsoft.com/office/drawing/2014/main" id="{6152C68E-0436-05E5-B0D6-12246219B8C1}"/>
                </a:ext>
              </a:extLst>
            </p:cNvPr>
            <p:cNvGrpSpPr>
              <a:grpSpLocks noChangeAspect="1"/>
            </p:cNvGrpSpPr>
            <p:nvPr/>
          </p:nvGrpSpPr>
          <p:grpSpPr>
            <a:xfrm>
              <a:off x="399684" y="6787425"/>
              <a:ext cx="3039447" cy="1862107"/>
              <a:chOff x="427272" y="4208125"/>
              <a:chExt cx="3910624" cy="2395829"/>
            </a:xfrm>
          </p:grpSpPr>
          <p:pic>
            <p:nvPicPr>
              <p:cNvPr id="930" name="Picture 929" descr="A graph of different colored lines&#10;&#10;Description automatically generated">
                <a:extLst>
                  <a:ext uri="{FF2B5EF4-FFF2-40B4-BE49-F238E27FC236}">
                    <a16:creationId xmlns:a16="http://schemas.microsoft.com/office/drawing/2014/main" id="{1F94C052-6627-28C9-CF14-FD470ECB1ED7}"/>
                  </a:ext>
                </a:extLst>
              </p:cNvPr>
              <p:cNvPicPr>
                <a:picLocks noChangeAspect="1"/>
              </p:cNvPicPr>
              <p:nvPr/>
            </p:nvPicPr>
            <p:blipFill>
              <a:blip r:embed="rId7"/>
              <a:srcRect l="12965" t="9389" r="29681" b="14853"/>
              <a:stretch/>
            </p:blipFill>
            <p:spPr>
              <a:xfrm>
                <a:off x="927708" y="4397651"/>
                <a:ext cx="2414475" cy="1828800"/>
              </a:xfrm>
              <a:prstGeom prst="rect">
                <a:avLst/>
              </a:prstGeom>
            </p:spPr>
          </p:pic>
          <p:grpSp>
            <p:nvGrpSpPr>
              <p:cNvPr id="931" name="Google Shape;694;p6">
                <a:extLst>
                  <a:ext uri="{FF2B5EF4-FFF2-40B4-BE49-F238E27FC236}">
                    <a16:creationId xmlns:a16="http://schemas.microsoft.com/office/drawing/2014/main" id="{56E95262-B0E3-E092-FC37-DB451E568FE4}"/>
                  </a:ext>
                </a:extLst>
              </p:cNvPr>
              <p:cNvGrpSpPr>
                <a:grpSpLocks noChangeAspect="1"/>
              </p:cNvGrpSpPr>
              <p:nvPr/>
            </p:nvGrpSpPr>
            <p:grpSpPr>
              <a:xfrm>
                <a:off x="1316867" y="4208125"/>
                <a:ext cx="2302485" cy="1936680"/>
                <a:chOff x="1370662" y="3724008"/>
                <a:chExt cx="3395292" cy="1988359"/>
              </a:xfrm>
            </p:grpSpPr>
            <p:cxnSp>
              <p:nvCxnSpPr>
                <p:cNvPr id="949" name="Google Shape;696;p6">
                  <a:extLst>
                    <a:ext uri="{FF2B5EF4-FFF2-40B4-BE49-F238E27FC236}">
                      <a16:creationId xmlns:a16="http://schemas.microsoft.com/office/drawing/2014/main" id="{3AA8FAC7-3F18-3682-33AF-BA7E151ACE96}"/>
                    </a:ext>
                  </a:extLst>
                </p:cNvPr>
                <p:cNvCxnSpPr>
                  <a:cxnSpLocks/>
                </p:cNvCxnSpPr>
                <p:nvPr/>
              </p:nvCxnSpPr>
              <p:spPr>
                <a:xfrm>
                  <a:off x="2405859" y="4043603"/>
                  <a:ext cx="0" cy="1668764"/>
                </a:xfrm>
                <a:prstGeom prst="straightConnector1">
                  <a:avLst/>
                </a:prstGeom>
                <a:noFill/>
                <a:ln w="19050" cap="flat" cmpd="sng">
                  <a:solidFill>
                    <a:srgbClr val="C00000"/>
                  </a:solidFill>
                  <a:prstDash val="dash"/>
                  <a:miter lim="800000"/>
                  <a:headEnd type="none" w="sm" len="sm"/>
                  <a:tailEnd type="none" w="sm" len="sm"/>
                </a:ln>
              </p:spPr>
            </p:cxnSp>
            <p:sp>
              <p:nvSpPr>
                <p:cNvPr id="950" name="Google Shape;697;p6">
                  <a:extLst>
                    <a:ext uri="{FF2B5EF4-FFF2-40B4-BE49-F238E27FC236}">
                      <a16:creationId xmlns:a16="http://schemas.microsoft.com/office/drawing/2014/main" id="{0C3A5626-8F3C-2D6D-E2CD-75D7A7811A25}"/>
                    </a:ext>
                  </a:extLst>
                </p:cNvPr>
                <p:cNvSpPr txBox="1"/>
                <p:nvPr/>
              </p:nvSpPr>
              <p:spPr>
                <a:xfrm>
                  <a:off x="1370662" y="3724008"/>
                  <a:ext cx="3395292" cy="264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32" name="TextBox 931">
                <a:extLst>
                  <a:ext uri="{FF2B5EF4-FFF2-40B4-BE49-F238E27FC236}">
                    <a16:creationId xmlns:a16="http://schemas.microsoft.com/office/drawing/2014/main" id="{2EC01D2C-20F7-0CEB-CB8F-10B1BEDB9C72}"/>
                  </a:ext>
                </a:extLst>
              </p:cNvPr>
              <p:cNvSpPr txBox="1"/>
              <p:nvPr/>
            </p:nvSpPr>
            <p:spPr>
              <a:xfrm>
                <a:off x="1093356" y="6346559"/>
                <a:ext cx="1891510" cy="25739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933" name="TextBox 932">
                <a:extLst>
                  <a:ext uri="{FF2B5EF4-FFF2-40B4-BE49-F238E27FC236}">
                    <a16:creationId xmlns:a16="http://schemas.microsoft.com/office/drawing/2014/main" id="{B8442D05-FB7C-6864-894D-76977D5B946C}"/>
                  </a:ext>
                </a:extLst>
              </p:cNvPr>
              <p:cNvSpPr txBox="1"/>
              <p:nvPr/>
            </p:nvSpPr>
            <p:spPr>
              <a:xfrm>
                <a:off x="1897789" y="6201006"/>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934" name="TextBox 933">
                <a:extLst>
                  <a:ext uri="{FF2B5EF4-FFF2-40B4-BE49-F238E27FC236}">
                    <a16:creationId xmlns:a16="http://schemas.microsoft.com/office/drawing/2014/main" id="{707A43C8-E071-6055-D186-BE3D5E39CBEF}"/>
                  </a:ext>
                </a:extLst>
              </p:cNvPr>
              <p:cNvSpPr txBox="1"/>
              <p:nvPr/>
            </p:nvSpPr>
            <p:spPr>
              <a:xfrm>
                <a:off x="584877" y="4603987"/>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0.20</a:t>
                </a:r>
              </a:p>
            </p:txBody>
          </p:sp>
          <p:sp>
            <p:nvSpPr>
              <p:cNvPr id="935" name="TextBox 934">
                <a:extLst>
                  <a:ext uri="{FF2B5EF4-FFF2-40B4-BE49-F238E27FC236}">
                    <a16:creationId xmlns:a16="http://schemas.microsoft.com/office/drawing/2014/main" id="{24FA9F80-E723-1EA6-B7FB-986BFA9F3318}"/>
                  </a:ext>
                </a:extLst>
              </p:cNvPr>
              <p:cNvSpPr txBox="1"/>
              <p:nvPr/>
            </p:nvSpPr>
            <p:spPr>
              <a:xfrm>
                <a:off x="754960" y="5737088"/>
                <a:ext cx="301533"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36" name="TextBox 935">
                <a:extLst>
                  <a:ext uri="{FF2B5EF4-FFF2-40B4-BE49-F238E27FC236}">
                    <a16:creationId xmlns:a16="http://schemas.microsoft.com/office/drawing/2014/main" id="{BDC9D07D-E919-EAF2-EB38-C7FF9F9AB3C8}"/>
                  </a:ext>
                </a:extLst>
              </p:cNvPr>
              <p:cNvSpPr txBox="1"/>
              <p:nvPr/>
            </p:nvSpPr>
            <p:spPr>
              <a:xfrm rot="16200000">
                <a:off x="-210345" y="5113308"/>
                <a:ext cx="1532630" cy="25739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937" name="Oval 936">
                <a:extLst>
                  <a:ext uri="{FF2B5EF4-FFF2-40B4-BE49-F238E27FC236}">
                    <a16:creationId xmlns:a16="http://schemas.microsoft.com/office/drawing/2014/main" id="{8F3D7072-5EAF-9473-DC3E-82822E5190B4}"/>
                  </a:ext>
                </a:extLst>
              </p:cNvPr>
              <p:cNvSpPr>
                <a:spLocks noChangeAspect="1"/>
              </p:cNvSpPr>
              <p:nvPr/>
            </p:nvSpPr>
            <p:spPr>
              <a:xfrm>
                <a:off x="1975563" y="4486627"/>
                <a:ext cx="91442" cy="91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938" name="TextBox 937">
                <a:extLst>
                  <a:ext uri="{FF2B5EF4-FFF2-40B4-BE49-F238E27FC236}">
                    <a16:creationId xmlns:a16="http://schemas.microsoft.com/office/drawing/2014/main" id="{AC682165-0FFC-5CDE-F2D9-B2FBA9F8B971}"/>
                  </a:ext>
                </a:extLst>
              </p:cNvPr>
              <p:cNvSpPr txBox="1"/>
              <p:nvPr/>
            </p:nvSpPr>
            <p:spPr>
              <a:xfrm>
                <a:off x="3023713" y="6201006"/>
                <a:ext cx="365468"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939" name="Group 938">
                <a:extLst>
                  <a:ext uri="{FF2B5EF4-FFF2-40B4-BE49-F238E27FC236}">
                    <a16:creationId xmlns:a16="http://schemas.microsoft.com/office/drawing/2014/main" id="{4CFF593F-A2CB-2AC2-2595-2DC252877236}"/>
                  </a:ext>
                </a:extLst>
              </p:cNvPr>
              <p:cNvGrpSpPr/>
              <p:nvPr/>
            </p:nvGrpSpPr>
            <p:grpSpPr>
              <a:xfrm>
                <a:off x="3265003" y="4736236"/>
                <a:ext cx="1072893" cy="1225426"/>
                <a:chOff x="6895606" y="1091881"/>
                <a:chExt cx="788708" cy="851524"/>
              </a:xfrm>
            </p:grpSpPr>
            <p:pic>
              <p:nvPicPr>
                <p:cNvPr id="941" name="Picture 940" descr="A group of colorful circles with black text&#10;&#10;Description automatically generated">
                  <a:extLst>
                    <a:ext uri="{FF2B5EF4-FFF2-40B4-BE49-F238E27FC236}">
                      <a16:creationId xmlns:a16="http://schemas.microsoft.com/office/drawing/2014/main" id="{85958A7A-A537-0F0D-2BA0-A3B8FC3B755F}"/>
                    </a:ext>
                  </a:extLst>
                </p:cNvPr>
                <p:cNvPicPr>
                  <a:picLocks noChangeAspect="1"/>
                </p:cNvPicPr>
                <p:nvPr/>
              </p:nvPicPr>
              <p:blipFill rotWithShape="1">
                <a:blip r:embed="rId8"/>
                <a:srcRect t="18614" r="70204"/>
                <a:stretch/>
              </p:blipFill>
              <p:spPr>
                <a:xfrm>
                  <a:off x="6925866" y="1268782"/>
                  <a:ext cx="191865" cy="624649"/>
                </a:xfrm>
                <a:prstGeom prst="rect">
                  <a:avLst/>
                </a:prstGeom>
              </p:spPr>
            </p:pic>
            <p:grpSp>
              <p:nvGrpSpPr>
                <p:cNvPr id="942" name="Group 941">
                  <a:extLst>
                    <a:ext uri="{FF2B5EF4-FFF2-40B4-BE49-F238E27FC236}">
                      <a16:creationId xmlns:a16="http://schemas.microsoft.com/office/drawing/2014/main" id="{CE80E030-E836-66B0-3A25-BD69C86A7486}"/>
                    </a:ext>
                  </a:extLst>
                </p:cNvPr>
                <p:cNvGrpSpPr/>
                <p:nvPr/>
              </p:nvGrpSpPr>
              <p:grpSpPr>
                <a:xfrm>
                  <a:off x="6895606" y="1091881"/>
                  <a:ext cx="788708" cy="851524"/>
                  <a:chOff x="6895606" y="1091881"/>
                  <a:chExt cx="788708" cy="851524"/>
                </a:xfrm>
              </p:grpSpPr>
              <p:sp>
                <p:nvSpPr>
                  <p:cNvPr id="943" name="TextBox 942">
                    <a:extLst>
                      <a:ext uri="{FF2B5EF4-FFF2-40B4-BE49-F238E27FC236}">
                        <a16:creationId xmlns:a16="http://schemas.microsoft.com/office/drawing/2014/main" id="{66AEBB49-F9BB-BAE2-A972-C843BECF7806}"/>
                      </a:ext>
                    </a:extLst>
                  </p:cNvPr>
                  <p:cNvSpPr txBox="1"/>
                  <p:nvPr/>
                </p:nvSpPr>
                <p:spPr>
                  <a:xfrm>
                    <a:off x="6895606" y="1091881"/>
                    <a:ext cx="788708" cy="178859"/>
                  </a:xfrm>
                  <a:prstGeom prst="rect">
                    <a:avLst/>
                  </a:prstGeom>
                  <a:noFill/>
                </p:spPr>
                <p:txBody>
                  <a:bodyPr wrap="none" rtlCol="0">
                    <a:spAutoFit/>
                  </a:bodyPr>
                  <a:lstStyle/>
                  <a:p>
                    <a:r>
                      <a:rPr lang="en-US" sz="700" dirty="0"/>
                      <a:t>distance metrics</a:t>
                    </a:r>
                  </a:p>
                </p:txBody>
              </p:sp>
              <p:sp>
                <p:nvSpPr>
                  <p:cNvPr id="944" name="TextBox 943">
                    <a:extLst>
                      <a:ext uri="{FF2B5EF4-FFF2-40B4-BE49-F238E27FC236}">
                        <a16:creationId xmlns:a16="http://schemas.microsoft.com/office/drawing/2014/main" id="{4FD66FF6-6425-D066-D07D-68D541E02511}"/>
                      </a:ext>
                    </a:extLst>
                  </p:cNvPr>
                  <p:cNvSpPr txBox="1"/>
                  <p:nvPr/>
                </p:nvSpPr>
                <p:spPr>
                  <a:xfrm>
                    <a:off x="7048006" y="1228516"/>
                    <a:ext cx="544606" cy="178859"/>
                  </a:xfrm>
                  <a:prstGeom prst="rect">
                    <a:avLst/>
                  </a:prstGeom>
                  <a:noFill/>
                </p:spPr>
                <p:txBody>
                  <a:bodyPr wrap="none" rtlCol="0">
                    <a:spAutoFit/>
                  </a:bodyPr>
                  <a:lstStyle/>
                  <a:p>
                    <a:r>
                      <a:rPr lang="en-US" sz="700" dirty="0"/>
                      <a:t>Euclidean</a:t>
                    </a:r>
                  </a:p>
                </p:txBody>
              </p:sp>
              <p:sp>
                <p:nvSpPr>
                  <p:cNvPr id="945" name="TextBox 944">
                    <a:extLst>
                      <a:ext uri="{FF2B5EF4-FFF2-40B4-BE49-F238E27FC236}">
                        <a16:creationId xmlns:a16="http://schemas.microsoft.com/office/drawing/2014/main" id="{0576584D-7C6A-36A6-C8DB-D050DFCD701C}"/>
                      </a:ext>
                    </a:extLst>
                  </p:cNvPr>
                  <p:cNvSpPr txBox="1"/>
                  <p:nvPr/>
                </p:nvSpPr>
                <p:spPr>
                  <a:xfrm>
                    <a:off x="7048006" y="1362523"/>
                    <a:ext cx="455152" cy="178859"/>
                  </a:xfrm>
                  <a:prstGeom prst="rect">
                    <a:avLst/>
                  </a:prstGeom>
                  <a:noFill/>
                </p:spPr>
                <p:txBody>
                  <a:bodyPr wrap="none" rtlCol="0">
                    <a:spAutoFit/>
                  </a:bodyPr>
                  <a:lstStyle/>
                  <a:p>
                    <a:r>
                      <a:rPr lang="en-US" sz="700" dirty="0"/>
                      <a:t>Kendall</a:t>
                    </a:r>
                  </a:p>
                </p:txBody>
              </p:sp>
              <p:sp>
                <p:nvSpPr>
                  <p:cNvPr id="946" name="TextBox 945">
                    <a:extLst>
                      <a:ext uri="{FF2B5EF4-FFF2-40B4-BE49-F238E27FC236}">
                        <a16:creationId xmlns:a16="http://schemas.microsoft.com/office/drawing/2014/main" id="{36F4204D-C822-1FA2-E954-2F45C552A846}"/>
                      </a:ext>
                    </a:extLst>
                  </p:cNvPr>
                  <p:cNvSpPr txBox="1"/>
                  <p:nvPr/>
                </p:nvSpPr>
                <p:spPr>
                  <a:xfrm>
                    <a:off x="7048006" y="1496530"/>
                    <a:ext cx="576445" cy="178859"/>
                  </a:xfrm>
                  <a:prstGeom prst="rect">
                    <a:avLst/>
                  </a:prstGeom>
                  <a:noFill/>
                </p:spPr>
                <p:txBody>
                  <a:bodyPr wrap="none" rtlCol="0">
                    <a:spAutoFit/>
                  </a:bodyPr>
                  <a:lstStyle/>
                  <a:p>
                    <a:r>
                      <a:rPr lang="en-US" sz="700" dirty="0"/>
                      <a:t>Manhattan</a:t>
                    </a:r>
                  </a:p>
                </p:txBody>
              </p:sp>
              <p:sp>
                <p:nvSpPr>
                  <p:cNvPr id="947" name="TextBox 946">
                    <a:extLst>
                      <a:ext uri="{FF2B5EF4-FFF2-40B4-BE49-F238E27FC236}">
                        <a16:creationId xmlns:a16="http://schemas.microsoft.com/office/drawing/2014/main" id="{ECB8BE4C-0A4E-D814-5EDC-2F254234CDCB}"/>
                      </a:ext>
                    </a:extLst>
                  </p:cNvPr>
                  <p:cNvSpPr txBox="1"/>
                  <p:nvPr/>
                </p:nvSpPr>
                <p:spPr>
                  <a:xfrm>
                    <a:off x="7048006" y="1630538"/>
                    <a:ext cx="490024" cy="178859"/>
                  </a:xfrm>
                  <a:prstGeom prst="rect">
                    <a:avLst/>
                  </a:prstGeom>
                  <a:noFill/>
                </p:spPr>
                <p:txBody>
                  <a:bodyPr wrap="none" rtlCol="0">
                    <a:spAutoFit/>
                  </a:bodyPr>
                  <a:lstStyle/>
                  <a:p>
                    <a:r>
                      <a:rPr lang="en-US" sz="700" dirty="0"/>
                      <a:t>Pearson</a:t>
                    </a:r>
                  </a:p>
                </p:txBody>
              </p:sp>
              <p:sp>
                <p:nvSpPr>
                  <p:cNvPr id="948" name="TextBox 947">
                    <a:extLst>
                      <a:ext uri="{FF2B5EF4-FFF2-40B4-BE49-F238E27FC236}">
                        <a16:creationId xmlns:a16="http://schemas.microsoft.com/office/drawing/2014/main" id="{A58A2A47-7FAE-86CC-E9AF-A659490105F4}"/>
                      </a:ext>
                    </a:extLst>
                  </p:cNvPr>
                  <p:cNvSpPr txBox="1"/>
                  <p:nvPr/>
                </p:nvSpPr>
                <p:spPr>
                  <a:xfrm>
                    <a:off x="7048006" y="1764546"/>
                    <a:ext cx="565832" cy="178859"/>
                  </a:xfrm>
                  <a:prstGeom prst="rect">
                    <a:avLst/>
                  </a:prstGeom>
                  <a:noFill/>
                </p:spPr>
                <p:txBody>
                  <a:bodyPr wrap="none" rtlCol="0">
                    <a:spAutoFit/>
                  </a:bodyPr>
                  <a:lstStyle/>
                  <a:p>
                    <a:r>
                      <a:rPr lang="en-US" sz="700" dirty="0"/>
                      <a:t>Spearman</a:t>
                    </a:r>
                  </a:p>
                </p:txBody>
              </p:sp>
            </p:grpSp>
          </p:grpSp>
          <p:sp>
            <p:nvSpPr>
              <p:cNvPr id="940" name="TextBox 939">
                <a:extLst>
                  <a:ext uri="{FF2B5EF4-FFF2-40B4-BE49-F238E27FC236}">
                    <a16:creationId xmlns:a16="http://schemas.microsoft.com/office/drawing/2014/main" id="{D0F12BF9-166E-7753-AB70-FC135BF4E4F5}"/>
                  </a:ext>
                </a:extLst>
              </p:cNvPr>
              <p:cNvSpPr txBox="1"/>
              <p:nvPr/>
            </p:nvSpPr>
            <p:spPr>
              <a:xfrm>
                <a:off x="584877" y="5174516"/>
                <a:ext cx="462405" cy="25739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grpSp>
      </p:grpSp>
      <p:pic>
        <p:nvPicPr>
          <p:cNvPr id="929" name="Picture 928" descr="A diagram of a number of squares&#10;&#10;Description automatically generated with medium confidence">
            <a:extLst>
              <a:ext uri="{FF2B5EF4-FFF2-40B4-BE49-F238E27FC236}">
                <a16:creationId xmlns:a16="http://schemas.microsoft.com/office/drawing/2014/main" id="{6B5C0DC4-4F4F-7051-A2AF-467320980291}"/>
              </a:ext>
            </a:extLst>
          </p:cNvPr>
          <p:cNvPicPr>
            <a:picLocks noChangeAspect="1"/>
          </p:cNvPicPr>
          <p:nvPr/>
        </p:nvPicPr>
        <p:blipFill>
          <a:blip r:embed="rId9"/>
          <a:srcRect l="6300" t="8581"/>
          <a:stretch/>
        </p:blipFill>
        <p:spPr>
          <a:xfrm>
            <a:off x="4340161" y="5416455"/>
            <a:ext cx="1902876" cy="1323405"/>
          </a:xfrm>
          <a:prstGeom prst="rect">
            <a:avLst/>
          </a:prstGeom>
        </p:spPr>
      </p:pic>
      <p:sp>
        <p:nvSpPr>
          <p:cNvPr id="973" name="Google Shape;527;p4">
            <a:extLst>
              <a:ext uri="{FF2B5EF4-FFF2-40B4-BE49-F238E27FC236}">
                <a16:creationId xmlns:a16="http://schemas.microsoft.com/office/drawing/2014/main" id="{D70F1EAF-9779-F644-715D-FFFCD235ABFE}"/>
              </a:ext>
            </a:extLst>
          </p:cNvPr>
          <p:cNvSpPr/>
          <p:nvPr/>
        </p:nvSpPr>
        <p:spPr>
          <a:xfrm>
            <a:off x="2976564" y="485239"/>
            <a:ext cx="15582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4" name="Google Shape;529;p4">
            <a:extLst>
              <a:ext uri="{FF2B5EF4-FFF2-40B4-BE49-F238E27FC236}">
                <a16:creationId xmlns:a16="http://schemas.microsoft.com/office/drawing/2014/main" id="{9D587EE9-785E-706A-019F-A8252EB6FEF9}"/>
              </a:ext>
            </a:extLst>
          </p:cNvPr>
          <p:cNvSpPr txBox="1"/>
          <p:nvPr/>
        </p:nvSpPr>
        <p:spPr>
          <a:xfrm>
            <a:off x="3160044" y="483964"/>
            <a:ext cx="328316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 distribution of top 30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917" name="Google Shape;821;p9">
            <a:extLst>
              <a:ext uri="{FF2B5EF4-FFF2-40B4-BE49-F238E27FC236}">
                <a16:creationId xmlns:a16="http://schemas.microsoft.com/office/drawing/2014/main" id="{043936E5-F3D5-F09F-0EEE-E3BD18686433}"/>
              </a:ext>
            </a:extLst>
          </p:cNvPr>
          <p:cNvGrpSpPr/>
          <p:nvPr/>
        </p:nvGrpSpPr>
        <p:grpSpPr>
          <a:xfrm>
            <a:off x="212974" y="7127682"/>
            <a:ext cx="3462439" cy="247456"/>
            <a:chOff x="-209519" y="295135"/>
            <a:chExt cx="3462439" cy="247456"/>
          </a:xfrm>
        </p:grpSpPr>
        <p:sp>
          <p:nvSpPr>
            <p:cNvPr id="970" name="Google Shape;822;p9">
              <a:extLst>
                <a:ext uri="{FF2B5EF4-FFF2-40B4-BE49-F238E27FC236}">
                  <a16:creationId xmlns:a16="http://schemas.microsoft.com/office/drawing/2014/main" id="{871ACD79-F678-9BE2-C193-438681DA0B98}"/>
                </a:ext>
              </a:extLst>
            </p:cNvPr>
            <p:cNvSpPr/>
            <p:nvPr/>
          </p:nvSpPr>
          <p:spPr>
            <a:xfrm>
              <a:off x="-209519" y="296410"/>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971" name="Google Shape;823;p9">
              <a:extLst>
                <a:ext uri="{FF2B5EF4-FFF2-40B4-BE49-F238E27FC236}">
                  <a16:creationId xmlns:a16="http://schemas.microsoft.com/office/drawing/2014/main" id="{2C6871B0-7B72-96B3-94D2-487C88AA695C}"/>
                </a:ext>
              </a:extLst>
            </p:cNvPr>
            <p:cNvSpPr txBox="1"/>
            <p:nvPr/>
          </p:nvSpPr>
          <p:spPr>
            <a:xfrm>
              <a:off x="92253" y="295135"/>
              <a:ext cx="31606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by gene expression matrix</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23" name="Group 1022">
            <a:extLst>
              <a:ext uri="{FF2B5EF4-FFF2-40B4-BE49-F238E27FC236}">
                <a16:creationId xmlns:a16="http://schemas.microsoft.com/office/drawing/2014/main" id="{92DE871B-920B-F976-6529-7FA7FBE24120}"/>
              </a:ext>
            </a:extLst>
          </p:cNvPr>
          <p:cNvGrpSpPr/>
          <p:nvPr/>
        </p:nvGrpSpPr>
        <p:grpSpPr>
          <a:xfrm>
            <a:off x="436019" y="7383628"/>
            <a:ext cx="3929148" cy="1917368"/>
            <a:chOff x="290244" y="3252280"/>
            <a:chExt cx="5121186" cy="1917368"/>
          </a:xfrm>
        </p:grpSpPr>
        <p:grpSp>
          <p:nvGrpSpPr>
            <p:cNvPr id="1017" name="Group 1016">
              <a:extLst>
                <a:ext uri="{FF2B5EF4-FFF2-40B4-BE49-F238E27FC236}">
                  <a16:creationId xmlns:a16="http://schemas.microsoft.com/office/drawing/2014/main" id="{57B46556-F9AC-2140-A3F3-EB3DFAF01ABA}"/>
                </a:ext>
              </a:extLst>
            </p:cNvPr>
            <p:cNvGrpSpPr/>
            <p:nvPr/>
          </p:nvGrpSpPr>
          <p:grpSpPr>
            <a:xfrm>
              <a:off x="290244" y="3455925"/>
              <a:ext cx="5086867" cy="1713723"/>
              <a:chOff x="338056" y="3246748"/>
              <a:chExt cx="5086867" cy="1713723"/>
            </a:xfrm>
          </p:grpSpPr>
          <p:pic>
            <p:nvPicPr>
              <p:cNvPr id="924" name="Picture 923" descr="A close-up of a screen&#10;&#10;Description automatically generated">
                <a:extLst>
                  <a:ext uri="{FF2B5EF4-FFF2-40B4-BE49-F238E27FC236}">
                    <a16:creationId xmlns:a16="http://schemas.microsoft.com/office/drawing/2014/main" id="{B94657EB-8567-8A78-6336-DBB79096AB73}"/>
                  </a:ext>
                </a:extLst>
              </p:cNvPr>
              <p:cNvPicPr>
                <a:picLocks noChangeAspect="1"/>
              </p:cNvPicPr>
              <p:nvPr/>
            </p:nvPicPr>
            <p:blipFill>
              <a:blip r:embed="rId10"/>
              <a:srcRect t="16913" r="18353"/>
              <a:stretch/>
            </p:blipFill>
            <p:spPr>
              <a:xfrm>
                <a:off x="338056" y="3383563"/>
                <a:ext cx="5086867" cy="1576908"/>
              </a:xfrm>
              <a:prstGeom prst="rect">
                <a:avLst/>
              </a:prstGeom>
            </p:spPr>
          </p:pic>
          <p:pic>
            <p:nvPicPr>
              <p:cNvPr id="925" name="Picture 924" descr="A close-up of a screen&#10;&#10;Description automatically generated">
                <a:extLst>
                  <a:ext uri="{FF2B5EF4-FFF2-40B4-BE49-F238E27FC236}">
                    <a16:creationId xmlns:a16="http://schemas.microsoft.com/office/drawing/2014/main" id="{1047808E-04CB-4826-8B49-E89FE431ECDA}"/>
                  </a:ext>
                </a:extLst>
              </p:cNvPr>
              <p:cNvPicPr>
                <a:picLocks noChangeAspect="1"/>
              </p:cNvPicPr>
              <p:nvPr/>
            </p:nvPicPr>
            <p:blipFill>
              <a:blip r:embed="rId10"/>
              <a:srcRect t="2380" r="18353" b="93499"/>
              <a:stretch/>
            </p:blipFill>
            <p:spPr>
              <a:xfrm>
                <a:off x="338056" y="3246748"/>
                <a:ext cx="5086867" cy="186154"/>
              </a:xfrm>
              <a:prstGeom prst="rect">
                <a:avLst/>
              </a:prstGeom>
            </p:spPr>
          </p:pic>
        </p:grpSp>
        <p:sp>
          <p:nvSpPr>
            <p:cNvPr id="1018" name="Google Shape;721;p6">
              <a:extLst>
                <a:ext uri="{FF2B5EF4-FFF2-40B4-BE49-F238E27FC236}">
                  <a16:creationId xmlns:a16="http://schemas.microsoft.com/office/drawing/2014/main" id="{33CD243E-1A5B-2C90-294E-C471DDC9DFF8}"/>
                </a:ext>
              </a:extLst>
            </p:cNvPr>
            <p:cNvSpPr txBox="1"/>
            <p:nvPr/>
          </p:nvSpPr>
          <p:spPr>
            <a:xfrm>
              <a:off x="1076105" y="3252281"/>
              <a:ext cx="48486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19" name="Google Shape;722;p6">
              <a:extLst>
                <a:ext uri="{FF2B5EF4-FFF2-40B4-BE49-F238E27FC236}">
                  <a16:creationId xmlns:a16="http://schemas.microsoft.com/office/drawing/2014/main" id="{FA6DD665-ED15-F58E-5E4A-C1D13DD956A3}"/>
                </a:ext>
              </a:extLst>
            </p:cNvPr>
            <p:cNvSpPr txBox="1"/>
            <p:nvPr/>
          </p:nvSpPr>
          <p:spPr>
            <a:xfrm>
              <a:off x="2757506" y="3252281"/>
              <a:ext cx="57000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0" name="Google Shape;723;p6">
              <a:extLst>
                <a:ext uri="{FF2B5EF4-FFF2-40B4-BE49-F238E27FC236}">
                  <a16:creationId xmlns:a16="http://schemas.microsoft.com/office/drawing/2014/main" id="{D749BA2E-130B-F403-7A5E-FDEED08F2736}"/>
                </a:ext>
              </a:extLst>
            </p:cNvPr>
            <p:cNvSpPr txBox="1"/>
            <p:nvPr/>
          </p:nvSpPr>
          <p:spPr>
            <a:xfrm>
              <a:off x="4161552"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1" name="Google Shape;724;p6">
              <a:extLst>
                <a:ext uri="{FF2B5EF4-FFF2-40B4-BE49-F238E27FC236}">
                  <a16:creationId xmlns:a16="http://schemas.microsoft.com/office/drawing/2014/main" id="{93B72AF4-B25E-C057-17CF-4975B3FD7964}"/>
                </a:ext>
              </a:extLst>
            </p:cNvPr>
            <p:cNvSpPr txBox="1"/>
            <p:nvPr/>
          </p:nvSpPr>
          <p:spPr>
            <a:xfrm>
              <a:off x="4557236" y="3252280"/>
              <a:ext cx="481781" cy="2307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22" name="Google Shape;725;p6">
              <a:extLst>
                <a:ext uri="{FF2B5EF4-FFF2-40B4-BE49-F238E27FC236}">
                  <a16:creationId xmlns:a16="http://schemas.microsoft.com/office/drawing/2014/main" id="{33C2B390-A5BF-A653-FDFC-0427DFBB4FB2}"/>
                </a:ext>
              </a:extLst>
            </p:cNvPr>
            <p:cNvSpPr txBox="1"/>
            <p:nvPr/>
          </p:nvSpPr>
          <p:spPr>
            <a:xfrm>
              <a:off x="4928274" y="3252281"/>
              <a:ext cx="48315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062" name="Group 1061">
            <a:extLst>
              <a:ext uri="{FF2B5EF4-FFF2-40B4-BE49-F238E27FC236}">
                <a16:creationId xmlns:a16="http://schemas.microsoft.com/office/drawing/2014/main" id="{DC9DBB14-8A61-B469-6ACF-B72BFD14FA1F}"/>
              </a:ext>
            </a:extLst>
          </p:cNvPr>
          <p:cNvGrpSpPr/>
          <p:nvPr/>
        </p:nvGrpSpPr>
        <p:grpSpPr>
          <a:xfrm>
            <a:off x="499106" y="3373980"/>
            <a:ext cx="5158447" cy="1300600"/>
            <a:chOff x="437129" y="3614231"/>
            <a:chExt cx="5158447" cy="1300600"/>
          </a:xfrm>
        </p:grpSpPr>
        <p:sp>
          <p:nvSpPr>
            <p:cNvPr id="861" name="TextBox 860">
              <a:extLst>
                <a:ext uri="{FF2B5EF4-FFF2-40B4-BE49-F238E27FC236}">
                  <a16:creationId xmlns:a16="http://schemas.microsoft.com/office/drawing/2014/main" id="{1EF63D43-7372-CEC6-58EE-7DE0E651824D}"/>
                </a:ext>
              </a:extLst>
            </p:cNvPr>
            <p:cNvSpPr txBox="1"/>
            <p:nvPr/>
          </p:nvSpPr>
          <p:spPr>
            <a:xfrm>
              <a:off x="4750473" y="3614231"/>
              <a:ext cx="845103" cy="1061829"/>
            </a:xfrm>
            <a:prstGeom prst="rect">
              <a:avLst/>
            </a:prstGeom>
            <a:noFill/>
          </p:spPr>
          <p:txBody>
            <a:bodyPr wrap="none" rtlCol="0">
              <a:spAutoFit/>
            </a:bodyPr>
            <a:lstStyle/>
            <a:p>
              <a:r>
                <a:rPr lang="en-US" sz="900" dirty="0"/>
                <a:t>B cell</a:t>
              </a:r>
            </a:p>
            <a:p>
              <a:r>
                <a:rPr lang="en-US" sz="900" dirty="0"/>
                <a:t>CD4 T Naive</a:t>
              </a:r>
            </a:p>
            <a:p>
              <a:r>
                <a:rPr lang="en-US" sz="900" dirty="0"/>
                <a:t>CD4 TCM</a:t>
              </a:r>
            </a:p>
            <a:p>
              <a:r>
                <a:rPr lang="en-US" sz="900" dirty="0"/>
                <a:t>CD8 T Naive</a:t>
              </a:r>
            </a:p>
            <a:p>
              <a:r>
                <a:rPr lang="en-US" sz="900" dirty="0"/>
                <a:t>CD8 TEM</a:t>
              </a:r>
            </a:p>
            <a:p>
              <a:r>
                <a:rPr lang="en-US" sz="900" dirty="0"/>
                <a:t>Monocytes</a:t>
              </a:r>
            </a:p>
            <a:p>
              <a:r>
                <a:rPr lang="en-US" sz="900" dirty="0"/>
                <a:t>NK cell</a:t>
              </a:r>
            </a:p>
          </p:txBody>
        </p:sp>
        <p:grpSp>
          <p:nvGrpSpPr>
            <p:cNvPr id="1029" name="Group 1028">
              <a:extLst>
                <a:ext uri="{FF2B5EF4-FFF2-40B4-BE49-F238E27FC236}">
                  <a16:creationId xmlns:a16="http://schemas.microsoft.com/office/drawing/2014/main" id="{84C6E7B3-2BA2-DB29-7A8C-668A5202FD5C}"/>
                </a:ext>
              </a:extLst>
            </p:cNvPr>
            <p:cNvGrpSpPr/>
            <p:nvPr/>
          </p:nvGrpSpPr>
          <p:grpSpPr>
            <a:xfrm>
              <a:off x="437129" y="4537805"/>
              <a:ext cx="4375722" cy="377026"/>
              <a:chOff x="1341485" y="9488946"/>
              <a:chExt cx="4375722" cy="377026"/>
            </a:xfrm>
          </p:grpSpPr>
          <p:sp>
            <p:nvSpPr>
              <p:cNvPr id="1030" name="TextBox 1029">
                <a:extLst>
                  <a:ext uri="{FF2B5EF4-FFF2-40B4-BE49-F238E27FC236}">
                    <a16:creationId xmlns:a16="http://schemas.microsoft.com/office/drawing/2014/main" id="{A3D217D1-A7EB-E9E3-812B-D6C95600F1ED}"/>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1031" name="TextBox 1030">
                <a:extLst>
                  <a:ext uri="{FF2B5EF4-FFF2-40B4-BE49-F238E27FC236}">
                    <a16:creationId xmlns:a16="http://schemas.microsoft.com/office/drawing/2014/main" id="{F43146F3-CA74-7264-52A0-7E3CA5BEA175}"/>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1032" name="TextBox 1031">
                <a:extLst>
                  <a:ext uri="{FF2B5EF4-FFF2-40B4-BE49-F238E27FC236}">
                    <a16:creationId xmlns:a16="http://schemas.microsoft.com/office/drawing/2014/main" id="{B618137C-0437-5A3C-0222-F3AB193FB51E}"/>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1033" name="TextBox 1032">
                <a:extLst>
                  <a:ext uri="{FF2B5EF4-FFF2-40B4-BE49-F238E27FC236}">
                    <a16:creationId xmlns:a16="http://schemas.microsoft.com/office/drawing/2014/main" id="{69BBC3E9-5A38-FB26-74D9-7567BBF76123}"/>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1034" name="TextBox 1033">
                <a:extLst>
                  <a:ext uri="{FF2B5EF4-FFF2-40B4-BE49-F238E27FC236}">
                    <a16:creationId xmlns:a16="http://schemas.microsoft.com/office/drawing/2014/main" id="{36A1FBA1-72A1-7068-C1CE-559D14DF835D}"/>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1035" name="TextBox 1034">
                <a:extLst>
                  <a:ext uri="{FF2B5EF4-FFF2-40B4-BE49-F238E27FC236}">
                    <a16:creationId xmlns:a16="http://schemas.microsoft.com/office/drawing/2014/main" id="{39657357-4D63-09FB-CACE-AFE2A36E501C}"/>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1036" name="TextBox 1035">
                <a:extLst>
                  <a:ext uri="{FF2B5EF4-FFF2-40B4-BE49-F238E27FC236}">
                    <a16:creationId xmlns:a16="http://schemas.microsoft.com/office/drawing/2014/main" id="{91C64D49-C44D-7A28-5842-B4916FC7A72D}"/>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1037" name="TextBox 1036">
                <a:extLst>
                  <a:ext uri="{FF2B5EF4-FFF2-40B4-BE49-F238E27FC236}">
                    <a16:creationId xmlns:a16="http://schemas.microsoft.com/office/drawing/2014/main" id="{526CF499-B66C-8EEB-C250-5A8A80EE040E}"/>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1038" name="TextBox 1037">
                <a:extLst>
                  <a:ext uri="{FF2B5EF4-FFF2-40B4-BE49-F238E27FC236}">
                    <a16:creationId xmlns:a16="http://schemas.microsoft.com/office/drawing/2014/main" id="{BA2C1F54-EFAE-1D66-8C37-973D54389D12}"/>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1039" name="TextBox 1038">
                <a:extLst>
                  <a:ext uri="{FF2B5EF4-FFF2-40B4-BE49-F238E27FC236}">
                    <a16:creationId xmlns:a16="http://schemas.microsoft.com/office/drawing/2014/main" id="{40A24A64-FEB2-CC87-F564-6D135B23C86B}"/>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1040" name="TextBox 1039">
                <a:extLst>
                  <a:ext uri="{FF2B5EF4-FFF2-40B4-BE49-F238E27FC236}">
                    <a16:creationId xmlns:a16="http://schemas.microsoft.com/office/drawing/2014/main" id="{336E2028-85FD-EE9F-C675-A6DBFACB8F14}"/>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1041" name="TextBox 1040">
                <a:extLst>
                  <a:ext uri="{FF2B5EF4-FFF2-40B4-BE49-F238E27FC236}">
                    <a16:creationId xmlns:a16="http://schemas.microsoft.com/office/drawing/2014/main" id="{67991953-3B05-5921-8EA6-F2B0D57C5527}"/>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1042" name="TextBox 1041">
                <a:extLst>
                  <a:ext uri="{FF2B5EF4-FFF2-40B4-BE49-F238E27FC236}">
                    <a16:creationId xmlns:a16="http://schemas.microsoft.com/office/drawing/2014/main" id="{621F2A69-41A3-B7DB-C4E7-6E2848744F8E}"/>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1043" name="TextBox 1042">
                <a:extLst>
                  <a:ext uri="{FF2B5EF4-FFF2-40B4-BE49-F238E27FC236}">
                    <a16:creationId xmlns:a16="http://schemas.microsoft.com/office/drawing/2014/main" id="{B3A4E63B-3368-C376-FC25-FC96840C600F}"/>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1044" name="TextBox 1043">
                <a:extLst>
                  <a:ext uri="{FF2B5EF4-FFF2-40B4-BE49-F238E27FC236}">
                    <a16:creationId xmlns:a16="http://schemas.microsoft.com/office/drawing/2014/main" id="{D8915735-DFF5-C59C-F3A5-7B79A719883D}"/>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1045" name="TextBox 1044">
                <a:extLst>
                  <a:ext uri="{FF2B5EF4-FFF2-40B4-BE49-F238E27FC236}">
                    <a16:creationId xmlns:a16="http://schemas.microsoft.com/office/drawing/2014/main" id="{3A916B4F-7D4A-3BD9-0482-9C7A01AFD665}"/>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1046" name="TextBox 1045">
                <a:extLst>
                  <a:ext uri="{FF2B5EF4-FFF2-40B4-BE49-F238E27FC236}">
                    <a16:creationId xmlns:a16="http://schemas.microsoft.com/office/drawing/2014/main" id="{47E7C74F-B283-4398-9CEA-253E5B01359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1047" name="TextBox 1046">
                <a:extLst>
                  <a:ext uri="{FF2B5EF4-FFF2-40B4-BE49-F238E27FC236}">
                    <a16:creationId xmlns:a16="http://schemas.microsoft.com/office/drawing/2014/main" id="{A04596C7-DAB2-A0A9-F92A-4A51DAEB7A54}"/>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1048" name="TextBox 1047">
                <a:extLst>
                  <a:ext uri="{FF2B5EF4-FFF2-40B4-BE49-F238E27FC236}">
                    <a16:creationId xmlns:a16="http://schemas.microsoft.com/office/drawing/2014/main" id="{5A37CB43-5BA9-0327-7BA7-C20D73C19DBB}"/>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1049" name="TextBox 1048">
                <a:extLst>
                  <a:ext uri="{FF2B5EF4-FFF2-40B4-BE49-F238E27FC236}">
                    <a16:creationId xmlns:a16="http://schemas.microsoft.com/office/drawing/2014/main" id="{9A247C8D-3B6B-776C-1D81-D46355E5557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1050" name="TextBox 1049">
                <a:extLst>
                  <a:ext uri="{FF2B5EF4-FFF2-40B4-BE49-F238E27FC236}">
                    <a16:creationId xmlns:a16="http://schemas.microsoft.com/office/drawing/2014/main" id="{16DEF2F6-2059-6BE8-0E82-D0CA222F2997}"/>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1051" name="TextBox 1050">
                <a:extLst>
                  <a:ext uri="{FF2B5EF4-FFF2-40B4-BE49-F238E27FC236}">
                    <a16:creationId xmlns:a16="http://schemas.microsoft.com/office/drawing/2014/main" id="{237447D8-8275-E137-A0A8-D01DAE90E659}"/>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1052" name="TextBox 1051">
                <a:extLst>
                  <a:ext uri="{FF2B5EF4-FFF2-40B4-BE49-F238E27FC236}">
                    <a16:creationId xmlns:a16="http://schemas.microsoft.com/office/drawing/2014/main" id="{06822DEC-E7B7-6AA2-9731-2155ED366BB8}"/>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1053" name="TextBox 1052">
                <a:extLst>
                  <a:ext uri="{FF2B5EF4-FFF2-40B4-BE49-F238E27FC236}">
                    <a16:creationId xmlns:a16="http://schemas.microsoft.com/office/drawing/2014/main" id="{A3AEE2C1-03A8-96C0-936D-EA630C707B49}"/>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1054" name="TextBox 1053">
                <a:extLst>
                  <a:ext uri="{FF2B5EF4-FFF2-40B4-BE49-F238E27FC236}">
                    <a16:creationId xmlns:a16="http://schemas.microsoft.com/office/drawing/2014/main" id="{8221F0C3-E469-3035-BD4D-368186F9C2F3}"/>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1055" name="TextBox 1054">
                <a:extLst>
                  <a:ext uri="{FF2B5EF4-FFF2-40B4-BE49-F238E27FC236}">
                    <a16:creationId xmlns:a16="http://schemas.microsoft.com/office/drawing/2014/main" id="{D44AF7CB-4B26-251B-E6D4-E9A7DFBFE224}"/>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1056" name="TextBox 1055">
                <a:extLst>
                  <a:ext uri="{FF2B5EF4-FFF2-40B4-BE49-F238E27FC236}">
                    <a16:creationId xmlns:a16="http://schemas.microsoft.com/office/drawing/2014/main" id="{FD3C2CFF-1A09-7026-4213-41B185AB21DB}"/>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1057" name="TextBox 1056">
                <a:extLst>
                  <a:ext uri="{FF2B5EF4-FFF2-40B4-BE49-F238E27FC236}">
                    <a16:creationId xmlns:a16="http://schemas.microsoft.com/office/drawing/2014/main" id="{387A9711-E0F2-D2A9-5E0A-9CB5E8016B3B}"/>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1058" name="TextBox 1057">
                <a:extLst>
                  <a:ext uri="{FF2B5EF4-FFF2-40B4-BE49-F238E27FC236}">
                    <a16:creationId xmlns:a16="http://schemas.microsoft.com/office/drawing/2014/main" id="{6E315BD7-1CAA-2D80-4C74-CE79DAF00F53}"/>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1059" name="TextBox 1058">
                <a:extLst>
                  <a:ext uri="{FF2B5EF4-FFF2-40B4-BE49-F238E27FC236}">
                    <a16:creationId xmlns:a16="http://schemas.microsoft.com/office/drawing/2014/main" id="{F0F51B58-92CC-1CCA-6926-F469AF4B1EB4}"/>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1060" name="TextBox 1059">
                <a:extLst>
                  <a:ext uri="{FF2B5EF4-FFF2-40B4-BE49-F238E27FC236}">
                    <a16:creationId xmlns:a16="http://schemas.microsoft.com/office/drawing/2014/main" id="{F8BF37AD-1744-C548-D072-39CD19F2EEBC}"/>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grpSp>
      </p:grpSp>
      <p:grpSp>
        <p:nvGrpSpPr>
          <p:cNvPr id="46" name="Group 45">
            <a:extLst>
              <a:ext uri="{FF2B5EF4-FFF2-40B4-BE49-F238E27FC236}">
                <a16:creationId xmlns:a16="http://schemas.microsoft.com/office/drawing/2014/main" id="{158112AE-17F3-B65F-4045-EA71C5944A32}"/>
              </a:ext>
            </a:extLst>
          </p:cNvPr>
          <p:cNvGrpSpPr/>
          <p:nvPr/>
        </p:nvGrpSpPr>
        <p:grpSpPr>
          <a:xfrm>
            <a:off x="3110161" y="820386"/>
            <a:ext cx="4362875" cy="1790280"/>
            <a:chOff x="3056226" y="1061495"/>
            <a:chExt cx="4737843" cy="1790280"/>
          </a:xfrm>
        </p:grpSpPr>
        <p:grpSp>
          <p:nvGrpSpPr>
            <p:cNvPr id="978" name="Group 977">
              <a:extLst>
                <a:ext uri="{FF2B5EF4-FFF2-40B4-BE49-F238E27FC236}">
                  <a16:creationId xmlns:a16="http://schemas.microsoft.com/office/drawing/2014/main" id="{F7811CB9-4926-837E-67F4-C88FC51979F6}"/>
                </a:ext>
              </a:extLst>
            </p:cNvPr>
            <p:cNvGrpSpPr/>
            <p:nvPr/>
          </p:nvGrpSpPr>
          <p:grpSpPr>
            <a:xfrm>
              <a:off x="7021100" y="1061495"/>
              <a:ext cx="772969" cy="1117042"/>
              <a:chOff x="4501921" y="5779861"/>
              <a:chExt cx="881130" cy="1117042"/>
            </a:xfrm>
          </p:grpSpPr>
          <p:sp>
            <p:nvSpPr>
              <p:cNvPr id="979" name="TextBox 978">
                <a:extLst>
                  <a:ext uri="{FF2B5EF4-FFF2-40B4-BE49-F238E27FC236}">
                    <a16:creationId xmlns:a16="http://schemas.microsoft.com/office/drawing/2014/main" id="{775CB613-4D37-4C1F-60E5-B0F751BA2B58}"/>
                  </a:ext>
                </a:extLst>
              </p:cNvPr>
              <p:cNvSpPr txBox="1"/>
              <p:nvPr/>
            </p:nvSpPr>
            <p:spPr>
              <a:xfrm>
                <a:off x="4501921" y="5779861"/>
                <a:ext cx="881130" cy="215444"/>
              </a:xfrm>
              <a:prstGeom prst="rect">
                <a:avLst/>
              </a:prstGeom>
              <a:noFill/>
            </p:spPr>
            <p:txBody>
              <a:bodyPr wrap="none" rtlCol="0">
                <a:spAutoFit/>
              </a:bodyPr>
              <a:lstStyle/>
              <a:p>
                <a:r>
                  <a:rPr lang="en-US" sz="800" dirty="0"/>
                  <a:t>CD8 T Naive</a:t>
                </a:r>
              </a:p>
            </p:txBody>
          </p:sp>
          <p:sp>
            <p:nvSpPr>
              <p:cNvPr id="980" name="TextBox 979">
                <a:extLst>
                  <a:ext uri="{FF2B5EF4-FFF2-40B4-BE49-F238E27FC236}">
                    <a16:creationId xmlns:a16="http://schemas.microsoft.com/office/drawing/2014/main" id="{F0336959-B4A8-DF50-C08B-0B8BA07BAB47}"/>
                  </a:ext>
                </a:extLst>
              </p:cNvPr>
              <p:cNvSpPr txBox="1"/>
              <p:nvPr/>
            </p:nvSpPr>
            <p:spPr>
              <a:xfrm>
                <a:off x="4501921" y="5908661"/>
                <a:ext cx="881130" cy="215444"/>
              </a:xfrm>
              <a:prstGeom prst="rect">
                <a:avLst/>
              </a:prstGeom>
              <a:noFill/>
            </p:spPr>
            <p:txBody>
              <a:bodyPr wrap="none" rtlCol="0">
                <a:spAutoFit/>
              </a:bodyPr>
              <a:lstStyle/>
              <a:p>
                <a:r>
                  <a:rPr lang="en-US" sz="800" dirty="0"/>
                  <a:t>CD4 T Naive</a:t>
                </a:r>
              </a:p>
            </p:txBody>
          </p:sp>
          <p:sp>
            <p:nvSpPr>
              <p:cNvPr id="981" name="TextBox 980">
                <a:extLst>
                  <a:ext uri="{FF2B5EF4-FFF2-40B4-BE49-F238E27FC236}">
                    <a16:creationId xmlns:a16="http://schemas.microsoft.com/office/drawing/2014/main" id="{282A251D-883A-92D7-0DE7-26BF1075C207}"/>
                  </a:ext>
                </a:extLst>
              </p:cNvPr>
              <p:cNvSpPr txBox="1"/>
              <p:nvPr/>
            </p:nvSpPr>
            <p:spPr>
              <a:xfrm>
                <a:off x="4501921" y="6681459"/>
                <a:ext cx="723980" cy="215444"/>
              </a:xfrm>
              <a:prstGeom prst="rect">
                <a:avLst/>
              </a:prstGeom>
              <a:noFill/>
            </p:spPr>
            <p:txBody>
              <a:bodyPr wrap="none" rtlCol="0">
                <a:spAutoFit/>
              </a:bodyPr>
              <a:lstStyle/>
              <a:p>
                <a:r>
                  <a:rPr lang="en-US" sz="800" dirty="0"/>
                  <a:t>CD8 TEM</a:t>
                </a:r>
              </a:p>
            </p:txBody>
          </p:sp>
          <p:sp>
            <p:nvSpPr>
              <p:cNvPr id="982" name="TextBox 981">
                <a:extLst>
                  <a:ext uri="{FF2B5EF4-FFF2-40B4-BE49-F238E27FC236}">
                    <a16:creationId xmlns:a16="http://schemas.microsoft.com/office/drawing/2014/main" id="{E24D1355-B37A-A0EE-3702-C25A2E395A2A}"/>
                  </a:ext>
                </a:extLst>
              </p:cNvPr>
              <p:cNvSpPr txBox="1"/>
              <p:nvPr/>
            </p:nvSpPr>
            <p:spPr>
              <a:xfrm>
                <a:off x="4501921" y="6037461"/>
                <a:ext cx="729462" cy="215444"/>
              </a:xfrm>
              <a:prstGeom prst="rect">
                <a:avLst/>
              </a:prstGeom>
              <a:noFill/>
            </p:spPr>
            <p:txBody>
              <a:bodyPr wrap="none" rtlCol="0">
                <a:spAutoFit/>
              </a:bodyPr>
              <a:lstStyle/>
              <a:p>
                <a:r>
                  <a:rPr lang="en-US" sz="800" dirty="0"/>
                  <a:t>CD4 TCM</a:t>
                </a:r>
              </a:p>
            </p:txBody>
          </p:sp>
          <p:sp>
            <p:nvSpPr>
              <p:cNvPr id="983" name="TextBox 982">
                <a:extLst>
                  <a:ext uri="{FF2B5EF4-FFF2-40B4-BE49-F238E27FC236}">
                    <a16:creationId xmlns:a16="http://schemas.microsoft.com/office/drawing/2014/main" id="{982052E7-7914-F0BE-A8CB-E0053E909723}"/>
                  </a:ext>
                </a:extLst>
              </p:cNvPr>
              <p:cNvSpPr txBox="1"/>
              <p:nvPr/>
            </p:nvSpPr>
            <p:spPr>
              <a:xfrm>
                <a:off x="4501921" y="6552661"/>
                <a:ext cx="373138" cy="215444"/>
              </a:xfrm>
              <a:prstGeom prst="rect">
                <a:avLst/>
              </a:prstGeom>
              <a:noFill/>
            </p:spPr>
            <p:txBody>
              <a:bodyPr wrap="none" rtlCol="0">
                <a:spAutoFit/>
              </a:bodyPr>
              <a:lstStyle/>
              <a:p>
                <a:r>
                  <a:rPr lang="en-US" sz="800" dirty="0"/>
                  <a:t>NK</a:t>
                </a:r>
              </a:p>
            </p:txBody>
          </p:sp>
          <p:sp>
            <p:nvSpPr>
              <p:cNvPr id="984" name="TextBox 983">
                <a:extLst>
                  <a:ext uri="{FF2B5EF4-FFF2-40B4-BE49-F238E27FC236}">
                    <a16:creationId xmlns:a16="http://schemas.microsoft.com/office/drawing/2014/main" id="{C1A0BB4C-F89E-3E02-723C-B7D8904B2E36}"/>
                  </a:ext>
                </a:extLst>
              </p:cNvPr>
              <p:cNvSpPr txBox="1"/>
              <p:nvPr/>
            </p:nvSpPr>
            <p:spPr>
              <a:xfrm>
                <a:off x="4501921" y="6295061"/>
                <a:ext cx="497394" cy="215444"/>
              </a:xfrm>
              <a:prstGeom prst="rect">
                <a:avLst/>
              </a:prstGeom>
              <a:noFill/>
            </p:spPr>
            <p:txBody>
              <a:bodyPr wrap="none" rtlCol="0">
                <a:spAutoFit/>
              </a:bodyPr>
              <a:lstStyle/>
              <a:p>
                <a:r>
                  <a:rPr lang="en-US" sz="800" dirty="0"/>
                  <a:t>B cell</a:t>
                </a:r>
              </a:p>
            </p:txBody>
          </p:sp>
          <p:sp>
            <p:nvSpPr>
              <p:cNvPr id="985" name="TextBox 984">
                <a:extLst>
                  <a:ext uri="{FF2B5EF4-FFF2-40B4-BE49-F238E27FC236}">
                    <a16:creationId xmlns:a16="http://schemas.microsoft.com/office/drawing/2014/main" id="{C2FB5843-9EAC-914A-7CAA-FBEA0309AFFE}"/>
                  </a:ext>
                </a:extLst>
              </p:cNvPr>
              <p:cNvSpPr txBox="1"/>
              <p:nvPr/>
            </p:nvSpPr>
            <p:spPr>
              <a:xfrm>
                <a:off x="4501921" y="6423861"/>
                <a:ext cx="778800" cy="215444"/>
              </a:xfrm>
              <a:prstGeom prst="rect">
                <a:avLst/>
              </a:prstGeom>
              <a:noFill/>
            </p:spPr>
            <p:txBody>
              <a:bodyPr wrap="none" rtlCol="0">
                <a:spAutoFit/>
              </a:bodyPr>
              <a:lstStyle/>
              <a:p>
                <a:r>
                  <a:rPr lang="en-US" sz="800" dirty="0"/>
                  <a:t>Monocytes</a:t>
                </a:r>
              </a:p>
            </p:txBody>
          </p:sp>
          <p:sp>
            <p:nvSpPr>
              <p:cNvPr id="986" name="TextBox 985">
                <a:extLst>
                  <a:ext uri="{FF2B5EF4-FFF2-40B4-BE49-F238E27FC236}">
                    <a16:creationId xmlns:a16="http://schemas.microsoft.com/office/drawing/2014/main" id="{24645475-2E95-D1F9-0183-C6D5500040BA}"/>
                  </a:ext>
                </a:extLst>
              </p:cNvPr>
              <p:cNvSpPr txBox="1"/>
              <p:nvPr/>
            </p:nvSpPr>
            <p:spPr>
              <a:xfrm>
                <a:off x="4501921" y="6166261"/>
                <a:ext cx="451711" cy="215444"/>
              </a:xfrm>
              <a:prstGeom prst="rect">
                <a:avLst/>
              </a:prstGeom>
              <a:noFill/>
            </p:spPr>
            <p:txBody>
              <a:bodyPr wrap="none" rtlCol="0">
                <a:spAutoFit/>
              </a:bodyPr>
              <a:lstStyle/>
              <a:p>
                <a:r>
                  <a:rPr lang="en-US" sz="800" dirty="0"/>
                  <a:t>Treg</a:t>
                </a:r>
              </a:p>
            </p:txBody>
          </p:sp>
        </p:grpSp>
        <p:pic>
          <p:nvPicPr>
            <p:cNvPr id="5" name="Picture 4" descr="A close-up of a chart&#10;&#10;Description automatically generated">
              <a:extLst>
                <a:ext uri="{FF2B5EF4-FFF2-40B4-BE49-F238E27FC236}">
                  <a16:creationId xmlns:a16="http://schemas.microsoft.com/office/drawing/2014/main" id="{530640FE-DCF7-806C-7AD5-FA1EFA7C47B8}"/>
                </a:ext>
              </a:extLst>
            </p:cNvPr>
            <p:cNvPicPr>
              <a:picLocks noChangeAspect="1"/>
            </p:cNvPicPr>
            <p:nvPr/>
          </p:nvPicPr>
          <p:blipFill>
            <a:blip r:embed="rId11"/>
            <a:srcRect l="2675" t="11357" r="46588" b="13706"/>
            <a:stretch/>
          </p:blipFill>
          <p:spPr>
            <a:xfrm rot="16200000">
              <a:off x="4555914" y="-363244"/>
              <a:ext cx="1071048" cy="3969642"/>
            </a:xfrm>
            <a:prstGeom prst="rect">
              <a:avLst/>
            </a:prstGeom>
          </p:spPr>
        </p:pic>
        <p:sp>
          <p:nvSpPr>
            <p:cNvPr id="6" name="TextBox 5">
              <a:extLst>
                <a:ext uri="{FF2B5EF4-FFF2-40B4-BE49-F238E27FC236}">
                  <a16:creationId xmlns:a16="http://schemas.microsoft.com/office/drawing/2014/main" id="{5451C04A-2C15-7D3D-C768-16B697840414}"/>
                </a:ext>
              </a:extLst>
            </p:cNvPr>
            <p:cNvSpPr txBox="1"/>
            <p:nvPr/>
          </p:nvSpPr>
          <p:spPr>
            <a:xfrm rot="16200000">
              <a:off x="4564972" y="574870"/>
              <a:ext cx="768159" cy="3785652"/>
            </a:xfrm>
            <a:prstGeom prst="rect">
              <a:avLst/>
            </a:prstGeom>
            <a:noFill/>
          </p:spPr>
          <p:txBody>
            <a:bodyPr wrap="none" rtlCol="0">
              <a:spAutoFit/>
            </a:bodyPr>
            <a:lstStyle/>
            <a:p>
              <a:pPr algn="r"/>
              <a:r>
                <a:rPr lang="en-US" sz="800" i="1" dirty="0">
                  <a:solidFill>
                    <a:schemeClr val="tx1"/>
                  </a:solidFill>
                </a:rPr>
                <a:t>MMP23B</a:t>
              </a:r>
            </a:p>
            <a:p>
              <a:pPr algn="r"/>
              <a:r>
                <a:rPr lang="en-US" sz="800" i="1" dirty="0">
                  <a:solidFill>
                    <a:schemeClr val="tx1"/>
                  </a:solidFill>
                </a:rPr>
                <a:t>TGFB3</a:t>
              </a:r>
            </a:p>
            <a:p>
              <a:pPr algn="r"/>
              <a:r>
                <a:rPr lang="en-US" sz="800" i="1" dirty="0">
                  <a:solidFill>
                    <a:schemeClr val="tx1"/>
                  </a:solidFill>
                </a:rPr>
                <a:t>CCL4</a:t>
              </a:r>
            </a:p>
            <a:p>
              <a:pPr algn="r"/>
              <a:r>
                <a:rPr lang="en-US" sz="800" b="1" i="1" dirty="0">
                  <a:solidFill>
                    <a:schemeClr val="tx1"/>
                  </a:solidFill>
                </a:rPr>
                <a:t>ADAMTSL4</a:t>
              </a:r>
            </a:p>
            <a:p>
              <a:pPr algn="r"/>
              <a:r>
                <a:rPr lang="en-US" sz="800" i="1" dirty="0">
                  <a:solidFill>
                    <a:schemeClr val="tx1"/>
                  </a:solidFill>
                </a:rPr>
                <a:t>TGFB1</a:t>
              </a:r>
            </a:p>
            <a:p>
              <a:pPr algn="r"/>
              <a:r>
                <a:rPr lang="en-US" sz="800" b="1" i="1" dirty="0">
                  <a:solidFill>
                    <a:schemeClr val="tx1"/>
                  </a:solidFill>
                </a:rPr>
                <a:t>TNFSF9</a:t>
              </a:r>
            </a:p>
            <a:p>
              <a:pPr algn="r"/>
              <a:r>
                <a:rPr lang="en-US" sz="800" i="1" dirty="0">
                  <a:solidFill>
                    <a:schemeClr val="tx1"/>
                  </a:solidFill>
                </a:rPr>
                <a:t>ADAMTS10</a:t>
              </a:r>
            </a:p>
            <a:p>
              <a:pPr algn="r"/>
              <a:r>
                <a:rPr lang="en-US" sz="800" i="1" dirty="0">
                  <a:solidFill>
                    <a:schemeClr val="tx1"/>
                  </a:solidFill>
                </a:rPr>
                <a:t>CCL4L2</a:t>
              </a:r>
            </a:p>
            <a:p>
              <a:pPr algn="r"/>
              <a:r>
                <a:rPr lang="en-US" sz="800" i="1" dirty="0">
                  <a:solidFill>
                    <a:schemeClr val="tx1"/>
                  </a:solidFill>
                </a:rPr>
                <a:t>IFNL1</a:t>
              </a:r>
            </a:p>
            <a:p>
              <a:pPr algn="r"/>
              <a:r>
                <a:rPr lang="en-US" sz="800" i="1" dirty="0">
                  <a:solidFill>
                    <a:schemeClr val="tx1"/>
                  </a:solidFill>
                </a:rPr>
                <a:t>CCL5</a:t>
              </a:r>
            </a:p>
            <a:p>
              <a:pPr algn="r"/>
              <a:r>
                <a:rPr lang="en-US" sz="800" i="1" dirty="0">
                  <a:solidFill>
                    <a:schemeClr val="tx1"/>
                  </a:solidFill>
                </a:rPr>
                <a:t>PDGFD</a:t>
              </a:r>
            </a:p>
            <a:p>
              <a:pPr algn="r"/>
              <a:r>
                <a:rPr lang="en-US" sz="800" i="1" dirty="0">
                  <a:solidFill>
                    <a:schemeClr val="tx1"/>
                  </a:solidFill>
                </a:rPr>
                <a:t>MMP19</a:t>
              </a:r>
            </a:p>
            <a:p>
              <a:pPr algn="r"/>
              <a:r>
                <a:rPr lang="en-US" sz="800" i="1" dirty="0">
                  <a:solidFill>
                    <a:schemeClr val="tx1"/>
                  </a:solidFill>
                </a:rPr>
                <a:t>IL15</a:t>
              </a:r>
            </a:p>
            <a:p>
              <a:pPr algn="r"/>
              <a:r>
                <a:rPr lang="en-US" sz="800" i="1" dirty="0">
                  <a:solidFill>
                    <a:schemeClr val="tx1"/>
                  </a:solidFill>
                </a:rPr>
                <a:t>ADAMTS17</a:t>
              </a:r>
            </a:p>
            <a:p>
              <a:pPr algn="r"/>
              <a:r>
                <a:rPr lang="en-US" sz="800" i="1" dirty="0">
                  <a:solidFill>
                    <a:schemeClr val="tx1"/>
                  </a:solidFill>
                </a:rPr>
                <a:t>IL12A</a:t>
              </a:r>
            </a:p>
            <a:p>
              <a:pPr algn="r"/>
              <a:r>
                <a:rPr lang="en-US" sz="800" i="1" dirty="0">
                  <a:solidFill>
                    <a:schemeClr val="tx1"/>
                  </a:solidFill>
                </a:rPr>
                <a:t>MMP25-AS1</a:t>
              </a:r>
            </a:p>
            <a:p>
              <a:pPr algn="r"/>
              <a:r>
                <a:rPr lang="en-US" sz="800" i="1" dirty="0">
                  <a:solidFill>
                    <a:schemeClr val="tx1"/>
                  </a:solidFill>
                </a:rPr>
                <a:t>MMP25</a:t>
              </a:r>
            </a:p>
            <a:p>
              <a:pPr algn="r"/>
              <a:r>
                <a:rPr lang="en-US" sz="800" i="1" dirty="0">
                  <a:solidFill>
                    <a:schemeClr val="tx1"/>
                  </a:solidFill>
                </a:rPr>
                <a:t>MMP24OS</a:t>
              </a:r>
            </a:p>
            <a:p>
              <a:pPr algn="r"/>
              <a:r>
                <a:rPr lang="en-US" sz="800" i="1" dirty="0">
                  <a:solidFill>
                    <a:schemeClr val="tx1"/>
                  </a:solidFill>
                </a:rPr>
                <a:t>IL18BP</a:t>
              </a:r>
            </a:p>
            <a:p>
              <a:pPr algn="r"/>
              <a:r>
                <a:rPr lang="en-US" sz="800" i="1" dirty="0">
                  <a:solidFill>
                    <a:schemeClr val="tx1"/>
                  </a:solidFill>
                </a:rPr>
                <a:t>TGFA</a:t>
              </a:r>
            </a:p>
            <a:p>
              <a:pPr algn="r"/>
              <a:r>
                <a:rPr lang="en-US" sz="800" i="1" dirty="0">
                  <a:solidFill>
                    <a:schemeClr val="tx1"/>
                  </a:solidFill>
                </a:rPr>
                <a:t>TNFSF8</a:t>
              </a:r>
            </a:p>
            <a:p>
              <a:pPr algn="r"/>
              <a:r>
                <a:rPr lang="en-US" sz="800" i="1" dirty="0">
                  <a:solidFill>
                    <a:schemeClr val="tx1"/>
                  </a:solidFill>
                </a:rPr>
                <a:t>XCL2</a:t>
              </a:r>
            </a:p>
            <a:p>
              <a:pPr algn="r"/>
              <a:r>
                <a:rPr lang="en-US" sz="800" b="1" i="1" dirty="0">
                  <a:solidFill>
                    <a:schemeClr val="tx1"/>
                  </a:solidFill>
                </a:rPr>
                <a:t>NOTCH1</a:t>
              </a:r>
            </a:p>
            <a:p>
              <a:pPr algn="r"/>
              <a:r>
                <a:rPr lang="en-US" sz="800" i="1" dirty="0">
                  <a:solidFill>
                    <a:schemeClr val="tx1"/>
                  </a:solidFill>
                </a:rPr>
                <a:t>TNFSF14</a:t>
              </a:r>
            </a:p>
            <a:p>
              <a:pPr algn="r"/>
              <a:r>
                <a:rPr lang="en-US" sz="800" i="1" dirty="0">
                  <a:solidFill>
                    <a:schemeClr val="tx1"/>
                  </a:solidFill>
                </a:rPr>
                <a:t>CCL3</a:t>
              </a:r>
            </a:p>
            <a:p>
              <a:pPr algn="r"/>
              <a:r>
                <a:rPr lang="en-US" sz="800" i="1" dirty="0">
                  <a:solidFill>
                    <a:schemeClr val="tx1"/>
                  </a:solidFill>
                </a:rPr>
                <a:t>CXCL16</a:t>
              </a:r>
            </a:p>
            <a:p>
              <a:pPr algn="r"/>
              <a:r>
                <a:rPr lang="en-US" sz="800" i="1" dirty="0">
                  <a:solidFill>
                    <a:schemeClr val="tx1"/>
                  </a:solidFill>
                </a:rPr>
                <a:t>CCL20</a:t>
              </a:r>
            </a:p>
            <a:p>
              <a:pPr algn="r"/>
              <a:r>
                <a:rPr lang="en-US" sz="800" i="1" dirty="0">
                  <a:solidFill>
                    <a:schemeClr val="tx1"/>
                  </a:solidFill>
                </a:rPr>
                <a:t>XCL1</a:t>
              </a:r>
            </a:p>
            <a:p>
              <a:pPr algn="r"/>
              <a:r>
                <a:rPr lang="en-US" sz="800" i="1" dirty="0">
                  <a:solidFill>
                    <a:schemeClr val="tx1"/>
                  </a:solidFill>
                </a:rPr>
                <a:t>IFNG</a:t>
              </a:r>
            </a:p>
            <a:p>
              <a:pPr algn="r"/>
              <a:r>
                <a:rPr lang="en-US" sz="800" i="1" dirty="0">
                  <a:solidFill>
                    <a:schemeClr val="tx1"/>
                  </a:solidFill>
                </a:rPr>
                <a:t>NOTCH2NL</a:t>
              </a:r>
            </a:p>
          </p:txBody>
        </p:sp>
      </p:grpSp>
      <p:pic>
        <p:nvPicPr>
          <p:cNvPr id="8" name="Picture 7" descr="A colorful squares with numbers&#10;&#10;Description automatically generated with medium confidence">
            <a:extLst>
              <a:ext uri="{FF2B5EF4-FFF2-40B4-BE49-F238E27FC236}">
                <a16:creationId xmlns:a16="http://schemas.microsoft.com/office/drawing/2014/main" id="{60DEA992-A173-A180-13A2-215D6D311733}"/>
              </a:ext>
            </a:extLst>
          </p:cNvPr>
          <p:cNvPicPr>
            <a:picLocks noChangeAspect="1"/>
          </p:cNvPicPr>
          <p:nvPr/>
        </p:nvPicPr>
        <p:blipFill>
          <a:blip r:embed="rId12"/>
          <a:srcRect l="775" t="-231" r="671" b="27310"/>
          <a:stretch/>
        </p:blipFill>
        <p:spPr>
          <a:xfrm>
            <a:off x="514746" y="3218087"/>
            <a:ext cx="4326785" cy="1154080"/>
          </a:xfrm>
          <a:prstGeom prst="rect">
            <a:avLst/>
          </a:prstGeom>
        </p:spPr>
      </p:pic>
      <p:grpSp>
        <p:nvGrpSpPr>
          <p:cNvPr id="2" name="Group 1">
            <a:extLst>
              <a:ext uri="{FF2B5EF4-FFF2-40B4-BE49-F238E27FC236}">
                <a16:creationId xmlns:a16="http://schemas.microsoft.com/office/drawing/2014/main" id="{33E1737E-B428-8CE2-5768-DA9A2E008640}"/>
              </a:ext>
            </a:extLst>
          </p:cNvPr>
          <p:cNvGrpSpPr/>
          <p:nvPr/>
        </p:nvGrpSpPr>
        <p:grpSpPr>
          <a:xfrm>
            <a:off x="4365296" y="7977422"/>
            <a:ext cx="769438" cy="1070263"/>
            <a:chOff x="6548902" y="3919623"/>
            <a:chExt cx="769438" cy="1070263"/>
          </a:xfrm>
        </p:grpSpPr>
        <p:sp>
          <p:nvSpPr>
            <p:cNvPr id="4" name="Google Shape;354;p2">
              <a:extLst>
                <a:ext uri="{FF2B5EF4-FFF2-40B4-BE49-F238E27FC236}">
                  <a16:creationId xmlns:a16="http://schemas.microsoft.com/office/drawing/2014/main" id="{3A5A0C00-7096-B044-A554-7B7049191412}"/>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 name="Google Shape;355;p2">
              <a:extLst>
                <a:ext uri="{FF2B5EF4-FFF2-40B4-BE49-F238E27FC236}">
                  <a16:creationId xmlns:a16="http://schemas.microsoft.com/office/drawing/2014/main" id="{E51A7563-DD1F-642B-307C-669A6A29B22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9" name="Google Shape;356;p2">
              <a:extLst>
                <a:ext uri="{FF2B5EF4-FFF2-40B4-BE49-F238E27FC236}">
                  <a16:creationId xmlns:a16="http://schemas.microsoft.com/office/drawing/2014/main" id="{8547FAF6-9D52-5B0C-5EEF-69C992978911}"/>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 name="Google Shape;357;p2">
              <a:extLst>
                <a:ext uri="{FF2B5EF4-FFF2-40B4-BE49-F238E27FC236}">
                  <a16:creationId xmlns:a16="http://schemas.microsoft.com/office/drawing/2014/main" id="{A7A6478A-4860-883F-3AE3-C7E8BB65337D}"/>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358;p2">
              <a:extLst>
                <a:ext uri="{FF2B5EF4-FFF2-40B4-BE49-F238E27FC236}">
                  <a16:creationId xmlns:a16="http://schemas.microsoft.com/office/drawing/2014/main" id="{0BF03ECA-F5CB-3F2F-C5C9-7C1E1F090768}"/>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2" name="Google Shape;359;p2">
              <a:extLst>
                <a:ext uri="{FF2B5EF4-FFF2-40B4-BE49-F238E27FC236}">
                  <a16:creationId xmlns:a16="http://schemas.microsoft.com/office/drawing/2014/main" id="{6970BDB8-FE9A-0945-1419-9543606E95B6}"/>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grpSp>
        <p:nvGrpSpPr>
          <p:cNvPr id="23" name="Group 22">
            <a:extLst>
              <a:ext uri="{FF2B5EF4-FFF2-40B4-BE49-F238E27FC236}">
                <a16:creationId xmlns:a16="http://schemas.microsoft.com/office/drawing/2014/main" id="{09CA623B-8162-AC2F-2BBF-7B9200B1973B}"/>
              </a:ext>
            </a:extLst>
          </p:cNvPr>
          <p:cNvGrpSpPr/>
          <p:nvPr/>
        </p:nvGrpSpPr>
        <p:grpSpPr>
          <a:xfrm>
            <a:off x="5668508" y="3385898"/>
            <a:ext cx="782321" cy="789720"/>
            <a:chOff x="6336010" y="4594979"/>
            <a:chExt cx="1269285" cy="1935151"/>
          </a:xfrm>
        </p:grpSpPr>
        <p:sp>
          <p:nvSpPr>
            <p:cNvPr id="29" name="Google Shape;394;p2">
              <a:extLst>
                <a:ext uri="{FF2B5EF4-FFF2-40B4-BE49-F238E27FC236}">
                  <a16:creationId xmlns:a16="http://schemas.microsoft.com/office/drawing/2014/main" id="{3D9D3B8F-A818-2551-BBC9-45D7D8F5CDC5}"/>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95;p2">
              <a:extLst>
                <a:ext uri="{FF2B5EF4-FFF2-40B4-BE49-F238E27FC236}">
                  <a16:creationId xmlns:a16="http://schemas.microsoft.com/office/drawing/2014/main" id="{78C943B4-D130-4015-852E-692DBE61325F}"/>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 name="Google Shape;396;p2">
              <a:extLst>
                <a:ext uri="{FF2B5EF4-FFF2-40B4-BE49-F238E27FC236}">
                  <a16:creationId xmlns:a16="http://schemas.microsoft.com/office/drawing/2014/main" id="{EA6AEFCF-53BD-2419-82EC-782A366DFC1A}"/>
                </a:ext>
              </a:extLst>
            </p:cNvPr>
            <p:cNvSpPr txBox="1"/>
            <p:nvPr/>
          </p:nvSpPr>
          <p:spPr>
            <a:xfrm>
              <a:off x="6336010" y="4594979"/>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397;p2">
              <a:extLst>
                <a:ext uri="{FF2B5EF4-FFF2-40B4-BE49-F238E27FC236}">
                  <a16:creationId xmlns:a16="http://schemas.microsoft.com/office/drawing/2014/main" id="{703AD287-4223-FD8A-5C2F-6A0046ABDFC7}"/>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2" name="Google Shape;398;p2">
              <a:extLst>
                <a:ext uri="{FF2B5EF4-FFF2-40B4-BE49-F238E27FC236}">
                  <a16:creationId xmlns:a16="http://schemas.microsoft.com/office/drawing/2014/main" id="{DF5BB1E3-C756-C4FF-C169-4170EE689FD0}"/>
                </a:ext>
              </a:extLst>
            </p:cNvPr>
            <p:cNvPicPr preferRelativeResize="0"/>
            <p:nvPr/>
          </p:nvPicPr>
          <p:blipFill rotWithShape="1">
            <a:blip r:embed="rId4">
              <a:alphaModFix/>
            </a:blip>
            <a:srcRect/>
            <a:stretch/>
          </p:blipFill>
          <p:spPr>
            <a:xfrm>
              <a:off x="6706421" y="5306018"/>
              <a:ext cx="122111" cy="1182596"/>
            </a:xfrm>
            <a:prstGeom prst="rect">
              <a:avLst/>
            </a:prstGeom>
            <a:noFill/>
            <a:ln>
              <a:noFill/>
            </a:ln>
          </p:spPr>
        </p:pic>
        <p:sp>
          <p:nvSpPr>
            <p:cNvPr id="44" name="Google Shape;397;p2">
              <a:extLst>
                <a:ext uri="{FF2B5EF4-FFF2-40B4-BE49-F238E27FC236}">
                  <a16:creationId xmlns:a16="http://schemas.microsoft.com/office/drawing/2014/main" id="{510806D1-C8B9-D79B-BC99-42F7DEECEE7C}"/>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 name="Group 46">
            <a:extLst>
              <a:ext uri="{FF2B5EF4-FFF2-40B4-BE49-F238E27FC236}">
                <a16:creationId xmlns:a16="http://schemas.microsoft.com/office/drawing/2014/main" id="{D506C3CC-53D3-8CE4-1C3E-6D02A895AA11}"/>
              </a:ext>
            </a:extLst>
          </p:cNvPr>
          <p:cNvGrpSpPr/>
          <p:nvPr/>
        </p:nvGrpSpPr>
        <p:grpSpPr>
          <a:xfrm>
            <a:off x="6672336" y="1962422"/>
            <a:ext cx="1169116" cy="498089"/>
            <a:chOff x="6255304" y="4587470"/>
            <a:chExt cx="1896845" cy="2088071"/>
          </a:xfrm>
        </p:grpSpPr>
        <p:sp>
          <p:nvSpPr>
            <p:cNvPr id="49" name="Google Shape;395;p2">
              <a:extLst>
                <a:ext uri="{FF2B5EF4-FFF2-40B4-BE49-F238E27FC236}">
                  <a16:creationId xmlns:a16="http://schemas.microsoft.com/office/drawing/2014/main" id="{16634C4A-0382-B507-60EC-DBD82BAD7E02}"/>
                </a:ext>
              </a:extLst>
            </p:cNvPr>
            <p:cNvSpPr txBox="1"/>
            <p:nvPr/>
          </p:nvSpPr>
          <p:spPr>
            <a:xfrm>
              <a:off x="6745597" y="6260838"/>
              <a:ext cx="458129"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Google Shape;396;p2">
              <a:extLst>
                <a:ext uri="{FF2B5EF4-FFF2-40B4-BE49-F238E27FC236}">
                  <a16:creationId xmlns:a16="http://schemas.microsoft.com/office/drawing/2014/main" id="{46D26A44-03BB-A2C6-CDED-F0212552C161}"/>
                </a:ext>
              </a:extLst>
            </p:cNvPr>
            <p:cNvSpPr txBox="1"/>
            <p:nvPr/>
          </p:nvSpPr>
          <p:spPr>
            <a:xfrm>
              <a:off x="6255304" y="4587470"/>
              <a:ext cx="1896845" cy="7094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r>
                <a:rPr lang="en-US" sz="500" dirty="0">
                  <a:solidFill>
                    <a:schemeClr val="dk1"/>
                  </a:solidFill>
                  <a:latin typeface="Arial" panose="020B0604020202020204" pitchFamily="34" charset="0"/>
                  <a:cs typeface="Arial" panose="020B0604020202020204" pitchFamily="34" charset="0"/>
                  <a:sym typeface="Calibri"/>
                </a:rPr>
                <a:t>probability</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 name="Google Shape;397;p2">
              <a:extLst>
                <a:ext uri="{FF2B5EF4-FFF2-40B4-BE49-F238E27FC236}">
                  <a16:creationId xmlns:a16="http://schemas.microsoft.com/office/drawing/2014/main" id="{5501E321-7AF0-D36B-A388-4E133DE53436}"/>
                </a:ext>
              </a:extLst>
            </p:cNvPr>
            <p:cNvSpPr txBox="1"/>
            <p:nvPr/>
          </p:nvSpPr>
          <p:spPr>
            <a:xfrm>
              <a:off x="6745599" y="5670430"/>
              <a:ext cx="533363" cy="4147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1" name="Google Shape;398;p2">
              <a:extLst>
                <a:ext uri="{FF2B5EF4-FFF2-40B4-BE49-F238E27FC236}">
                  <a16:creationId xmlns:a16="http://schemas.microsoft.com/office/drawing/2014/main" id="{DAC30B24-A208-6B6D-CCD0-6C06FEA47884}"/>
                </a:ext>
              </a:extLst>
            </p:cNvPr>
            <p:cNvPicPr preferRelativeResize="0"/>
            <p:nvPr/>
          </p:nvPicPr>
          <p:blipFill rotWithShape="1">
            <a:blip r:embed="rId4">
              <a:alphaModFix/>
            </a:blip>
            <a:srcRect/>
            <a:stretch/>
          </p:blipFill>
          <p:spPr>
            <a:xfrm>
              <a:off x="6716724" y="5412501"/>
              <a:ext cx="122111" cy="1182597"/>
            </a:xfrm>
            <a:prstGeom prst="rect">
              <a:avLst/>
            </a:prstGeom>
            <a:noFill/>
            <a:ln>
              <a:noFill/>
            </a:ln>
          </p:spPr>
        </p:pic>
        <p:sp>
          <p:nvSpPr>
            <p:cNvPr id="62" name="Google Shape;397;p2">
              <a:extLst>
                <a:ext uri="{FF2B5EF4-FFF2-40B4-BE49-F238E27FC236}">
                  <a16:creationId xmlns:a16="http://schemas.microsoft.com/office/drawing/2014/main" id="{FA750BDE-BAC3-DF67-6AB2-F6060CA12D96}"/>
                </a:ext>
              </a:extLst>
            </p:cNvPr>
            <p:cNvSpPr txBox="1"/>
            <p:nvPr/>
          </p:nvSpPr>
          <p:spPr>
            <a:xfrm>
              <a:off x="6745599" y="5118504"/>
              <a:ext cx="609038" cy="4147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20;p9">
            <a:extLst>
              <a:ext uri="{FF2B5EF4-FFF2-40B4-BE49-F238E27FC236}">
                <a16:creationId xmlns:a16="http://schemas.microsoft.com/office/drawing/2014/main" id="{3CC4D2B5-7039-78B4-5137-31399CA4FBA9}"/>
              </a:ext>
            </a:extLst>
          </p:cNvPr>
          <p:cNvSpPr txBox="1"/>
          <p:nvPr/>
        </p:nvSpPr>
        <p:spPr>
          <a:xfrm>
            <a:off x="0" y="0"/>
            <a:ext cx="791512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xx Signature in external dataset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8" name="Google Shape;731;p6">
            <a:extLst>
              <a:ext uri="{FF2B5EF4-FFF2-40B4-BE49-F238E27FC236}">
                <a16:creationId xmlns:a16="http://schemas.microsoft.com/office/drawing/2014/main" id="{1C9D0373-75B8-E109-75E5-AB8BC68BEAAA}"/>
              </a:ext>
            </a:extLst>
          </p:cNvPr>
          <p:cNvSpPr/>
          <p:nvPr/>
        </p:nvSpPr>
        <p:spPr>
          <a:xfrm>
            <a:off x="305609"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9" name="Google Shape;732;p6">
            <a:extLst>
              <a:ext uri="{FF2B5EF4-FFF2-40B4-BE49-F238E27FC236}">
                <a16:creationId xmlns:a16="http://schemas.microsoft.com/office/drawing/2014/main" id="{66063FF0-992A-B83F-F587-9376C9071C16}"/>
              </a:ext>
            </a:extLst>
          </p:cNvPr>
          <p:cNvSpPr txBox="1"/>
          <p:nvPr/>
        </p:nvSpPr>
        <p:spPr>
          <a:xfrm>
            <a:off x="670827" y="510686"/>
            <a:ext cx="333195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Hierarchical clustering of pseudo-bulk clusters from five established RA samples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5" name="Google Shape;731;p6">
            <a:extLst>
              <a:ext uri="{FF2B5EF4-FFF2-40B4-BE49-F238E27FC236}">
                <a16:creationId xmlns:a16="http://schemas.microsoft.com/office/drawing/2014/main" id="{461DB83A-2666-302C-CBD3-2A9320123B5A}"/>
              </a:ext>
            </a:extLst>
          </p:cNvPr>
          <p:cNvSpPr/>
          <p:nvPr/>
        </p:nvSpPr>
        <p:spPr>
          <a:xfrm>
            <a:off x="4363977" y="51068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6" name="Google Shape;732;p6">
            <a:extLst>
              <a:ext uri="{FF2B5EF4-FFF2-40B4-BE49-F238E27FC236}">
                <a16:creationId xmlns:a16="http://schemas.microsoft.com/office/drawing/2014/main" id="{2FA1B376-3C9B-4DC6-55CF-19FFC84E6A55}"/>
              </a:ext>
            </a:extLst>
          </p:cNvPr>
          <p:cNvSpPr txBox="1"/>
          <p:nvPr/>
        </p:nvSpPr>
        <p:spPr>
          <a:xfrm>
            <a:off x="4729195" y="510686"/>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RAs in signature clusters</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98" name="Group 197">
            <a:extLst>
              <a:ext uri="{FF2B5EF4-FFF2-40B4-BE49-F238E27FC236}">
                <a16:creationId xmlns:a16="http://schemas.microsoft.com/office/drawing/2014/main" id="{0FD63802-AC35-9873-17C5-189CA661A859}"/>
              </a:ext>
            </a:extLst>
          </p:cNvPr>
          <p:cNvGrpSpPr/>
          <p:nvPr/>
        </p:nvGrpSpPr>
        <p:grpSpPr>
          <a:xfrm>
            <a:off x="4551394" y="929039"/>
            <a:ext cx="2991641" cy="1941861"/>
            <a:chOff x="4551394" y="929039"/>
            <a:chExt cx="2991641" cy="1941861"/>
          </a:xfrm>
        </p:grpSpPr>
        <p:grpSp>
          <p:nvGrpSpPr>
            <p:cNvPr id="195" name="Group 194">
              <a:extLst>
                <a:ext uri="{FF2B5EF4-FFF2-40B4-BE49-F238E27FC236}">
                  <a16:creationId xmlns:a16="http://schemas.microsoft.com/office/drawing/2014/main" id="{846D234B-F12E-92DD-5638-36F3D4CD3BFF}"/>
                </a:ext>
              </a:extLst>
            </p:cNvPr>
            <p:cNvGrpSpPr/>
            <p:nvPr/>
          </p:nvGrpSpPr>
          <p:grpSpPr>
            <a:xfrm>
              <a:off x="4551394" y="929039"/>
              <a:ext cx="2567459" cy="1941861"/>
              <a:chOff x="4660249" y="929039"/>
              <a:chExt cx="2567459" cy="1941861"/>
            </a:xfrm>
          </p:grpSpPr>
          <p:pic>
            <p:nvPicPr>
              <p:cNvPr id="84" name="Picture 83" descr="A diagram of a color spectrum&#10;&#10;Description automatically generated with medium confidence">
                <a:extLst>
                  <a:ext uri="{FF2B5EF4-FFF2-40B4-BE49-F238E27FC236}">
                    <a16:creationId xmlns:a16="http://schemas.microsoft.com/office/drawing/2014/main" id="{D73EDC00-1B0B-4247-714C-AF5534B1B5BB}"/>
                  </a:ext>
                </a:extLst>
              </p:cNvPr>
              <p:cNvPicPr>
                <a:picLocks noChangeAspect="1"/>
              </p:cNvPicPr>
              <p:nvPr/>
            </p:nvPicPr>
            <p:blipFill>
              <a:blip r:embed="rId2"/>
              <a:srcRect r="55981" b="38028"/>
              <a:stretch/>
            </p:blipFill>
            <p:spPr>
              <a:xfrm>
                <a:off x="4660249" y="929039"/>
                <a:ext cx="1503914" cy="1553123"/>
              </a:xfrm>
              <a:prstGeom prst="rect">
                <a:avLst/>
              </a:prstGeom>
            </p:spPr>
          </p:pic>
          <p:sp>
            <p:nvSpPr>
              <p:cNvPr id="87" name="TextBox 86">
                <a:extLst>
                  <a:ext uri="{FF2B5EF4-FFF2-40B4-BE49-F238E27FC236}">
                    <a16:creationId xmlns:a16="http://schemas.microsoft.com/office/drawing/2014/main" id="{370CEA34-7237-3839-535B-13354BB5349A}"/>
                  </a:ext>
                </a:extLst>
              </p:cNvPr>
              <p:cNvSpPr txBox="1"/>
              <p:nvPr/>
            </p:nvSpPr>
            <p:spPr>
              <a:xfrm>
                <a:off x="6034528" y="2224646"/>
                <a:ext cx="362600" cy="246221"/>
              </a:xfrm>
              <a:prstGeom prst="rect">
                <a:avLst/>
              </a:prstGeom>
              <a:noFill/>
            </p:spPr>
            <p:txBody>
              <a:bodyPr wrap="none" rtlCol="0">
                <a:spAutoFit/>
              </a:bodyPr>
              <a:lstStyle/>
              <a:p>
                <a:r>
                  <a:rPr lang="en-US" sz="1000" dirty="0"/>
                  <a:t>NK</a:t>
                </a:r>
              </a:p>
            </p:txBody>
          </p:sp>
          <p:sp>
            <p:nvSpPr>
              <p:cNvPr id="88" name="TextBox 87">
                <a:extLst>
                  <a:ext uri="{FF2B5EF4-FFF2-40B4-BE49-F238E27FC236}">
                    <a16:creationId xmlns:a16="http://schemas.microsoft.com/office/drawing/2014/main" id="{33924E39-B50F-95A7-10C6-5D26957DDB04}"/>
                  </a:ext>
                </a:extLst>
              </p:cNvPr>
              <p:cNvSpPr txBox="1"/>
              <p:nvPr/>
            </p:nvSpPr>
            <p:spPr>
              <a:xfrm rot="16200000">
                <a:off x="4960623" y="2531223"/>
                <a:ext cx="433132" cy="246221"/>
              </a:xfrm>
              <a:prstGeom prst="rect">
                <a:avLst/>
              </a:prstGeom>
              <a:noFill/>
            </p:spPr>
            <p:txBody>
              <a:bodyPr wrap="none" rtlCol="0">
                <a:spAutoFit/>
              </a:bodyPr>
              <a:lstStyle/>
              <a:p>
                <a:r>
                  <a:rPr lang="en-US" sz="1000" dirty="0"/>
                  <a:t>RA1</a:t>
                </a:r>
              </a:p>
            </p:txBody>
          </p:sp>
          <p:sp>
            <p:nvSpPr>
              <p:cNvPr id="89" name="TextBox 88">
                <a:extLst>
                  <a:ext uri="{FF2B5EF4-FFF2-40B4-BE49-F238E27FC236}">
                    <a16:creationId xmlns:a16="http://schemas.microsoft.com/office/drawing/2014/main" id="{3DAB0067-EC7B-09F2-A566-6552F3C0E98B}"/>
                  </a:ext>
                </a:extLst>
              </p:cNvPr>
              <p:cNvSpPr txBox="1"/>
              <p:nvPr/>
            </p:nvSpPr>
            <p:spPr>
              <a:xfrm rot="16200000">
                <a:off x="5167690" y="2531223"/>
                <a:ext cx="433132" cy="246221"/>
              </a:xfrm>
              <a:prstGeom prst="rect">
                <a:avLst/>
              </a:prstGeom>
              <a:noFill/>
            </p:spPr>
            <p:txBody>
              <a:bodyPr wrap="none" rtlCol="0">
                <a:spAutoFit/>
              </a:bodyPr>
              <a:lstStyle/>
              <a:p>
                <a:r>
                  <a:rPr lang="en-US" sz="1000" dirty="0"/>
                  <a:t>RA2</a:t>
                </a:r>
              </a:p>
            </p:txBody>
          </p:sp>
          <p:sp>
            <p:nvSpPr>
              <p:cNvPr id="90" name="TextBox 89">
                <a:extLst>
                  <a:ext uri="{FF2B5EF4-FFF2-40B4-BE49-F238E27FC236}">
                    <a16:creationId xmlns:a16="http://schemas.microsoft.com/office/drawing/2014/main" id="{30EEE9D4-EB22-C785-21E3-19FC7F66CD27}"/>
                  </a:ext>
                </a:extLst>
              </p:cNvPr>
              <p:cNvSpPr txBox="1"/>
              <p:nvPr/>
            </p:nvSpPr>
            <p:spPr>
              <a:xfrm rot="16200000">
                <a:off x="5374757" y="2531223"/>
                <a:ext cx="433132" cy="246221"/>
              </a:xfrm>
              <a:prstGeom prst="rect">
                <a:avLst/>
              </a:prstGeom>
              <a:noFill/>
            </p:spPr>
            <p:txBody>
              <a:bodyPr wrap="none" rtlCol="0">
                <a:spAutoFit/>
              </a:bodyPr>
              <a:lstStyle/>
              <a:p>
                <a:r>
                  <a:rPr lang="en-US" sz="1000" dirty="0"/>
                  <a:t>RA3</a:t>
                </a:r>
              </a:p>
            </p:txBody>
          </p:sp>
          <p:sp>
            <p:nvSpPr>
              <p:cNvPr id="91" name="TextBox 90">
                <a:extLst>
                  <a:ext uri="{FF2B5EF4-FFF2-40B4-BE49-F238E27FC236}">
                    <a16:creationId xmlns:a16="http://schemas.microsoft.com/office/drawing/2014/main" id="{9736E88E-AAD9-55A8-9618-69DF184B197E}"/>
                  </a:ext>
                </a:extLst>
              </p:cNvPr>
              <p:cNvSpPr txBox="1"/>
              <p:nvPr/>
            </p:nvSpPr>
            <p:spPr>
              <a:xfrm rot="16200000">
                <a:off x="5581824" y="2531223"/>
                <a:ext cx="433132" cy="246221"/>
              </a:xfrm>
              <a:prstGeom prst="rect">
                <a:avLst/>
              </a:prstGeom>
              <a:noFill/>
            </p:spPr>
            <p:txBody>
              <a:bodyPr wrap="none" rtlCol="0">
                <a:spAutoFit/>
              </a:bodyPr>
              <a:lstStyle/>
              <a:p>
                <a:r>
                  <a:rPr lang="en-US" sz="1000" dirty="0"/>
                  <a:t>RA4</a:t>
                </a:r>
              </a:p>
            </p:txBody>
          </p:sp>
          <p:sp>
            <p:nvSpPr>
              <p:cNvPr id="92" name="TextBox 91">
                <a:extLst>
                  <a:ext uri="{FF2B5EF4-FFF2-40B4-BE49-F238E27FC236}">
                    <a16:creationId xmlns:a16="http://schemas.microsoft.com/office/drawing/2014/main" id="{3C8B2F46-AB1D-BE69-5127-BFFF2AB8618D}"/>
                  </a:ext>
                </a:extLst>
              </p:cNvPr>
              <p:cNvSpPr txBox="1"/>
              <p:nvPr/>
            </p:nvSpPr>
            <p:spPr>
              <a:xfrm rot="16200000">
                <a:off x="5788891" y="2531223"/>
                <a:ext cx="433132" cy="246221"/>
              </a:xfrm>
              <a:prstGeom prst="rect">
                <a:avLst/>
              </a:prstGeom>
              <a:noFill/>
            </p:spPr>
            <p:txBody>
              <a:bodyPr wrap="none" rtlCol="0">
                <a:spAutoFit/>
              </a:bodyPr>
              <a:lstStyle/>
              <a:p>
                <a:r>
                  <a:rPr lang="en-US" sz="1000" dirty="0"/>
                  <a:t>RA5</a:t>
                </a:r>
              </a:p>
            </p:txBody>
          </p:sp>
          <p:sp>
            <p:nvSpPr>
              <p:cNvPr id="97" name="TextBox 96">
                <a:extLst>
                  <a:ext uri="{FF2B5EF4-FFF2-40B4-BE49-F238E27FC236}">
                    <a16:creationId xmlns:a16="http://schemas.microsoft.com/office/drawing/2014/main" id="{4BB203B4-5BC5-DC5A-5D76-E54818D151C9}"/>
                  </a:ext>
                </a:extLst>
              </p:cNvPr>
              <p:cNvSpPr txBox="1"/>
              <p:nvPr/>
            </p:nvSpPr>
            <p:spPr>
              <a:xfrm>
                <a:off x="6034528" y="1243644"/>
                <a:ext cx="1047757" cy="246221"/>
              </a:xfrm>
              <a:prstGeom prst="rect">
                <a:avLst/>
              </a:prstGeom>
              <a:noFill/>
            </p:spPr>
            <p:txBody>
              <a:bodyPr wrap="square">
                <a:spAutoFit/>
              </a:bodyPr>
              <a:lstStyle/>
              <a:p>
                <a:r>
                  <a:rPr lang="en-US" sz="1000" dirty="0"/>
                  <a:t>CD8 TEM</a:t>
                </a:r>
              </a:p>
            </p:txBody>
          </p:sp>
          <p:sp>
            <p:nvSpPr>
              <p:cNvPr id="99" name="TextBox 98">
                <a:extLst>
                  <a:ext uri="{FF2B5EF4-FFF2-40B4-BE49-F238E27FC236}">
                    <a16:creationId xmlns:a16="http://schemas.microsoft.com/office/drawing/2014/main" id="{042D9278-0674-31D9-86A5-042FB3FB2771}"/>
                  </a:ext>
                </a:extLst>
              </p:cNvPr>
              <p:cNvSpPr txBox="1"/>
              <p:nvPr/>
            </p:nvSpPr>
            <p:spPr>
              <a:xfrm>
                <a:off x="6034528" y="1439844"/>
                <a:ext cx="1193180" cy="246221"/>
              </a:xfrm>
              <a:prstGeom prst="rect">
                <a:avLst/>
              </a:prstGeom>
              <a:noFill/>
            </p:spPr>
            <p:txBody>
              <a:bodyPr wrap="square">
                <a:spAutoFit/>
              </a:bodyPr>
              <a:lstStyle/>
              <a:p>
                <a:r>
                  <a:rPr lang="en-US" sz="1000" dirty="0"/>
                  <a:t>CD4 TEM</a:t>
                </a:r>
              </a:p>
            </p:txBody>
          </p:sp>
          <p:sp>
            <p:nvSpPr>
              <p:cNvPr id="101" name="TextBox 100">
                <a:extLst>
                  <a:ext uri="{FF2B5EF4-FFF2-40B4-BE49-F238E27FC236}">
                    <a16:creationId xmlns:a16="http://schemas.microsoft.com/office/drawing/2014/main" id="{1BDB4BD1-7F1E-2B19-AF85-8CA2B4A8B55B}"/>
                  </a:ext>
                </a:extLst>
              </p:cNvPr>
              <p:cNvSpPr txBox="1"/>
              <p:nvPr/>
            </p:nvSpPr>
            <p:spPr>
              <a:xfrm>
                <a:off x="6034528" y="1832244"/>
                <a:ext cx="998391" cy="246221"/>
              </a:xfrm>
              <a:prstGeom prst="rect">
                <a:avLst/>
              </a:prstGeom>
              <a:noFill/>
            </p:spPr>
            <p:txBody>
              <a:bodyPr wrap="square">
                <a:spAutoFit/>
              </a:bodyPr>
              <a:lstStyle/>
              <a:p>
                <a:r>
                  <a:rPr lang="en-US" sz="1000" dirty="0"/>
                  <a:t>CD4 T Naive</a:t>
                </a:r>
              </a:p>
            </p:txBody>
          </p:sp>
          <p:sp>
            <p:nvSpPr>
              <p:cNvPr id="103" name="TextBox 102">
                <a:extLst>
                  <a:ext uri="{FF2B5EF4-FFF2-40B4-BE49-F238E27FC236}">
                    <a16:creationId xmlns:a16="http://schemas.microsoft.com/office/drawing/2014/main" id="{2DF0AA67-2B82-1219-EFAB-8B066C43F136}"/>
                  </a:ext>
                </a:extLst>
              </p:cNvPr>
              <p:cNvSpPr txBox="1"/>
              <p:nvPr/>
            </p:nvSpPr>
            <p:spPr>
              <a:xfrm>
                <a:off x="6034528" y="1636044"/>
                <a:ext cx="1096537" cy="246221"/>
              </a:xfrm>
              <a:prstGeom prst="rect">
                <a:avLst/>
              </a:prstGeom>
              <a:noFill/>
            </p:spPr>
            <p:txBody>
              <a:bodyPr wrap="square">
                <a:spAutoFit/>
              </a:bodyPr>
              <a:lstStyle/>
              <a:p>
                <a:r>
                  <a:rPr lang="en-US" sz="1000" dirty="0"/>
                  <a:t>CD4 TCM</a:t>
                </a:r>
              </a:p>
            </p:txBody>
          </p:sp>
          <p:sp>
            <p:nvSpPr>
              <p:cNvPr id="105" name="TextBox 104">
                <a:extLst>
                  <a:ext uri="{FF2B5EF4-FFF2-40B4-BE49-F238E27FC236}">
                    <a16:creationId xmlns:a16="http://schemas.microsoft.com/office/drawing/2014/main" id="{331C3F7A-6AA0-79D3-AB3F-19922395B774}"/>
                  </a:ext>
                </a:extLst>
              </p:cNvPr>
              <p:cNvSpPr txBox="1"/>
              <p:nvPr/>
            </p:nvSpPr>
            <p:spPr>
              <a:xfrm>
                <a:off x="6034528" y="2028444"/>
                <a:ext cx="1163444" cy="246221"/>
              </a:xfrm>
              <a:prstGeom prst="rect">
                <a:avLst/>
              </a:prstGeom>
              <a:noFill/>
            </p:spPr>
            <p:txBody>
              <a:bodyPr wrap="square">
                <a:spAutoFit/>
              </a:bodyPr>
              <a:lstStyle/>
              <a:p>
                <a:r>
                  <a:rPr lang="en-US" sz="1000" dirty="0"/>
                  <a:t>CD14 Mono</a:t>
                </a:r>
              </a:p>
            </p:txBody>
          </p:sp>
        </p:grpSp>
        <p:grpSp>
          <p:nvGrpSpPr>
            <p:cNvPr id="194" name="Group 193">
              <a:extLst>
                <a:ext uri="{FF2B5EF4-FFF2-40B4-BE49-F238E27FC236}">
                  <a16:creationId xmlns:a16="http://schemas.microsoft.com/office/drawing/2014/main" id="{DB5A7FD3-FDE2-5061-EB5E-B0E40CA3C316}"/>
                </a:ext>
              </a:extLst>
            </p:cNvPr>
            <p:cNvGrpSpPr/>
            <p:nvPr/>
          </p:nvGrpSpPr>
          <p:grpSpPr>
            <a:xfrm>
              <a:off x="6814661" y="962306"/>
              <a:ext cx="728374" cy="1816523"/>
              <a:chOff x="6814661" y="962306"/>
              <a:chExt cx="728374" cy="1816523"/>
            </a:xfrm>
          </p:grpSpPr>
          <p:sp>
            <p:nvSpPr>
              <p:cNvPr id="83" name="TextBox 82">
                <a:extLst>
                  <a:ext uri="{FF2B5EF4-FFF2-40B4-BE49-F238E27FC236}">
                    <a16:creationId xmlns:a16="http://schemas.microsoft.com/office/drawing/2014/main" id="{FB63C6D5-4EB4-222B-6859-38B3126311CE}"/>
                  </a:ext>
                </a:extLst>
              </p:cNvPr>
              <p:cNvSpPr txBox="1"/>
              <p:nvPr/>
            </p:nvSpPr>
            <p:spPr>
              <a:xfrm rot="16200000">
                <a:off x="6029510" y="1747457"/>
                <a:ext cx="1816523" cy="246221"/>
              </a:xfrm>
              <a:prstGeom prst="rect">
                <a:avLst/>
              </a:prstGeom>
              <a:noFill/>
            </p:spPr>
            <p:txBody>
              <a:bodyPr wrap="none" rtlCol="0">
                <a:spAutoFit/>
              </a:bodyPr>
              <a:lstStyle/>
              <a:p>
                <a:r>
                  <a:rPr lang="en-US" sz="1000" dirty="0"/>
                  <a:t>Number of signature clusters</a:t>
                </a:r>
              </a:p>
            </p:txBody>
          </p:sp>
          <p:grpSp>
            <p:nvGrpSpPr>
              <p:cNvPr id="135" name="Group 134">
                <a:extLst>
                  <a:ext uri="{FF2B5EF4-FFF2-40B4-BE49-F238E27FC236}">
                    <a16:creationId xmlns:a16="http://schemas.microsoft.com/office/drawing/2014/main" id="{9B630EB1-9EB7-B1D3-B8E6-7ECA41678E34}"/>
                  </a:ext>
                </a:extLst>
              </p:cNvPr>
              <p:cNvGrpSpPr>
                <a:grpSpLocks/>
              </p:cNvGrpSpPr>
              <p:nvPr/>
            </p:nvGrpSpPr>
            <p:grpSpPr>
              <a:xfrm>
                <a:off x="7054975" y="1150905"/>
                <a:ext cx="488060" cy="1362677"/>
                <a:chOff x="6936104" y="793201"/>
                <a:chExt cx="488060" cy="2074259"/>
              </a:xfrm>
            </p:grpSpPr>
            <p:pic>
              <p:nvPicPr>
                <p:cNvPr id="127" name="Picture 126">
                  <a:extLst>
                    <a:ext uri="{FF2B5EF4-FFF2-40B4-BE49-F238E27FC236}">
                      <a16:creationId xmlns:a16="http://schemas.microsoft.com/office/drawing/2014/main" id="{D7D9113E-900F-05D2-E93D-D2EF9AD6B8AB}"/>
                    </a:ext>
                  </a:extLst>
                </p:cNvPr>
                <p:cNvPicPr>
                  <a:picLocks/>
                </p:cNvPicPr>
                <p:nvPr/>
              </p:nvPicPr>
              <p:blipFill>
                <a:blip r:embed="rId3"/>
                <a:stretch>
                  <a:fillRect/>
                </a:stretch>
              </p:blipFill>
              <p:spPr>
                <a:xfrm>
                  <a:off x="6936104" y="964114"/>
                  <a:ext cx="166809" cy="1876499"/>
                </a:xfrm>
                <a:prstGeom prst="rect">
                  <a:avLst/>
                </a:prstGeom>
              </p:spPr>
            </p:pic>
            <p:sp>
              <p:nvSpPr>
                <p:cNvPr id="128" name="TextBox 127">
                  <a:extLst>
                    <a:ext uri="{FF2B5EF4-FFF2-40B4-BE49-F238E27FC236}">
                      <a16:creationId xmlns:a16="http://schemas.microsoft.com/office/drawing/2014/main" id="{BBBC6F3E-488F-1477-6BD4-15B0A9683ECC}"/>
                    </a:ext>
                  </a:extLst>
                </p:cNvPr>
                <p:cNvSpPr txBox="1"/>
                <p:nvPr/>
              </p:nvSpPr>
              <p:spPr>
                <a:xfrm>
                  <a:off x="7068120" y="2316566"/>
                  <a:ext cx="253785" cy="246221"/>
                </a:xfrm>
                <a:prstGeom prst="rect">
                  <a:avLst/>
                </a:prstGeom>
                <a:noFill/>
              </p:spPr>
              <p:txBody>
                <a:bodyPr wrap="square" rtlCol="0">
                  <a:spAutoFit/>
                </a:bodyPr>
                <a:lstStyle/>
                <a:p>
                  <a:r>
                    <a:rPr lang="en-US" sz="1000" dirty="0"/>
                    <a:t>1</a:t>
                  </a:r>
                </a:p>
              </p:txBody>
            </p:sp>
            <p:sp>
              <p:nvSpPr>
                <p:cNvPr id="129" name="TextBox 128">
                  <a:extLst>
                    <a:ext uri="{FF2B5EF4-FFF2-40B4-BE49-F238E27FC236}">
                      <a16:creationId xmlns:a16="http://schemas.microsoft.com/office/drawing/2014/main" id="{5F2C1910-D9AF-79EC-B0B5-EA70E6388CE7}"/>
                    </a:ext>
                  </a:extLst>
                </p:cNvPr>
                <p:cNvSpPr txBox="1"/>
                <p:nvPr/>
              </p:nvSpPr>
              <p:spPr>
                <a:xfrm>
                  <a:off x="7068120" y="793201"/>
                  <a:ext cx="242494" cy="246221"/>
                </a:xfrm>
                <a:prstGeom prst="rect">
                  <a:avLst/>
                </a:prstGeom>
                <a:noFill/>
              </p:spPr>
              <p:txBody>
                <a:bodyPr wrap="square">
                  <a:spAutoFit/>
                </a:bodyPr>
                <a:lstStyle/>
                <a:p>
                  <a:r>
                    <a:rPr lang="en-US" sz="1000" dirty="0"/>
                    <a:t>6</a:t>
                  </a:r>
                </a:p>
              </p:txBody>
            </p:sp>
            <p:sp>
              <p:nvSpPr>
                <p:cNvPr id="130" name="TextBox 129">
                  <a:extLst>
                    <a:ext uri="{FF2B5EF4-FFF2-40B4-BE49-F238E27FC236}">
                      <a16:creationId xmlns:a16="http://schemas.microsoft.com/office/drawing/2014/main" id="{F3EE606C-80C1-A1CB-7952-EDAA60D190C9}"/>
                    </a:ext>
                  </a:extLst>
                </p:cNvPr>
                <p:cNvSpPr txBox="1"/>
                <p:nvPr/>
              </p:nvSpPr>
              <p:spPr>
                <a:xfrm>
                  <a:off x="7068120" y="1097874"/>
                  <a:ext cx="276151" cy="246221"/>
                </a:xfrm>
                <a:prstGeom prst="rect">
                  <a:avLst/>
                </a:prstGeom>
                <a:noFill/>
              </p:spPr>
              <p:txBody>
                <a:bodyPr wrap="square">
                  <a:spAutoFit/>
                </a:bodyPr>
                <a:lstStyle/>
                <a:p>
                  <a:r>
                    <a:rPr lang="en-US" sz="1000" dirty="0"/>
                    <a:t>5</a:t>
                  </a:r>
                </a:p>
              </p:txBody>
            </p:sp>
            <p:sp>
              <p:nvSpPr>
                <p:cNvPr id="131" name="TextBox 130">
                  <a:extLst>
                    <a:ext uri="{FF2B5EF4-FFF2-40B4-BE49-F238E27FC236}">
                      <a16:creationId xmlns:a16="http://schemas.microsoft.com/office/drawing/2014/main" id="{CDC2C407-77B0-E731-F533-7175AC1C5FF5}"/>
                    </a:ext>
                  </a:extLst>
                </p:cNvPr>
                <p:cNvSpPr txBox="1"/>
                <p:nvPr/>
              </p:nvSpPr>
              <p:spPr>
                <a:xfrm>
                  <a:off x="7068120" y="1707219"/>
                  <a:ext cx="231069" cy="246221"/>
                </a:xfrm>
                <a:prstGeom prst="rect">
                  <a:avLst/>
                </a:prstGeom>
                <a:noFill/>
              </p:spPr>
              <p:txBody>
                <a:bodyPr wrap="square">
                  <a:spAutoFit/>
                </a:bodyPr>
                <a:lstStyle/>
                <a:p>
                  <a:r>
                    <a:rPr lang="en-US" sz="1000" dirty="0"/>
                    <a:t>3</a:t>
                  </a:r>
                </a:p>
              </p:txBody>
            </p:sp>
            <p:sp>
              <p:nvSpPr>
                <p:cNvPr id="132" name="TextBox 131">
                  <a:extLst>
                    <a:ext uri="{FF2B5EF4-FFF2-40B4-BE49-F238E27FC236}">
                      <a16:creationId xmlns:a16="http://schemas.microsoft.com/office/drawing/2014/main" id="{02402FBD-AB11-2222-EC5D-E9053318C38C}"/>
                    </a:ext>
                  </a:extLst>
                </p:cNvPr>
                <p:cNvSpPr txBox="1"/>
                <p:nvPr/>
              </p:nvSpPr>
              <p:spPr>
                <a:xfrm>
                  <a:off x="7068120" y="1402548"/>
                  <a:ext cx="253784" cy="246221"/>
                </a:xfrm>
                <a:prstGeom prst="rect">
                  <a:avLst/>
                </a:prstGeom>
                <a:noFill/>
              </p:spPr>
              <p:txBody>
                <a:bodyPr wrap="square">
                  <a:spAutoFit/>
                </a:bodyPr>
                <a:lstStyle/>
                <a:p>
                  <a:r>
                    <a:rPr lang="en-US" sz="1000" dirty="0"/>
                    <a:t>4</a:t>
                  </a:r>
                </a:p>
              </p:txBody>
            </p:sp>
            <p:sp>
              <p:nvSpPr>
                <p:cNvPr id="133" name="TextBox 132">
                  <a:extLst>
                    <a:ext uri="{FF2B5EF4-FFF2-40B4-BE49-F238E27FC236}">
                      <a16:creationId xmlns:a16="http://schemas.microsoft.com/office/drawing/2014/main" id="{5E577F3B-6346-E5B0-D89E-89EC93B7B5C4}"/>
                    </a:ext>
                  </a:extLst>
                </p:cNvPr>
                <p:cNvSpPr txBox="1"/>
                <p:nvPr/>
              </p:nvSpPr>
              <p:spPr>
                <a:xfrm>
                  <a:off x="7068120" y="2011892"/>
                  <a:ext cx="269269" cy="246221"/>
                </a:xfrm>
                <a:prstGeom prst="rect">
                  <a:avLst/>
                </a:prstGeom>
                <a:noFill/>
              </p:spPr>
              <p:txBody>
                <a:bodyPr wrap="square">
                  <a:spAutoFit/>
                </a:bodyPr>
                <a:lstStyle/>
                <a:p>
                  <a:r>
                    <a:rPr lang="en-US" sz="1000" dirty="0"/>
                    <a:t>2</a:t>
                  </a:r>
                </a:p>
              </p:txBody>
            </p:sp>
            <p:sp>
              <p:nvSpPr>
                <p:cNvPr id="134" name="TextBox 133">
                  <a:extLst>
                    <a:ext uri="{FF2B5EF4-FFF2-40B4-BE49-F238E27FC236}">
                      <a16:creationId xmlns:a16="http://schemas.microsoft.com/office/drawing/2014/main" id="{984356BF-E4D9-BA62-DE7D-9E6545C6F357}"/>
                    </a:ext>
                  </a:extLst>
                </p:cNvPr>
                <p:cNvSpPr txBox="1"/>
                <p:nvPr/>
              </p:nvSpPr>
              <p:spPr>
                <a:xfrm>
                  <a:off x="7068120" y="2621239"/>
                  <a:ext cx="356044" cy="246221"/>
                </a:xfrm>
                <a:prstGeom prst="rect">
                  <a:avLst/>
                </a:prstGeom>
                <a:noFill/>
              </p:spPr>
              <p:txBody>
                <a:bodyPr wrap="square" rtlCol="0">
                  <a:spAutoFit/>
                </a:bodyPr>
                <a:lstStyle/>
                <a:p>
                  <a:r>
                    <a:rPr lang="en-US" sz="1000" dirty="0"/>
                    <a:t>0</a:t>
                  </a:r>
                </a:p>
              </p:txBody>
            </p:sp>
          </p:grpSp>
        </p:grpSp>
      </p:grpSp>
      <p:grpSp>
        <p:nvGrpSpPr>
          <p:cNvPr id="192" name="Group 191">
            <a:extLst>
              <a:ext uri="{FF2B5EF4-FFF2-40B4-BE49-F238E27FC236}">
                <a16:creationId xmlns:a16="http://schemas.microsoft.com/office/drawing/2014/main" id="{2AB4F95D-5D83-14E2-1637-5E327CE5FD55}"/>
              </a:ext>
            </a:extLst>
          </p:cNvPr>
          <p:cNvGrpSpPr/>
          <p:nvPr/>
        </p:nvGrpSpPr>
        <p:grpSpPr>
          <a:xfrm>
            <a:off x="4456586" y="4477155"/>
            <a:ext cx="2802025" cy="1353171"/>
            <a:chOff x="4549350" y="4398072"/>
            <a:chExt cx="2802025" cy="1353171"/>
          </a:xfrm>
        </p:grpSpPr>
        <p:sp>
          <p:nvSpPr>
            <p:cNvPr id="149" name="Google Shape;731;p6">
              <a:extLst>
                <a:ext uri="{FF2B5EF4-FFF2-40B4-BE49-F238E27FC236}">
                  <a16:creationId xmlns:a16="http://schemas.microsoft.com/office/drawing/2014/main" id="{9048E778-9E2D-B535-A307-52F53FC1173F}"/>
                </a:ext>
              </a:extLst>
            </p:cNvPr>
            <p:cNvSpPr/>
            <p:nvPr/>
          </p:nvSpPr>
          <p:spPr>
            <a:xfrm>
              <a:off x="4549350" y="4398072"/>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50" name="Google Shape;732;p6">
              <a:extLst>
                <a:ext uri="{FF2B5EF4-FFF2-40B4-BE49-F238E27FC236}">
                  <a16:creationId xmlns:a16="http://schemas.microsoft.com/office/drawing/2014/main" id="{83DD53F3-E6AC-217F-33DE-C4558556A8A0}"/>
                </a:ext>
              </a:extLst>
            </p:cNvPr>
            <p:cNvSpPr txBox="1"/>
            <p:nvPr/>
          </p:nvSpPr>
          <p:spPr>
            <a:xfrm>
              <a:off x="4861016" y="4398072"/>
              <a:ext cx="2490359"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Enriched pathways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87" name="Group 186">
              <a:extLst>
                <a:ext uri="{FF2B5EF4-FFF2-40B4-BE49-F238E27FC236}">
                  <a16:creationId xmlns:a16="http://schemas.microsoft.com/office/drawing/2014/main" id="{06165979-15E7-46D2-9388-8B3D258CA126}"/>
                </a:ext>
              </a:extLst>
            </p:cNvPr>
            <p:cNvGrpSpPr>
              <a:grpSpLocks noChangeAspect="1"/>
            </p:cNvGrpSpPr>
            <p:nvPr/>
          </p:nvGrpSpPr>
          <p:grpSpPr>
            <a:xfrm>
              <a:off x="4667664" y="4734618"/>
              <a:ext cx="1726487" cy="1016625"/>
              <a:chOff x="3611196" y="6374929"/>
              <a:chExt cx="3208034" cy="1889022"/>
            </a:xfrm>
          </p:grpSpPr>
          <p:grpSp>
            <p:nvGrpSpPr>
              <p:cNvPr id="186" name="Group 185">
                <a:extLst>
                  <a:ext uri="{FF2B5EF4-FFF2-40B4-BE49-F238E27FC236}">
                    <a16:creationId xmlns:a16="http://schemas.microsoft.com/office/drawing/2014/main" id="{B0A3BB15-0B91-ADDE-5965-97F67F4C6D7E}"/>
                  </a:ext>
                </a:extLst>
              </p:cNvPr>
              <p:cNvGrpSpPr/>
              <p:nvPr/>
            </p:nvGrpSpPr>
            <p:grpSpPr>
              <a:xfrm>
                <a:off x="4647977" y="6618031"/>
                <a:ext cx="1827859" cy="1645920"/>
                <a:chOff x="3334701" y="7592081"/>
                <a:chExt cx="1827859" cy="1645920"/>
              </a:xfrm>
            </p:grpSpPr>
            <p:sp>
              <p:nvSpPr>
                <p:cNvPr id="185" name="Freeform 184">
                  <a:extLst>
                    <a:ext uri="{FF2B5EF4-FFF2-40B4-BE49-F238E27FC236}">
                      <a16:creationId xmlns:a16="http://schemas.microsoft.com/office/drawing/2014/main" id="{924DE4DD-3D6C-083B-CF97-74076D4EAF89}"/>
                    </a:ext>
                  </a:extLst>
                </p:cNvPr>
                <p:cNvSpPr>
                  <a:spLocks noChangeAspect="1"/>
                </p:cNvSpPr>
                <p:nvPr/>
              </p:nvSpPr>
              <p:spPr>
                <a:xfrm>
                  <a:off x="3516640" y="7853131"/>
                  <a:ext cx="956511" cy="1138450"/>
                </a:xfrm>
                <a:custGeom>
                  <a:avLst/>
                  <a:gdLst>
                    <a:gd name="connsiteX0" fmla="*/ 387286 w 956511"/>
                    <a:gd name="connsiteY0" fmla="*/ 0 h 1138450"/>
                    <a:gd name="connsiteX1" fmla="*/ 956511 w 956511"/>
                    <a:gd name="connsiteY1" fmla="*/ 569225 h 1138450"/>
                    <a:gd name="connsiteX2" fmla="*/ 387286 w 956511"/>
                    <a:gd name="connsiteY2" fmla="*/ 1138450 h 1138450"/>
                    <a:gd name="connsiteX3" fmla="*/ 272567 w 956511"/>
                    <a:gd name="connsiteY3" fmla="*/ 1126885 h 1138450"/>
                    <a:gd name="connsiteX4" fmla="*/ 211390 w 956511"/>
                    <a:gd name="connsiteY4" fmla="*/ 1107894 h 1138450"/>
                    <a:gd name="connsiteX5" fmla="*/ 140549 w 956511"/>
                    <a:gd name="connsiteY5" fmla="*/ 1022035 h 1138450"/>
                    <a:gd name="connsiteX6" fmla="*/ 0 w 956511"/>
                    <a:gd name="connsiteY6" fmla="*/ 561910 h 1138450"/>
                    <a:gd name="connsiteX7" fmla="*/ 140549 w 956511"/>
                    <a:gd name="connsiteY7" fmla="*/ 101785 h 1138450"/>
                    <a:gd name="connsiteX8" fmla="*/ 195163 w 956511"/>
                    <a:gd name="connsiteY8" fmla="*/ 35593 h 1138450"/>
                    <a:gd name="connsiteX9" fmla="*/ 272567 w 956511"/>
                    <a:gd name="connsiteY9" fmla="*/ 11565 h 1138450"/>
                    <a:gd name="connsiteX10" fmla="*/ 387286 w 956511"/>
                    <a:gd name="connsiteY10" fmla="*/ 0 h 11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511" h="1138450">
                      <a:moveTo>
                        <a:pt x="387286" y="0"/>
                      </a:moveTo>
                      <a:cubicBezTo>
                        <a:pt x="701660" y="0"/>
                        <a:pt x="956511" y="254851"/>
                        <a:pt x="956511" y="569225"/>
                      </a:cubicBezTo>
                      <a:cubicBezTo>
                        <a:pt x="956511" y="883599"/>
                        <a:pt x="701660" y="1138450"/>
                        <a:pt x="387286" y="1138450"/>
                      </a:cubicBezTo>
                      <a:cubicBezTo>
                        <a:pt x="347989" y="1138450"/>
                        <a:pt x="309623" y="1134468"/>
                        <a:pt x="272567" y="1126885"/>
                      </a:cubicBezTo>
                      <a:lnTo>
                        <a:pt x="211390" y="1107894"/>
                      </a:lnTo>
                      <a:lnTo>
                        <a:pt x="140549" y="1022035"/>
                      </a:lnTo>
                      <a:cubicBezTo>
                        <a:pt x="51814" y="890689"/>
                        <a:pt x="0" y="732351"/>
                        <a:pt x="0" y="561910"/>
                      </a:cubicBezTo>
                      <a:cubicBezTo>
                        <a:pt x="0" y="391470"/>
                        <a:pt x="51814" y="233131"/>
                        <a:pt x="140549" y="101785"/>
                      </a:cubicBezTo>
                      <a:lnTo>
                        <a:pt x="195163" y="35593"/>
                      </a:lnTo>
                      <a:lnTo>
                        <a:pt x="272567" y="11565"/>
                      </a:lnTo>
                      <a:cubicBezTo>
                        <a:pt x="309623" y="3982"/>
                        <a:pt x="347989" y="0"/>
                        <a:pt x="387286" y="0"/>
                      </a:cubicBez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4" name="Freeform 183">
                  <a:extLst>
                    <a:ext uri="{FF2B5EF4-FFF2-40B4-BE49-F238E27FC236}">
                      <a16:creationId xmlns:a16="http://schemas.microsoft.com/office/drawing/2014/main" id="{5F66216E-56E4-D644-3A4C-B3B620056F10}"/>
                    </a:ext>
                  </a:extLst>
                </p:cNvPr>
                <p:cNvSpPr>
                  <a:spLocks noChangeAspect="1"/>
                </p:cNvSpPr>
                <p:nvPr/>
              </p:nvSpPr>
              <p:spPr>
                <a:xfrm>
                  <a:off x="3711803" y="7592081"/>
                  <a:ext cx="1450757" cy="1645920"/>
                </a:xfrm>
                <a:custGeom>
                  <a:avLst/>
                  <a:gdLst>
                    <a:gd name="connsiteX0" fmla="*/ 627797 w 1450757"/>
                    <a:gd name="connsiteY0" fmla="*/ 0 h 1645920"/>
                    <a:gd name="connsiteX1" fmla="*/ 1450757 w 1450757"/>
                    <a:gd name="connsiteY1" fmla="*/ 822960 h 1645920"/>
                    <a:gd name="connsiteX2" fmla="*/ 627797 w 1450757"/>
                    <a:gd name="connsiteY2" fmla="*/ 1645920 h 1645920"/>
                    <a:gd name="connsiteX3" fmla="*/ 45877 w 1450757"/>
                    <a:gd name="connsiteY3" fmla="*/ 1404881 h 1645920"/>
                    <a:gd name="connsiteX4" fmla="*/ 16227 w 1450757"/>
                    <a:gd name="connsiteY4" fmla="*/ 1368944 h 1645920"/>
                    <a:gd name="connsiteX5" fmla="*/ 77404 w 1450757"/>
                    <a:gd name="connsiteY5" fmla="*/ 1387935 h 1645920"/>
                    <a:gd name="connsiteX6" fmla="*/ 192123 w 1450757"/>
                    <a:gd name="connsiteY6" fmla="*/ 1399500 h 1645920"/>
                    <a:gd name="connsiteX7" fmla="*/ 761348 w 1450757"/>
                    <a:gd name="connsiteY7" fmla="*/ 830275 h 1645920"/>
                    <a:gd name="connsiteX8" fmla="*/ 192123 w 1450757"/>
                    <a:gd name="connsiteY8" fmla="*/ 261050 h 1645920"/>
                    <a:gd name="connsiteX9" fmla="*/ 77404 w 1450757"/>
                    <a:gd name="connsiteY9" fmla="*/ 272615 h 1645920"/>
                    <a:gd name="connsiteX10" fmla="*/ 0 w 1450757"/>
                    <a:gd name="connsiteY10" fmla="*/ 296643 h 1645920"/>
                    <a:gd name="connsiteX11" fmla="*/ 45877 w 1450757"/>
                    <a:gd name="connsiteY11" fmla="*/ 241040 h 1645920"/>
                    <a:gd name="connsiteX12" fmla="*/ 627797 w 1450757"/>
                    <a:gd name="connsiteY12"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0757" h="1645920">
                      <a:moveTo>
                        <a:pt x="627797" y="0"/>
                      </a:moveTo>
                      <a:cubicBezTo>
                        <a:pt x="1082305" y="0"/>
                        <a:pt x="1450757" y="368452"/>
                        <a:pt x="1450757" y="822960"/>
                      </a:cubicBezTo>
                      <a:cubicBezTo>
                        <a:pt x="1450757" y="1277468"/>
                        <a:pt x="1082305" y="1645920"/>
                        <a:pt x="627797" y="1645920"/>
                      </a:cubicBezTo>
                      <a:cubicBezTo>
                        <a:pt x="400543" y="1645920"/>
                        <a:pt x="194803" y="1553807"/>
                        <a:pt x="45877" y="1404881"/>
                      </a:cubicBezTo>
                      <a:lnTo>
                        <a:pt x="16227" y="1368944"/>
                      </a:lnTo>
                      <a:lnTo>
                        <a:pt x="77404" y="1387935"/>
                      </a:lnTo>
                      <a:cubicBezTo>
                        <a:pt x="114460" y="1395518"/>
                        <a:pt x="152826" y="1399500"/>
                        <a:pt x="192123" y="1399500"/>
                      </a:cubicBezTo>
                      <a:cubicBezTo>
                        <a:pt x="506497" y="1399500"/>
                        <a:pt x="761348" y="1144649"/>
                        <a:pt x="761348" y="830275"/>
                      </a:cubicBezTo>
                      <a:cubicBezTo>
                        <a:pt x="761348" y="515901"/>
                        <a:pt x="506497" y="261050"/>
                        <a:pt x="192123" y="261050"/>
                      </a:cubicBezTo>
                      <a:cubicBezTo>
                        <a:pt x="152826" y="261050"/>
                        <a:pt x="114460" y="265032"/>
                        <a:pt x="77404" y="272615"/>
                      </a:cubicBezTo>
                      <a:lnTo>
                        <a:pt x="0" y="296643"/>
                      </a:lnTo>
                      <a:lnTo>
                        <a:pt x="45877" y="241040"/>
                      </a:lnTo>
                      <a:cubicBezTo>
                        <a:pt x="194803" y="92113"/>
                        <a:pt x="400543" y="0"/>
                        <a:pt x="627797"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Freeform 182">
                  <a:extLst>
                    <a:ext uri="{FF2B5EF4-FFF2-40B4-BE49-F238E27FC236}">
                      <a16:creationId xmlns:a16="http://schemas.microsoft.com/office/drawing/2014/main" id="{D042FD70-B7A8-85E3-D464-AA653C0343BC}"/>
                    </a:ext>
                  </a:extLst>
                </p:cNvPr>
                <p:cNvSpPr>
                  <a:spLocks noChangeAspect="1"/>
                </p:cNvSpPr>
                <p:nvPr/>
              </p:nvSpPr>
              <p:spPr>
                <a:xfrm>
                  <a:off x="3334701" y="7888725"/>
                  <a:ext cx="393329" cy="1072301"/>
                </a:xfrm>
                <a:custGeom>
                  <a:avLst/>
                  <a:gdLst>
                    <a:gd name="connsiteX0" fmla="*/ 377102 w 393329"/>
                    <a:gd name="connsiteY0" fmla="*/ 0 h 1072301"/>
                    <a:gd name="connsiteX1" fmla="*/ 322488 w 393329"/>
                    <a:gd name="connsiteY1" fmla="*/ 66192 h 1072301"/>
                    <a:gd name="connsiteX2" fmla="*/ 181939 w 393329"/>
                    <a:gd name="connsiteY2" fmla="*/ 526317 h 1072301"/>
                    <a:gd name="connsiteX3" fmla="*/ 322488 w 393329"/>
                    <a:gd name="connsiteY3" fmla="*/ 986442 h 1072301"/>
                    <a:gd name="connsiteX4" fmla="*/ 393329 w 393329"/>
                    <a:gd name="connsiteY4" fmla="*/ 1072301 h 1072301"/>
                    <a:gd name="connsiteX5" fmla="*/ 347657 w 393329"/>
                    <a:gd name="connsiteY5" fmla="*/ 1058124 h 1072301"/>
                    <a:gd name="connsiteX6" fmla="*/ 0 w 393329"/>
                    <a:gd name="connsiteY6" fmla="*/ 533632 h 1072301"/>
                    <a:gd name="connsiteX7" fmla="*/ 347657 w 393329"/>
                    <a:gd name="connsiteY7" fmla="*/ 9140 h 1072301"/>
                    <a:gd name="connsiteX8" fmla="*/ 377102 w 393329"/>
                    <a:gd name="connsiteY8" fmla="*/ 0 h 107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29" h="1072301">
                      <a:moveTo>
                        <a:pt x="377102" y="0"/>
                      </a:moveTo>
                      <a:lnTo>
                        <a:pt x="322488" y="66192"/>
                      </a:lnTo>
                      <a:cubicBezTo>
                        <a:pt x="233753" y="197538"/>
                        <a:pt x="181939" y="355877"/>
                        <a:pt x="181939" y="526317"/>
                      </a:cubicBezTo>
                      <a:cubicBezTo>
                        <a:pt x="181939" y="696758"/>
                        <a:pt x="233753" y="855096"/>
                        <a:pt x="322488" y="986442"/>
                      </a:cubicBezTo>
                      <a:lnTo>
                        <a:pt x="393329" y="1072301"/>
                      </a:lnTo>
                      <a:lnTo>
                        <a:pt x="347657" y="1058124"/>
                      </a:lnTo>
                      <a:cubicBezTo>
                        <a:pt x="143354" y="971711"/>
                        <a:pt x="0" y="769412"/>
                        <a:pt x="0" y="533632"/>
                      </a:cubicBezTo>
                      <a:cubicBezTo>
                        <a:pt x="0" y="297852"/>
                        <a:pt x="143354" y="95553"/>
                        <a:pt x="347657" y="9140"/>
                      </a:cubicBezTo>
                      <a:lnTo>
                        <a:pt x="377102" y="0"/>
                      </a:ln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TextBox 138">
                <a:extLst>
                  <a:ext uri="{FF2B5EF4-FFF2-40B4-BE49-F238E27FC236}">
                    <a16:creationId xmlns:a16="http://schemas.microsoft.com/office/drawing/2014/main" id="{FED82F85-6604-6A88-A0D2-BEDE06219AE1}"/>
                  </a:ext>
                </a:extLst>
              </p:cNvPr>
              <p:cNvSpPr txBox="1"/>
              <p:nvPr/>
            </p:nvSpPr>
            <p:spPr>
              <a:xfrm>
                <a:off x="5051594" y="7214825"/>
                <a:ext cx="325730" cy="246221"/>
              </a:xfrm>
              <a:prstGeom prst="rect">
                <a:avLst/>
              </a:prstGeom>
              <a:noFill/>
            </p:spPr>
            <p:txBody>
              <a:bodyPr wrap="none" rtlCol="0">
                <a:spAutoFit/>
              </a:bodyPr>
              <a:lstStyle/>
              <a:p>
                <a:r>
                  <a:rPr lang="en-US" sz="1000" dirty="0"/>
                  <a:t>27</a:t>
                </a:r>
              </a:p>
            </p:txBody>
          </p:sp>
          <p:sp>
            <p:nvSpPr>
              <p:cNvPr id="141" name="TextBox 140">
                <a:extLst>
                  <a:ext uri="{FF2B5EF4-FFF2-40B4-BE49-F238E27FC236}">
                    <a16:creationId xmlns:a16="http://schemas.microsoft.com/office/drawing/2014/main" id="{5D1C41F7-30A6-1A7C-C391-1390A5CC942E}"/>
                  </a:ext>
                </a:extLst>
              </p:cNvPr>
              <p:cNvSpPr txBox="1"/>
              <p:nvPr/>
            </p:nvSpPr>
            <p:spPr>
              <a:xfrm>
                <a:off x="4549144" y="7214824"/>
                <a:ext cx="255197" cy="246221"/>
              </a:xfrm>
              <a:prstGeom prst="rect">
                <a:avLst/>
              </a:prstGeom>
              <a:noFill/>
            </p:spPr>
            <p:txBody>
              <a:bodyPr wrap="none" rtlCol="0">
                <a:spAutoFit/>
              </a:bodyPr>
              <a:lstStyle/>
              <a:p>
                <a:r>
                  <a:rPr lang="en-US" sz="1000" dirty="0"/>
                  <a:t>5</a:t>
                </a:r>
              </a:p>
            </p:txBody>
          </p:sp>
          <p:sp>
            <p:nvSpPr>
              <p:cNvPr id="140" name="TextBox 139">
                <a:extLst>
                  <a:ext uri="{FF2B5EF4-FFF2-40B4-BE49-F238E27FC236}">
                    <a16:creationId xmlns:a16="http://schemas.microsoft.com/office/drawing/2014/main" id="{AA7358F0-24B0-B2DD-573B-CFF9E4D71DC3}"/>
                  </a:ext>
                </a:extLst>
              </p:cNvPr>
              <p:cNvSpPr txBox="1"/>
              <p:nvPr/>
            </p:nvSpPr>
            <p:spPr>
              <a:xfrm>
                <a:off x="5847374" y="7214825"/>
                <a:ext cx="325730" cy="246221"/>
              </a:xfrm>
              <a:prstGeom prst="rect">
                <a:avLst/>
              </a:prstGeom>
              <a:noFill/>
            </p:spPr>
            <p:txBody>
              <a:bodyPr wrap="none" rtlCol="0">
                <a:spAutoFit/>
              </a:bodyPr>
              <a:lstStyle/>
              <a:p>
                <a:r>
                  <a:rPr lang="en-US" sz="1000" dirty="0"/>
                  <a:t>19</a:t>
                </a:r>
              </a:p>
            </p:txBody>
          </p:sp>
          <p:grpSp>
            <p:nvGrpSpPr>
              <p:cNvPr id="152" name="Group 151">
                <a:extLst>
                  <a:ext uri="{FF2B5EF4-FFF2-40B4-BE49-F238E27FC236}">
                    <a16:creationId xmlns:a16="http://schemas.microsoft.com/office/drawing/2014/main" id="{F7333345-D234-BC2A-A300-C5BAD67DF668}"/>
                  </a:ext>
                </a:extLst>
              </p:cNvPr>
              <p:cNvGrpSpPr>
                <a:grpSpLocks noChangeAspect="1"/>
              </p:cNvGrpSpPr>
              <p:nvPr/>
            </p:nvGrpSpPr>
            <p:grpSpPr>
              <a:xfrm>
                <a:off x="3611196" y="6374929"/>
                <a:ext cx="3208034" cy="743456"/>
                <a:chOff x="3900365" y="3433824"/>
                <a:chExt cx="3376066" cy="782391"/>
              </a:xfrm>
            </p:grpSpPr>
            <p:sp>
              <p:nvSpPr>
                <p:cNvPr id="160" name="TextBox 159">
                  <a:extLst>
                    <a:ext uri="{FF2B5EF4-FFF2-40B4-BE49-F238E27FC236}">
                      <a16:creationId xmlns:a16="http://schemas.microsoft.com/office/drawing/2014/main" id="{AFCD784F-6681-8B73-A3D1-9C1D50E5908E}"/>
                    </a:ext>
                  </a:extLst>
                </p:cNvPr>
                <p:cNvSpPr txBox="1"/>
                <p:nvPr/>
              </p:nvSpPr>
              <p:spPr>
                <a:xfrm>
                  <a:off x="3900365" y="3433824"/>
                  <a:ext cx="1697260" cy="782391"/>
                </a:xfrm>
                <a:prstGeom prst="rect">
                  <a:avLst/>
                </a:prstGeom>
                <a:noFill/>
              </p:spPr>
              <p:txBody>
                <a:bodyPr wrap="square" rtlCol="0">
                  <a:spAutoFit/>
                </a:bodyPr>
                <a:lstStyle/>
                <a:p>
                  <a:pPr algn="ctr"/>
                  <a:r>
                    <a:rPr lang="en-US" sz="1000" dirty="0"/>
                    <a:t>Established RA</a:t>
                  </a:r>
                </a:p>
              </p:txBody>
            </p:sp>
            <p:sp>
              <p:nvSpPr>
                <p:cNvPr id="161" name="TextBox 160">
                  <a:extLst>
                    <a:ext uri="{FF2B5EF4-FFF2-40B4-BE49-F238E27FC236}">
                      <a16:creationId xmlns:a16="http://schemas.microsoft.com/office/drawing/2014/main" id="{61B97AD9-9880-732B-C6F6-B314F55454A7}"/>
                    </a:ext>
                  </a:extLst>
                </p:cNvPr>
                <p:cNvSpPr txBox="1"/>
                <p:nvPr/>
              </p:nvSpPr>
              <p:spPr>
                <a:xfrm>
                  <a:off x="6380032" y="3454914"/>
                  <a:ext cx="896399" cy="246221"/>
                </a:xfrm>
                <a:prstGeom prst="rect">
                  <a:avLst/>
                </a:prstGeom>
                <a:noFill/>
              </p:spPr>
              <p:txBody>
                <a:bodyPr wrap="none" rtlCol="0">
                  <a:spAutoFit/>
                </a:bodyPr>
                <a:lstStyle/>
                <a:p>
                  <a:r>
                    <a:rPr lang="en-US" sz="1000" dirty="0"/>
                    <a:t>At-Risk/ERA</a:t>
                  </a:r>
                </a:p>
              </p:txBody>
            </p:sp>
          </p:grpSp>
        </p:grpSp>
      </p:grpSp>
      <p:grpSp>
        <p:nvGrpSpPr>
          <p:cNvPr id="196" name="Group 195">
            <a:extLst>
              <a:ext uri="{FF2B5EF4-FFF2-40B4-BE49-F238E27FC236}">
                <a16:creationId xmlns:a16="http://schemas.microsoft.com/office/drawing/2014/main" id="{C7D24AD6-13A5-1E93-55A3-1FA407A039FF}"/>
              </a:ext>
            </a:extLst>
          </p:cNvPr>
          <p:cNvGrpSpPr/>
          <p:nvPr/>
        </p:nvGrpSpPr>
        <p:grpSpPr>
          <a:xfrm>
            <a:off x="572221" y="1080903"/>
            <a:ext cx="3658177" cy="5077260"/>
            <a:chOff x="572221" y="1080903"/>
            <a:chExt cx="3658177" cy="5077260"/>
          </a:xfrm>
        </p:grpSpPr>
        <p:pic>
          <p:nvPicPr>
            <p:cNvPr id="93" name="Picture 92">
              <a:extLst>
                <a:ext uri="{FF2B5EF4-FFF2-40B4-BE49-F238E27FC236}">
                  <a16:creationId xmlns:a16="http://schemas.microsoft.com/office/drawing/2014/main" id="{67AE1FF1-B778-32D9-7242-08F50080E006}"/>
                </a:ext>
              </a:extLst>
            </p:cNvPr>
            <p:cNvPicPr>
              <a:picLocks noChangeAspect="1"/>
            </p:cNvPicPr>
            <p:nvPr/>
          </p:nvPicPr>
          <p:blipFill>
            <a:blip r:embed="rId4"/>
            <a:srcRect l="16957" t="23791" r="17362" b="23942"/>
            <a:stretch/>
          </p:blipFill>
          <p:spPr>
            <a:xfrm>
              <a:off x="572221" y="1080903"/>
              <a:ext cx="3658177" cy="4657616"/>
            </a:xfrm>
            <a:prstGeom prst="rect">
              <a:avLst/>
            </a:prstGeom>
          </p:spPr>
        </p:pic>
        <p:grpSp>
          <p:nvGrpSpPr>
            <p:cNvPr id="82" name="Group 81">
              <a:extLst>
                <a:ext uri="{FF2B5EF4-FFF2-40B4-BE49-F238E27FC236}">
                  <a16:creationId xmlns:a16="http://schemas.microsoft.com/office/drawing/2014/main" id="{2195A203-62FC-BA84-2410-962ADEC43E69}"/>
                </a:ext>
              </a:extLst>
            </p:cNvPr>
            <p:cNvGrpSpPr/>
            <p:nvPr/>
          </p:nvGrpSpPr>
          <p:grpSpPr>
            <a:xfrm>
              <a:off x="620099" y="1212756"/>
              <a:ext cx="2374968" cy="4945407"/>
              <a:chOff x="827494" y="853889"/>
              <a:chExt cx="2144806" cy="4466141"/>
            </a:xfrm>
          </p:grpSpPr>
          <p:grpSp>
            <p:nvGrpSpPr>
              <p:cNvPr id="68" name="Group 67">
                <a:extLst>
                  <a:ext uri="{FF2B5EF4-FFF2-40B4-BE49-F238E27FC236}">
                    <a16:creationId xmlns:a16="http://schemas.microsoft.com/office/drawing/2014/main" id="{92DBDDA1-B044-8533-5DAD-9481940ABB76}"/>
                  </a:ext>
                </a:extLst>
              </p:cNvPr>
              <p:cNvGrpSpPr>
                <a:grpSpLocks noChangeAspect="1"/>
              </p:cNvGrpSpPr>
              <p:nvPr/>
            </p:nvGrpSpPr>
            <p:grpSpPr>
              <a:xfrm>
                <a:off x="827494" y="853889"/>
                <a:ext cx="2144806" cy="4093940"/>
                <a:chOff x="3112226" y="1325950"/>
                <a:chExt cx="3021353" cy="5767068"/>
              </a:xfrm>
            </p:grpSpPr>
            <p:sp>
              <p:nvSpPr>
                <p:cNvPr id="65" name="Rectangle 64">
                  <a:extLst>
                    <a:ext uri="{FF2B5EF4-FFF2-40B4-BE49-F238E27FC236}">
                      <a16:creationId xmlns:a16="http://schemas.microsoft.com/office/drawing/2014/main" id="{A57932CD-17D2-585F-0342-584F1456B17B}"/>
                    </a:ext>
                  </a:extLst>
                </p:cNvPr>
                <p:cNvSpPr/>
                <p:nvPr/>
              </p:nvSpPr>
              <p:spPr>
                <a:xfrm>
                  <a:off x="3112226" y="3094650"/>
                  <a:ext cx="3021353" cy="15450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56A5D97-B810-6170-425D-8D338D18B66F}"/>
                    </a:ext>
                  </a:extLst>
                </p:cNvPr>
                <p:cNvSpPr/>
                <p:nvPr/>
              </p:nvSpPr>
              <p:spPr>
                <a:xfrm>
                  <a:off x="4143265" y="1325950"/>
                  <a:ext cx="815166" cy="57670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90F2AC5-3C41-63F2-33F4-B4526EB2DF77}"/>
                  </a:ext>
                </a:extLst>
              </p:cNvPr>
              <p:cNvSpPr txBox="1"/>
              <p:nvPr/>
            </p:nvSpPr>
            <p:spPr>
              <a:xfrm>
                <a:off x="1328236" y="4958695"/>
                <a:ext cx="1070106" cy="361335"/>
              </a:xfrm>
              <a:prstGeom prst="rect">
                <a:avLst/>
              </a:prstGeom>
              <a:noFill/>
            </p:spPr>
            <p:txBody>
              <a:bodyPr wrap="none" rtlCol="0">
                <a:spAutoFit/>
              </a:bodyPr>
              <a:lstStyle/>
              <a:p>
                <a:pPr algn="ctr"/>
                <a:r>
                  <a:rPr lang="en-US" sz="1000" dirty="0"/>
                  <a:t>Established RA</a:t>
                </a:r>
              </a:p>
              <a:p>
                <a:pPr algn="ctr"/>
                <a:r>
                  <a:rPr lang="en-US" sz="1000" dirty="0"/>
                  <a:t>signature clusters</a:t>
                </a:r>
              </a:p>
            </p:txBody>
          </p:sp>
          <p:sp>
            <p:nvSpPr>
              <p:cNvPr id="81" name="TextBox 80">
                <a:extLst>
                  <a:ext uri="{FF2B5EF4-FFF2-40B4-BE49-F238E27FC236}">
                    <a16:creationId xmlns:a16="http://schemas.microsoft.com/office/drawing/2014/main" id="{78D893CE-BAB4-D56E-6FDA-A2C9C4D260CA}"/>
                  </a:ext>
                </a:extLst>
              </p:cNvPr>
              <p:cNvSpPr txBox="1"/>
              <p:nvPr/>
            </p:nvSpPr>
            <p:spPr>
              <a:xfrm rot="16200000">
                <a:off x="782659" y="2515050"/>
                <a:ext cx="986142" cy="361335"/>
              </a:xfrm>
              <a:prstGeom prst="rect">
                <a:avLst/>
              </a:prstGeom>
              <a:noFill/>
            </p:spPr>
            <p:txBody>
              <a:bodyPr wrap="none" rtlCol="0">
                <a:spAutoFit/>
              </a:bodyPr>
              <a:lstStyle/>
              <a:p>
                <a:pPr algn="ctr"/>
                <a:r>
                  <a:rPr lang="en-US" sz="1000" dirty="0"/>
                  <a:t>Established RA </a:t>
                </a:r>
              </a:p>
              <a:p>
                <a:pPr algn="ctr"/>
                <a:r>
                  <a:rPr lang="en-US" sz="1000" dirty="0"/>
                  <a:t>signature TFs</a:t>
                </a:r>
              </a:p>
            </p:txBody>
          </p:sp>
        </p:grpSp>
      </p:grpSp>
      <p:grpSp>
        <p:nvGrpSpPr>
          <p:cNvPr id="197" name="Group 196">
            <a:extLst>
              <a:ext uri="{FF2B5EF4-FFF2-40B4-BE49-F238E27FC236}">
                <a16:creationId xmlns:a16="http://schemas.microsoft.com/office/drawing/2014/main" id="{39D75C83-8D39-6ABB-3874-FE2B5B5DC5E4}"/>
              </a:ext>
            </a:extLst>
          </p:cNvPr>
          <p:cNvGrpSpPr/>
          <p:nvPr/>
        </p:nvGrpSpPr>
        <p:grpSpPr>
          <a:xfrm>
            <a:off x="4431224" y="2957032"/>
            <a:ext cx="2766417" cy="1314682"/>
            <a:chOff x="4431224" y="2957032"/>
            <a:chExt cx="2766417" cy="1314682"/>
          </a:xfrm>
        </p:grpSpPr>
        <p:sp>
          <p:nvSpPr>
            <p:cNvPr id="107" name="Google Shape;731;p6">
              <a:extLst>
                <a:ext uri="{FF2B5EF4-FFF2-40B4-BE49-F238E27FC236}">
                  <a16:creationId xmlns:a16="http://schemas.microsoft.com/office/drawing/2014/main" id="{1D021026-3668-30BE-4444-911FD33B5087}"/>
                </a:ext>
              </a:extLst>
            </p:cNvPr>
            <p:cNvSpPr/>
            <p:nvPr/>
          </p:nvSpPr>
          <p:spPr>
            <a:xfrm>
              <a:off x="4431224" y="2957032"/>
              <a:ext cx="416840" cy="272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08" name="Google Shape;732;p6">
              <a:extLst>
                <a:ext uri="{FF2B5EF4-FFF2-40B4-BE49-F238E27FC236}">
                  <a16:creationId xmlns:a16="http://schemas.microsoft.com/office/drawing/2014/main" id="{A0C68B9B-642D-2F50-B829-4F2DDD1FB3BF}"/>
                </a:ext>
              </a:extLst>
            </p:cNvPr>
            <p:cNvSpPr txBox="1"/>
            <p:nvPr/>
          </p:nvSpPr>
          <p:spPr>
            <a:xfrm>
              <a:off x="4760833" y="2957387"/>
              <a:ext cx="2436808" cy="246181"/>
            </a:xfrm>
            <a:prstGeom prst="rect">
              <a:avLst/>
            </a:prstGeom>
            <a:noFill/>
            <a:ln>
              <a:noFill/>
            </a:ln>
          </p:spPr>
          <p:txBody>
            <a:bodyPr spcFirstLastPara="1" wrap="square" lIns="91425" tIns="45700" rIns="91425" bIns="45700" anchor="t" anchorCtr="0">
              <a:spAutoFit/>
            </a:bodyPr>
            <a:lstStyle/>
            <a:p>
              <a:pPr>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Signature TF overlap</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8" name="Group 177">
              <a:extLst>
                <a:ext uri="{FF2B5EF4-FFF2-40B4-BE49-F238E27FC236}">
                  <a16:creationId xmlns:a16="http://schemas.microsoft.com/office/drawing/2014/main" id="{D28DEBB1-E400-5442-918F-0D0D1A570EA3}"/>
                </a:ext>
              </a:extLst>
            </p:cNvPr>
            <p:cNvGrpSpPr>
              <a:grpSpLocks noChangeAspect="1"/>
            </p:cNvGrpSpPr>
            <p:nvPr/>
          </p:nvGrpSpPr>
          <p:grpSpPr>
            <a:xfrm>
              <a:off x="4647872" y="3252233"/>
              <a:ext cx="2199813" cy="1019481"/>
              <a:chOff x="-124141" y="6149434"/>
              <a:chExt cx="4313133" cy="1998880"/>
            </a:xfrm>
          </p:grpSpPr>
          <p:grpSp>
            <p:nvGrpSpPr>
              <p:cNvPr id="125" name="Group 124">
                <a:extLst>
                  <a:ext uri="{FF2B5EF4-FFF2-40B4-BE49-F238E27FC236}">
                    <a16:creationId xmlns:a16="http://schemas.microsoft.com/office/drawing/2014/main" id="{2C946489-D704-02DF-9BB7-D9F7C0B465C0}"/>
                  </a:ext>
                </a:extLst>
              </p:cNvPr>
              <p:cNvGrpSpPr>
                <a:grpSpLocks noChangeAspect="1"/>
              </p:cNvGrpSpPr>
              <p:nvPr/>
            </p:nvGrpSpPr>
            <p:grpSpPr>
              <a:xfrm>
                <a:off x="-124141" y="6149434"/>
                <a:ext cx="4313133" cy="855899"/>
                <a:chOff x="3881357" y="3167954"/>
                <a:chExt cx="4539048" cy="900729"/>
              </a:xfrm>
            </p:grpSpPr>
            <p:sp>
              <p:nvSpPr>
                <p:cNvPr id="123" name="TextBox 122">
                  <a:extLst>
                    <a:ext uri="{FF2B5EF4-FFF2-40B4-BE49-F238E27FC236}">
                      <a16:creationId xmlns:a16="http://schemas.microsoft.com/office/drawing/2014/main" id="{F4BFC488-2F77-1913-B072-6D874CDB91D7}"/>
                    </a:ext>
                  </a:extLst>
                </p:cNvPr>
                <p:cNvSpPr txBox="1"/>
                <p:nvPr/>
              </p:nvSpPr>
              <p:spPr>
                <a:xfrm>
                  <a:off x="3881357" y="3243102"/>
                  <a:ext cx="1815693" cy="825581"/>
                </a:xfrm>
                <a:prstGeom prst="rect">
                  <a:avLst/>
                </a:prstGeom>
                <a:noFill/>
              </p:spPr>
              <p:txBody>
                <a:bodyPr wrap="square" rtlCol="0">
                  <a:spAutoFit/>
                </a:bodyPr>
                <a:lstStyle/>
                <a:p>
                  <a:pPr algn="ctr"/>
                  <a:r>
                    <a:rPr lang="en-US" sz="1000" dirty="0"/>
                    <a:t>Established RA</a:t>
                  </a:r>
                </a:p>
              </p:txBody>
            </p:sp>
            <p:sp>
              <p:nvSpPr>
                <p:cNvPr id="124" name="TextBox 123">
                  <a:extLst>
                    <a:ext uri="{FF2B5EF4-FFF2-40B4-BE49-F238E27FC236}">
                      <a16:creationId xmlns:a16="http://schemas.microsoft.com/office/drawing/2014/main" id="{E8D74072-3CAE-BAE1-A2EE-5776773DD9B7}"/>
                    </a:ext>
                  </a:extLst>
                </p:cNvPr>
                <p:cNvSpPr txBox="1"/>
                <p:nvPr/>
              </p:nvSpPr>
              <p:spPr>
                <a:xfrm>
                  <a:off x="6453163" y="3167954"/>
                  <a:ext cx="1967242" cy="508049"/>
                </a:xfrm>
                <a:prstGeom prst="rect">
                  <a:avLst/>
                </a:prstGeom>
                <a:noFill/>
              </p:spPr>
              <p:txBody>
                <a:bodyPr wrap="square" rtlCol="0">
                  <a:spAutoFit/>
                </a:bodyPr>
                <a:lstStyle/>
                <a:p>
                  <a:r>
                    <a:rPr lang="en-US" sz="1000" dirty="0"/>
                    <a:t>At-Risk/ERA</a:t>
                  </a:r>
                </a:p>
              </p:txBody>
            </p:sp>
          </p:grpSp>
          <p:grpSp>
            <p:nvGrpSpPr>
              <p:cNvPr id="177" name="Group 176">
                <a:extLst>
                  <a:ext uri="{FF2B5EF4-FFF2-40B4-BE49-F238E27FC236}">
                    <a16:creationId xmlns:a16="http://schemas.microsoft.com/office/drawing/2014/main" id="{C5889677-EA8A-850A-70CC-0A7440E2CAA7}"/>
                  </a:ext>
                </a:extLst>
              </p:cNvPr>
              <p:cNvGrpSpPr/>
              <p:nvPr/>
            </p:nvGrpSpPr>
            <p:grpSpPr>
              <a:xfrm>
                <a:off x="813016" y="6502394"/>
                <a:ext cx="2126637" cy="1645920"/>
                <a:chOff x="1303310" y="6806396"/>
                <a:chExt cx="2126637" cy="1645920"/>
              </a:xfrm>
            </p:grpSpPr>
            <p:grpSp>
              <p:nvGrpSpPr>
                <p:cNvPr id="176" name="Group 175">
                  <a:extLst>
                    <a:ext uri="{FF2B5EF4-FFF2-40B4-BE49-F238E27FC236}">
                      <a16:creationId xmlns:a16="http://schemas.microsoft.com/office/drawing/2014/main" id="{E49B691F-743E-FD98-DB9D-17E7C2082663}"/>
                    </a:ext>
                  </a:extLst>
                </p:cNvPr>
                <p:cNvGrpSpPr/>
                <p:nvPr/>
              </p:nvGrpSpPr>
              <p:grpSpPr>
                <a:xfrm>
                  <a:off x="1396732" y="6806396"/>
                  <a:ext cx="2033215" cy="1645920"/>
                  <a:chOff x="859695" y="6400572"/>
                  <a:chExt cx="2033215" cy="1645920"/>
                </a:xfrm>
              </p:grpSpPr>
              <p:sp>
                <p:nvSpPr>
                  <p:cNvPr id="171" name="Freeform 170">
                    <a:extLst>
                      <a:ext uri="{FF2B5EF4-FFF2-40B4-BE49-F238E27FC236}">
                        <a16:creationId xmlns:a16="http://schemas.microsoft.com/office/drawing/2014/main" id="{F65E7591-998F-7477-56AF-7191DC09DD80}"/>
                      </a:ext>
                    </a:extLst>
                  </p:cNvPr>
                  <p:cNvSpPr>
                    <a:spLocks noChangeAspect="1"/>
                  </p:cNvSpPr>
                  <p:nvPr/>
                </p:nvSpPr>
                <p:spPr>
                  <a:xfrm>
                    <a:off x="1246990" y="6523637"/>
                    <a:ext cx="1030025" cy="1402046"/>
                  </a:xfrm>
                  <a:custGeom>
                    <a:avLst/>
                    <a:gdLst>
                      <a:gd name="connsiteX0" fmla="*/ 395047 w 1030025"/>
                      <a:gd name="connsiteY0" fmla="*/ 0 h 1402046"/>
                      <a:gd name="connsiteX1" fmla="*/ 464185 w 1030025"/>
                      <a:gd name="connsiteY1" fmla="*/ 6969 h 1402046"/>
                      <a:gd name="connsiteX2" fmla="*/ 1030025 w 1030025"/>
                      <a:gd name="connsiteY2" fmla="*/ 701232 h 1402046"/>
                      <a:gd name="connsiteX3" fmla="*/ 464185 w 1030025"/>
                      <a:gd name="connsiteY3" fmla="*/ 1395495 h 1402046"/>
                      <a:gd name="connsiteX4" fmla="*/ 399202 w 1030025"/>
                      <a:gd name="connsiteY4" fmla="*/ 1402046 h 1402046"/>
                      <a:gd name="connsiteX5" fmla="*/ 362835 w 1030025"/>
                      <a:gd name="connsiteY5" fmla="*/ 1382306 h 1402046"/>
                      <a:gd name="connsiteX6" fmla="*/ 0 w 1030025"/>
                      <a:gd name="connsiteY6" fmla="*/ 699895 h 1402046"/>
                      <a:gd name="connsiteX7" fmla="*/ 362835 w 1030025"/>
                      <a:gd name="connsiteY7" fmla="*/ 17484 h 1402046"/>
                      <a:gd name="connsiteX8" fmla="*/ 395047 w 1030025"/>
                      <a:gd name="connsiteY8" fmla="*/ 0 h 14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025" h="1402046">
                        <a:moveTo>
                          <a:pt x="395047" y="0"/>
                        </a:moveTo>
                        <a:lnTo>
                          <a:pt x="464185" y="6969"/>
                        </a:lnTo>
                        <a:cubicBezTo>
                          <a:pt x="787109" y="73050"/>
                          <a:pt x="1030025" y="358773"/>
                          <a:pt x="1030025" y="701232"/>
                        </a:cubicBezTo>
                        <a:cubicBezTo>
                          <a:pt x="1030025" y="1043691"/>
                          <a:pt x="787109" y="1329415"/>
                          <a:pt x="464185" y="1395495"/>
                        </a:cubicBezTo>
                        <a:lnTo>
                          <a:pt x="399202" y="1402046"/>
                        </a:lnTo>
                        <a:lnTo>
                          <a:pt x="362835" y="1382306"/>
                        </a:lnTo>
                        <a:cubicBezTo>
                          <a:pt x="143927" y="1234415"/>
                          <a:pt x="0" y="983963"/>
                          <a:pt x="0" y="699895"/>
                        </a:cubicBezTo>
                        <a:cubicBezTo>
                          <a:pt x="0" y="415828"/>
                          <a:pt x="143927" y="165376"/>
                          <a:pt x="362835" y="17484"/>
                        </a:cubicBezTo>
                        <a:lnTo>
                          <a:pt x="395047" y="0"/>
                        </a:lnTo>
                        <a:close/>
                      </a:path>
                    </a:pathLst>
                  </a:custGeom>
                  <a:solidFill>
                    <a:srgbClr val="B7BC70"/>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Freeform 169">
                    <a:extLst>
                      <a:ext uri="{FF2B5EF4-FFF2-40B4-BE49-F238E27FC236}">
                        <a16:creationId xmlns:a16="http://schemas.microsoft.com/office/drawing/2014/main" id="{13692FE6-09EE-D9C2-E5B7-14441D967862}"/>
                      </a:ext>
                    </a:extLst>
                  </p:cNvPr>
                  <p:cNvSpPr>
                    <a:spLocks noChangeAspect="1"/>
                  </p:cNvSpPr>
                  <p:nvPr/>
                </p:nvSpPr>
                <p:spPr>
                  <a:xfrm>
                    <a:off x="1642037" y="6400572"/>
                    <a:ext cx="1250873" cy="1645920"/>
                  </a:xfrm>
                  <a:custGeom>
                    <a:avLst/>
                    <a:gdLst>
                      <a:gd name="connsiteX0" fmla="*/ 427913 w 1250873"/>
                      <a:gd name="connsiteY0" fmla="*/ 0 h 1645920"/>
                      <a:gd name="connsiteX1" fmla="*/ 1250873 w 1250873"/>
                      <a:gd name="connsiteY1" fmla="*/ 822960 h 1645920"/>
                      <a:gd name="connsiteX2" fmla="*/ 427913 w 1250873"/>
                      <a:gd name="connsiteY2" fmla="*/ 1645920 h 1645920"/>
                      <a:gd name="connsiteX3" fmla="*/ 107580 w 1250873"/>
                      <a:gd name="connsiteY3" fmla="*/ 1581248 h 1645920"/>
                      <a:gd name="connsiteX4" fmla="*/ 4155 w 1250873"/>
                      <a:gd name="connsiteY4" fmla="*/ 1525111 h 1645920"/>
                      <a:gd name="connsiteX5" fmla="*/ 69138 w 1250873"/>
                      <a:gd name="connsiteY5" fmla="*/ 1518560 h 1645920"/>
                      <a:gd name="connsiteX6" fmla="*/ 634978 w 1250873"/>
                      <a:gd name="connsiteY6" fmla="*/ 824297 h 1645920"/>
                      <a:gd name="connsiteX7" fmla="*/ 69138 w 1250873"/>
                      <a:gd name="connsiteY7" fmla="*/ 130034 h 1645920"/>
                      <a:gd name="connsiteX8" fmla="*/ 0 w 1250873"/>
                      <a:gd name="connsiteY8" fmla="*/ 123065 h 1645920"/>
                      <a:gd name="connsiteX9" fmla="*/ 107580 w 1250873"/>
                      <a:gd name="connsiteY9" fmla="*/ 64672 h 1645920"/>
                      <a:gd name="connsiteX10" fmla="*/ 427913 w 1250873"/>
                      <a:gd name="connsiteY10"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873" h="1645920">
                        <a:moveTo>
                          <a:pt x="427913" y="0"/>
                        </a:moveTo>
                        <a:cubicBezTo>
                          <a:pt x="882421" y="0"/>
                          <a:pt x="1250873" y="368452"/>
                          <a:pt x="1250873" y="822960"/>
                        </a:cubicBezTo>
                        <a:cubicBezTo>
                          <a:pt x="1250873" y="1277468"/>
                          <a:pt x="882421" y="1645920"/>
                          <a:pt x="427913" y="1645920"/>
                        </a:cubicBezTo>
                        <a:cubicBezTo>
                          <a:pt x="314286" y="1645920"/>
                          <a:pt x="206038" y="1622892"/>
                          <a:pt x="107580" y="1581248"/>
                        </a:cubicBezTo>
                        <a:lnTo>
                          <a:pt x="4155" y="1525111"/>
                        </a:lnTo>
                        <a:lnTo>
                          <a:pt x="69138" y="1518560"/>
                        </a:lnTo>
                        <a:cubicBezTo>
                          <a:pt x="392062" y="1452480"/>
                          <a:pt x="634978" y="1166756"/>
                          <a:pt x="634978" y="824297"/>
                        </a:cubicBezTo>
                        <a:cubicBezTo>
                          <a:pt x="634978" y="481838"/>
                          <a:pt x="392062" y="196115"/>
                          <a:pt x="69138" y="130034"/>
                        </a:cubicBezTo>
                        <a:lnTo>
                          <a:pt x="0" y="123065"/>
                        </a:lnTo>
                        <a:lnTo>
                          <a:pt x="107580" y="64672"/>
                        </a:lnTo>
                        <a:cubicBezTo>
                          <a:pt x="206038" y="23028"/>
                          <a:pt x="314286" y="0"/>
                          <a:pt x="427913" y="0"/>
                        </a:cubicBezTo>
                        <a:close/>
                      </a:path>
                    </a:pathLst>
                  </a:custGeom>
                  <a:solidFill>
                    <a:schemeClr val="accent4"/>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 name="Freeform 168">
                    <a:extLst>
                      <a:ext uri="{FF2B5EF4-FFF2-40B4-BE49-F238E27FC236}">
                        <a16:creationId xmlns:a16="http://schemas.microsoft.com/office/drawing/2014/main" id="{B8E63A2C-ADA8-4F1A-7964-C5F86CA52B09}"/>
                      </a:ext>
                    </a:extLst>
                  </p:cNvPr>
                  <p:cNvSpPr>
                    <a:spLocks noChangeAspect="1"/>
                  </p:cNvSpPr>
                  <p:nvPr/>
                </p:nvSpPr>
                <p:spPr>
                  <a:xfrm>
                    <a:off x="859695" y="6516209"/>
                    <a:ext cx="786497" cy="1417320"/>
                  </a:xfrm>
                  <a:custGeom>
                    <a:avLst/>
                    <a:gdLst>
                      <a:gd name="connsiteX0" fmla="*/ 708660 w 786497"/>
                      <a:gd name="connsiteY0" fmla="*/ 0 h 1417320"/>
                      <a:gd name="connsiteX1" fmla="*/ 782342 w 786497"/>
                      <a:gd name="connsiteY1" fmla="*/ 7428 h 1417320"/>
                      <a:gd name="connsiteX2" fmla="*/ 750130 w 786497"/>
                      <a:gd name="connsiteY2" fmla="*/ 24912 h 1417320"/>
                      <a:gd name="connsiteX3" fmla="*/ 387295 w 786497"/>
                      <a:gd name="connsiteY3" fmla="*/ 707323 h 1417320"/>
                      <a:gd name="connsiteX4" fmla="*/ 750130 w 786497"/>
                      <a:gd name="connsiteY4" fmla="*/ 1389734 h 1417320"/>
                      <a:gd name="connsiteX5" fmla="*/ 786497 w 786497"/>
                      <a:gd name="connsiteY5" fmla="*/ 1409474 h 1417320"/>
                      <a:gd name="connsiteX6" fmla="*/ 708660 w 786497"/>
                      <a:gd name="connsiteY6" fmla="*/ 1417320 h 1417320"/>
                      <a:gd name="connsiteX7" fmla="*/ 0 w 786497"/>
                      <a:gd name="connsiteY7" fmla="*/ 708660 h 1417320"/>
                      <a:gd name="connsiteX8" fmla="*/ 708660 w 786497"/>
                      <a:gd name="connsiteY8"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97" h="1417320">
                        <a:moveTo>
                          <a:pt x="708660" y="0"/>
                        </a:moveTo>
                        <a:lnTo>
                          <a:pt x="782342" y="7428"/>
                        </a:lnTo>
                        <a:lnTo>
                          <a:pt x="750130" y="24912"/>
                        </a:lnTo>
                        <a:cubicBezTo>
                          <a:pt x="531222" y="172804"/>
                          <a:pt x="387295" y="423256"/>
                          <a:pt x="387295" y="707323"/>
                        </a:cubicBezTo>
                        <a:cubicBezTo>
                          <a:pt x="387295" y="991391"/>
                          <a:pt x="531222" y="1241843"/>
                          <a:pt x="750130" y="1389734"/>
                        </a:cubicBezTo>
                        <a:lnTo>
                          <a:pt x="786497" y="1409474"/>
                        </a:lnTo>
                        <a:lnTo>
                          <a:pt x="708660" y="1417320"/>
                        </a:lnTo>
                        <a:cubicBezTo>
                          <a:pt x="317278" y="1417320"/>
                          <a:pt x="0" y="1100042"/>
                          <a:pt x="0" y="708660"/>
                        </a:cubicBezTo>
                        <a:cubicBezTo>
                          <a:pt x="0" y="317278"/>
                          <a:pt x="317278" y="0"/>
                          <a:pt x="708660" y="0"/>
                        </a:cubicBezTo>
                        <a:close/>
                      </a:path>
                    </a:pathLst>
                  </a:custGeom>
                  <a:solidFill>
                    <a:schemeClr val="accent5"/>
                  </a:solidFill>
                  <a:ln w="127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5" name="TextBox 154">
                  <a:extLst>
                    <a:ext uri="{FF2B5EF4-FFF2-40B4-BE49-F238E27FC236}">
                      <a16:creationId xmlns:a16="http://schemas.microsoft.com/office/drawing/2014/main" id="{0359D425-89DC-C42C-9DE5-37CCE3462679}"/>
                    </a:ext>
                  </a:extLst>
                </p:cNvPr>
                <p:cNvSpPr txBox="1"/>
                <p:nvPr/>
              </p:nvSpPr>
              <p:spPr>
                <a:xfrm>
                  <a:off x="1958145" y="7403946"/>
                  <a:ext cx="396264" cy="246221"/>
                </a:xfrm>
                <a:prstGeom prst="rect">
                  <a:avLst/>
                </a:prstGeom>
                <a:noFill/>
              </p:spPr>
              <p:txBody>
                <a:bodyPr wrap="none" rtlCol="0">
                  <a:spAutoFit/>
                </a:bodyPr>
                <a:lstStyle/>
                <a:p>
                  <a:r>
                    <a:rPr lang="en-US" sz="1000" dirty="0"/>
                    <a:t>276</a:t>
                  </a:r>
                </a:p>
              </p:txBody>
            </p:sp>
            <p:sp>
              <p:nvSpPr>
                <p:cNvPr id="156" name="TextBox 155">
                  <a:extLst>
                    <a:ext uri="{FF2B5EF4-FFF2-40B4-BE49-F238E27FC236}">
                      <a16:creationId xmlns:a16="http://schemas.microsoft.com/office/drawing/2014/main" id="{2F2EDE23-F0A7-D56D-3E49-BAE3BA84EBB3}"/>
                    </a:ext>
                  </a:extLst>
                </p:cNvPr>
                <p:cNvSpPr txBox="1"/>
                <p:nvPr/>
              </p:nvSpPr>
              <p:spPr>
                <a:xfrm>
                  <a:off x="1303310" y="7403946"/>
                  <a:ext cx="325730" cy="246221"/>
                </a:xfrm>
                <a:prstGeom prst="rect">
                  <a:avLst/>
                </a:prstGeom>
                <a:noFill/>
              </p:spPr>
              <p:txBody>
                <a:bodyPr wrap="none" rtlCol="0">
                  <a:spAutoFit/>
                </a:bodyPr>
                <a:lstStyle/>
                <a:p>
                  <a:r>
                    <a:rPr lang="en-US" sz="1000" dirty="0"/>
                    <a:t>94</a:t>
                  </a:r>
                </a:p>
              </p:txBody>
            </p:sp>
            <p:sp>
              <p:nvSpPr>
                <p:cNvPr id="158" name="TextBox 157">
                  <a:extLst>
                    <a:ext uri="{FF2B5EF4-FFF2-40B4-BE49-F238E27FC236}">
                      <a16:creationId xmlns:a16="http://schemas.microsoft.com/office/drawing/2014/main" id="{83A3F63C-47B0-1234-C72E-1519DBBE95D1}"/>
                    </a:ext>
                  </a:extLst>
                </p:cNvPr>
                <p:cNvSpPr txBox="1"/>
                <p:nvPr/>
              </p:nvSpPr>
              <p:spPr>
                <a:xfrm>
                  <a:off x="2768543" y="7403946"/>
                  <a:ext cx="396263" cy="246221"/>
                </a:xfrm>
                <a:prstGeom prst="rect">
                  <a:avLst/>
                </a:prstGeom>
                <a:noFill/>
              </p:spPr>
              <p:txBody>
                <a:bodyPr wrap="none" rtlCol="0">
                  <a:spAutoFit/>
                </a:bodyPr>
                <a:lstStyle/>
                <a:p>
                  <a:r>
                    <a:rPr lang="en-US" sz="1000" dirty="0"/>
                    <a:t>157</a:t>
                  </a:r>
                </a:p>
              </p:txBody>
            </p:sp>
          </p:grpSp>
        </p:grpSp>
      </p:grpSp>
      <p:grpSp>
        <p:nvGrpSpPr>
          <p:cNvPr id="45" name="Group 44">
            <a:extLst>
              <a:ext uri="{FF2B5EF4-FFF2-40B4-BE49-F238E27FC236}">
                <a16:creationId xmlns:a16="http://schemas.microsoft.com/office/drawing/2014/main" id="{E218150D-833B-4F63-0D2B-3CB75CCC3F02}"/>
              </a:ext>
            </a:extLst>
          </p:cNvPr>
          <p:cNvGrpSpPr/>
          <p:nvPr/>
        </p:nvGrpSpPr>
        <p:grpSpPr>
          <a:xfrm>
            <a:off x="301882" y="6209785"/>
            <a:ext cx="2693185" cy="2401137"/>
            <a:chOff x="2528925" y="5863335"/>
            <a:chExt cx="3313050" cy="2401137"/>
          </a:xfrm>
        </p:grpSpPr>
        <p:pic>
          <p:nvPicPr>
            <p:cNvPr id="20" name="Picture 19">
              <a:extLst>
                <a:ext uri="{FF2B5EF4-FFF2-40B4-BE49-F238E27FC236}">
                  <a16:creationId xmlns:a16="http://schemas.microsoft.com/office/drawing/2014/main" id="{B42C12E1-A54B-C28D-0898-2A758195907F}"/>
                </a:ext>
              </a:extLst>
            </p:cNvPr>
            <p:cNvPicPr>
              <a:picLocks noChangeAspect="1"/>
            </p:cNvPicPr>
            <p:nvPr/>
          </p:nvPicPr>
          <p:blipFill>
            <a:blip r:embed="rId5"/>
            <a:srcRect l="10550" r="20870" b="13433"/>
            <a:stretch/>
          </p:blipFill>
          <p:spPr>
            <a:xfrm>
              <a:off x="3287176" y="6119043"/>
              <a:ext cx="2241925" cy="1768704"/>
            </a:xfrm>
            <a:prstGeom prst="rect">
              <a:avLst/>
            </a:prstGeom>
          </p:spPr>
        </p:pic>
        <p:grpSp>
          <p:nvGrpSpPr>
            <p:cNvPr id="30" name="Group 29">
              <a:extLst>
                <a:ext uri="{FF2B5EF4-FFF2-40B4-BE49-F238E27FC236}">
                  <a16:creationId xmlns:a16="http://schemas.microsoft.com/office/drawing/2014/main" id="{10193DEC-3EB0-B28B-B424-BB73441819C6}"/>
                </a:ext>
              </a:extLst>
            </p:cNvPr>
            <p:cNvGrpSpPr/>
            <p:nvPr/>
          </p:nvGrpSpPr>
          <p:grpSpPr>
            <a:xfrm>
              <a:off x="2528925" y="5863335"/>
              <a:ext cx="3313050" cy="247456"/>
              <a:chOff x="-209065" y="5119966"/>
              <a:chExt cx="3313050" cy="247456"/>
            </a:xfrm>
          </p:grpSpPr>
          <p:sp>
            <p:nvSpPr>
              <p:cNvPr id="40" name="Google Shape;527;p4">
                <a:extLst>
                  <a:ext uri="{FF2B5EF4-FFF2-40B4-BE49-F238E27FC236}">
                    <a16:creationId xmlns:a16="http://schemas.microsoft.com/office/drawing/2014/main" id="{F2BFFD22-573C-B58E-7DED-9CEE50698165}"/>
                  </a:ext>
                </a:extLst>
              </p:cNvPr>
              <p:cNvSpPr/>
              <p:nvPr/>
            </p:nvSpPr>
            <p:spPr>
              <a:xfrm>
                <a:off x="-209065" y="512124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7B7D53EF-A540-C4BC-0026-9069D73C4076}"/>
                  </a:ext>
                </a:extLst>
              </p:cNvPr>
              <p:cNvSpPr txBox="1"/>
              <p:nvPr/>
            </p:nvSpPr>
            <p:spPr>
              <a:xfrm>
                <a:off x="22857" y="5119966"/>
                <a:ext cx="308112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Random forest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31" name="TextBox 30">
              <a:extLst>
                <a:ext uri="{FF2B5EF4-FFF2-40B4-BE49-F238E27FC236}">
                  <a16:creationId xmlns:a16="http://schemas.microsoft.com/office/drawing/2014/main" id="{033B1D38-18CB-AD85-3345-BAF2555A6017}"/>
                </a:ext>
              </a:extLst>
            </p:cNvPr>
            <p:cNvSpPr txBox="1"/>
            <p:nvPr/>
          </p:nvSpPr>
          <p:spPr>
            <a:xfrm>
              <a:off x="3704831" y="8033640"/>
              <a:ext cx="1274708" cy="230832"/>
            </a:xfrm>
            <a:prstGeom prst="rect">
              <a:avLst/>
            </a:prstGeom>
            <a:noFill/>
          </p:spPr>
          <p:txBody>
            <a:bodyPr wrap="none" rtlCol="0">
              <a:spAutoFit/>
            </a:bodyPr>
            <a:lstStyle/>
            <a:p>
              <a:r>
                <a:rPr lang="en-US" sz="900" dirty="0"/>
                <a:t>Number of Predictors</a:t>
              </a:r>
            </a:p>
          </p:txBody>
        </p:sp>
        <p:sp>
          <p:nvSpPr>
            <p:cNvPr id="32" name="TextBox 31">
              <a:extLst>
                <a:ext uri="{FF2B5EF4-FFF2-40B4-BE49-F238E27FC236}">
                  <a16:creationId xmlns:a16="http://schemas.microsoft.com/office/drawing/2014/main" id="{44BCC20C-6C5E-BA96-5A9F-8FF82D7F2267}"/>
                </a:ext>
              </a:extLst>
            </p:cNvPr>
            <p:cNvSpPr txBox="1"/>
            <p:nvPr/>
          </p:nvSpPr>
          <p:spPr>
            <a:xfrm>
              <a:off x="3211909" y="7866721"/>
              <a:ext cx="248786" cy="230832"/>
            </a:xfrm>
            <a:prstGeom prst="rect">
              <a:avLst/>
            </a:prstGeom>
            <a:noFill/>
          </p:spPr>
          <p:txBody>
            <a:bodyPr wrap="none" rtlCol="0">
              <a:spAutoFit/>
            </a:bodyPr>
            <a:lstStyle/>
            <a:p>
              <a:r>
                <a:rPr lang="en-US" sz="900" dirty="0"/>
                <a:t>0</a:t>
              </a:r>
            </a:p>
          </p:txBody>
        </p:sp>
        <p:sp>
          <p:nvSpPr>
            <p:cNvPr id="33" name="TextBox 32">
              <a:extLst>
                <a:ext uri="{FF2B5EF4-FFF2-40B4-BE49-F238E27FC236}">
                  <a16:creationId xmlns:a16="http://schemas.microsoft.com/office/drawing/2014/main" id="{399B4112-E4FE-12D1-3A45-D2DD9AE8D694}"/>
                </a:ext>
              </a:extLst>
            </p:cNvPr>
            <p:cNvSpPr txBox="1"/>
            <p:nvPr/>
          </p:nvSpPr>
          <p:spPr>
            <a:xfrm>
              <a:off x="3839811" y="7866721"/>
              <a:ext cx="312906" cy="230832"/>
            </a:xfrm>
            <a:prstGeom prst="rect">
              <a:avLst/>
            </a:prstGeom>
            <a:noFill/>
          </p:spPr>
          <p:txBody>
            <a:bodyPr wrap="none" rtlCol="0">
              <a:spAutoFit/>
            </a:bodyPr>
            <a:lstStyle/>
            <a:p>
              <a:r>
                <a:rPr lang="en-US" sz="900" dirty="0"/>
                <a:t>10</a:t>
              </a:r>
            </a:p>
          </p:txBody>
        </p:sp>
        <p:sp>
          <p:nvSpPr>
            <p:cNvPr id="34" name="TextBox 33">
              <a:extLst>
                <a:ext uri="{FF2B5EF4-FFF2-40B4-BE49-F238E27FC236}">
                  <a16:creationId xmlns:a16="http://schemas.microsoft.com/office/drawing/2014/main" id="{AF39775E-48A0-F90E-AD67-19CA4D7F76CD}"/>
                </a:ext>
              </a:extLst>
            </p:cNvPr>
            <p:cNvSpPr txBox="1"/>
            <p:nvPr/>
          </p:nvSpPr>
          <p:spPr>
            <a:xfrm>
              <a:off x="4514677" y="7866721"/>
              <a:ext cx="312906" cy="230832"/>
            </a:xfrm>
            <a:prstGeom prst="rect">
              <a:avLst/>
            </a:prstGeom>
            <a:noFill/>
          </p:spPr>
          <p:txBody>
            <a:bodyPr wrap="none" rtlCol="0">
              <a:spAutoFit/>
            </a:bodyPr>
            <a:lstStyle/>
            <a:p>
              <a:r>
                <a:rPr lang="en-US" sz="900" dirty="0"/>
                <a:t>20</a:t>
              </a:r>
            </a:p>
          </p:txBody>
        </p:sp>
        <p:sp>
          <p:nvSpPr>
            <p:cNvPr id="35" name="TextBox 34">
              <a:extLst>
                <a:ext uri="{FF2B5EF4-FFF2-40B4-BE49-F238E27FC236}">
                  <a16:creationId xmlns:a16="http://schemas.microsoft.com/office/drawing/2014/main" id="{11D77E8C-0D9B-17AF-33B3-6C97032015C1}"/>
                </a:ext>
              </a:extLst>
            </p:cNvPr>
            <p:cNvSpPr txBox="1"/>
            <p:nvPr/>
          </p:nvSpPr>
          <p:spPr>
            <a:xfrm>
              <a:off x="5195340" y="7866721"/>
              <a:ext cx="312906" cy="230832"/>
            </a:xfrm>
            <a:prstGeom prst="rect">
              <a:avLst/>
            </a:prstGeom>
            <a:noFill/>
          </p:spPr>
          <p:txBody>
            <a:bodyPr wrap="none" rtlCol="0">
              <a:spAutoFit/>
            </a:bodyPr>
            <a:lstStyle/>
            <a:p>
              <a:r>
                <a:rPr lang="en-US" sz="900" dirty="0"/>
                <a:t>30</a:t>
              </a:r>
            </a:p>
          </p:txBody>
        </p:sp>
        <p:sp>
          <p:nvSpPr>
            <p:cNvPr id="36" name="TextBox 35">
              <a:extLst>
                <a:ext uri="{FF2B5EF4-FFF2-40B4-BE49-F238E27FC236}">
                  <a16:creationId xmlns:a16="http://schemas.microsoft.com/office/drawing/2014/main" id="{83085045-3051-C73B-6EC2-07A66CBEB322}"/>
                </a:ext>
              </a:extLst>
            </p:cNvPr>
            <p:cNvSpPr txBox="1"/>
            <p:nvPr/>
          </p:nvSpPr>
          <p:spPr>
            <a:xfrm>
              <a:off x="2871316" y="6016416"/>
              <a:ext cx="409086" cy="1763240"/>
            </a:xfrm>
            <a:prstGeom prst="rect">
              <a:avLst/>
            </a:prstGeom>
            <a:noFill/>
          </p:spPr>
          <p:txBody>
            <a:bodyPr wrap="none" rtlCol="0">
              <a:spAutoFit/>
            </a:bodyPr>
            <a:lstStyle/>
            <a:p>
              <a:pPr>
                <a:lnSpc>
                  <a:spcPts val="2660"/>
                </a:lnSpc>
              </a:pPr>
              <a:r>
                <a:rPr lang="en-US" sz="900" dirty="0"/>
                <a:t>0.95</a:t>
              </a:r>
            </a:p>
            <a:p>
              <a:pPr>
                <a:lnSpc>
                  <a:spcPts val="2660"/>
                </a:lnSpc>
              </a:pPr>
              <a:r>
                <a:rPr lang="en-US" sz="900" dirty="0"/>
                <a:t>0.90</a:t>
              </a:r>
            </a:p>
            <a:p>
              <a:pPr>
                <a:lnSpc>
                  <a:spcPts val="2660"/>
                </a:lnSpc>
              </a:pPr>
              <a:r>
                <a:rPr lang="en-US" sz="900" dirty="0"/>
                <a:t>0.85</a:t>
              </a:r>
            </a:p>
            <a:p>
              <a:pPr>
                <a:lnSpc>
                  <a:spcPts val="2660"/>
                </a:lnSpc>
              </a:pPr>
              <a:r>
                <a:rPr lang="en-US" sz="900" dirty="0"/>
                <a:t>0.80</a:t>
              </a:r>
            </a:p>
            <a:p>
              <a:pPr>
                <a:lnSpc>
                  <a:spcPts val="2660"/>
                </a:lnSpc>
              </a:pPr>
              <a:r>
                <a:rPr lang="en-US" sz="900" dirty="0"/>
                <a:t>0.75</a:t>
              </a:r>
            </a:p>
          </p:txBody>
        </p:sp>
        <p:sp>
          <p:nvSpPr>
            <p:cNvPr id="37" name="TextBox 36">
              <a:extLst>
                <a:ext uri="{FF2B5EF4-FFF2-40B4-BE49-F238E27FC236}">
                  <a16:creationId xmlns:a16="http://schemas.microsoft.com/office/drawing/2014/main" id="{56985BB7-840A-69F8-0B3B-C0D1C0AE2749}"/>
                </a:ext>
              </a:extLst>
            </p:cNvPr>
            <p:cNvSpPr txBox="1"/>
            <p:nvPr/>
          </p:nvSpPr>
          <p:spPr>
            <a:xfrm rot="16200000">
              <a:off x="1888890" y="6918431"/>
              <a:ext cx="1858201" cy="230832"/>
            </a:xfrm>
            <a:prstGeom prst="rect">
              <a:avLst/>
            </a:prstGeom>
            <a:noFill/>
          </p:spPr>
          <p:txBody>
            <a:bodyPr wrap="none" rtlCol="0">
              <a:spAutoFit/>
            </a:bodyPr>
            <a:lstStyle/>
            <a:p>
              <a:r>
                <a:rPr lang="en-US" sz="900" dirty="0"/>
                <a:t>Mean +/ SD Accuracy (k=20 CV)</a:t>
              </a:r>
            </a:p>
          </p:txBody>
        </p:sp>
        <p:grpSp>
          <p:nvGrpSpPr>
            <p:cNvPr id="44" name="Group 43">
              <a:extLst>
                <a:ext uri="{FF2B5EF4-FFF2-40B4-BE49-F238E27FC236}">
                  <a16:creationId xmlns:a16="http://schemas.microsoft.com/office/drawing/2014/main" id="{BDA955BF-2DD1-65DF-B0CF-D368FCA8C9CA}"/>
                </a:ext>
              </a:extLst>
            </p:cNvPr>
            <p:cNvGrpSpPr/>
            <p:nvPr/>
          </p:nvGrpSpPr>
          <p:grpSpPr>
            <a:xfrm>
              <a:off x="4760833" y="6812994"/>
              <a:ext cx="584893" cy="539232"/>
              <a:chOff x="6150012" y="6695743"/>
              <a:chExt cx="584893" cy="539232"/>
            </a:xfrm>
          </p:grpSpPr>
          <p:sp>
            <p:nvSpPr>
              <p:cNvPr id="38" name="TextBox 37">
                <a:extLst>
                  <a:ext uri="{FF2B5EF4-FFF2-40B4-BE49-F238E27FC236}">
                    <a16:creationId xmlns:a16="http://schemas.microsoft.com/office/drawing/2014/main" id="{E192B137-0414-F4D9-FD6E-81635EB575DD}"/>
                  </a:ext>
                </a:extLst>
              </p:cNvPr>
              <p:cNvSpPr txBox="1"/>
              <p:nvPr/>
            </p:nvSpPr>
            <p:spPr>
              <a:xfrm>
                <a:off x="6325819" y="6865643"/>
                <a:ext cx="409086" cy="369332"/>
              </a:xfrm>
              <a:prstGeom prst="rect">
                <a:avLst/>
              </a:prstGeom>
              <a:noFill/>
            </p:spPr>
            <p:txBody>
              <a:bodyPr wrap="none" rtlCol="0">
                <a:spAutoFit/>
              </a:bodyPr>
              <a:lstStyle/>
              <a:p>
                <a:r>
                  <a:rPr lang="en-US" sz="900" dirty="0"/>
                  <a:t>test</a:t>
                </a:r>
              </a:p>
              <a:p>
                <a:r>
                  <a:rPr lang="en-US" sz="900" dirty="0"/>
                  <a:t>train</a:t>
                </a:r>
              </a:p>
            </p:txBody>
          </p:sp>
          <p:sp>
            <p:nvSpPr>
              <p:cNvPr id="39" name="TextBox 38">
                <a:extLst>
                  <a:ext uri="{FF2B5EF4-FFF2-40B4-BE49-F238E27FC236}">
                    <a16:creationId xmlns:a16="http://schemas.microsoft.com/office/drawing/2014/main" id="{9E08BF44-924E-2170-F92D-225167CFFF64}"/>
                  </a:ext>
                </a:extLst>
              </p:cNvPr>
              <p:cNvSpPr txBox="1"/>
              <p:nvPr/>
            </p:nvSpPr>
            <p:spPr>
              <a:xfrm>
                <a:off x="6150012" y="6695743"/>
                <a:ext cx="505267" cy="230832"/>
              </a:xfrm>
              <a:prstGeom prst="rect">
                <a:avLst/>
              </a:prstGeom>
              <a:noFill/>
            </p:spPr>
            <p:txBody>
              <a:bodyPr wrap="none" rtlCol="0">
                <a:spAutoFit/>
              </a:bodyPr>
              <a:lstStyle/>
              <a:p>
                <a:r>
                  <a:rPr lang="en-US" sz="900" dirty="0"/>
                  <a:t>Group</a:t>
                </a:r>
              </a:p>
            </p:txBody>
          </p:sp>
          <p:grpSp>
            <p:nvGrpSpPr>
              <p:cNvPr id="24" name="Group 23">
                <a:extLst>
                  <a:ext uri="{FF2B5EF4-FFF2-40B4-BE49-F238E27FC236}">
                    <a16:creationId xmlns:a16="http://schemas.microsoft.com/office/drawing/2014/main" id="{D1BBA0DF-5543-1980-CBD8-16CA101CED57}"/>
                  </a:ext>
                </a:extLst>
              </p:cNvPr>
              <p:cNvGrpSpPr/>
              <p:nvPr/>
            </p:nvGrpSpPr>
            <p:grpSpPr>
              <a:xfrm>
                <a:off x="6219409" y="6978847"/>
                <a:ext cx="148234" cy="17320"/>
                <a:chOff x="6970826" y="1578300"/>
                <a:chExt cx="148234" cy="17320"/>
              </a:xfrm>
            </p:grpSpPr>
            <p:cxnSp>
              <p:nvCxnSpPr>
                <p:cNvPr id="28" name="Straight Connector 27">
                  <a:extLst>
                    <a:ext uri="{FF2B5EF4-FFF2-40B4-BE49-F238E27FC236}">
                      <a16:creationId xmlns:a16="http://schemas.microsoft.com/office/drawing/2014/main" id="{4B028E8E-D574-4940-2B34-DDB86D531F7C}"/>
                    </a:ext>
                  </a:extLst>
                </p:cNvPr>
                <p:cNvCxnSpPr>
                  <a:cxnSpLocks/>
                </p:cNvCxnSpPr>
                <p:nvPr/>
              </p:nvCxnSpPr>
              <p:spPr>
                <a:xfrm>
                  <a:off x="6970826" y="1586960"/>
                  <a:ext cx="148234" cy="0"/>
                </a:xfrm>
                <a:prstGeom prst="line">
                  <a:avLst/>
                </a:prstGeom>
                <a:ln>
                  <a:solidFill>
                    <a:srgbClr val="8B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18EA95E-DB06-6FB4-178E-516A55AE52AA}"/>
                    </a:ext>
                  </a:extLst>
                </p:cNvPr>
                <p:cNvSpPr>
                  <a:spLocks noChangeAspect="1"/>
                </p:cNvSpPr>
                <p:nvPr/>
              </p:nvSpPr>
              <p:spPr>
                <a:xfrm>
                  <a:off x="7044697" y="1578300"/>
                  <a:ext cx="18288" cy="17320"/>
                </a:xfrm>
                <a:prstGeom prst="ellipse">
                  <a:avLst/>
                </a:prstGeom>
                <a:solidFill>
                  <a:srgbClr val="8B0000"/>
                </a:solidFill>
                <a:ln>
                  <a:solidFill>
                    <a:srgbClr val="8B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AD81D53A-EE68-0718-C50A-2AF3EA3485BF}"/>
                  </a:ext>
                </a:extLst>
              </p:cNvPr>
              <p:cNvGrpSpPr/>
              <p:nvPr/>
            </p:nvGrpSpPr>
            <p:grpSpPr>
              <a:xfrm>
                <a:off x="6219409" y="7118031"/>
                <a:ext cx="148234" cy="17320"/>
                <a:chOff x="6970826" y="1717484"/>
                <a:chExt cx="148234" cy="17320"/>
              </a:xfrm>
            </p:grpSpPr>
            <p:cxnSp>
              <p:nvCxnSpPr>
                <p:cNvPr id="26" name="Straight Connector 25">
                  <a:extLst>
                    <a:ext uri="{FF2B5EF4-FFF2-40B4-BE49-F238E27FC236}">
                      <a16:creationId xmlns:a16="http://schemas.microsoft.com/office/drawing/2014/main" id="{AC696BEB-2935-91DF-991F-CB5C78B67761}"/>
                    </a:ext>
                  </a:extLst>
                </p:cNvPr>
                <p:cNvCxnSpPr>
                  <a:cxnSpLocks/>
                </p:cNvCxnSpPr>
                <p:nvPr/>
              </p:nvCxnSpPr>
              <p:spPr>
                <a:xfrm>
                  <a:off x="6970826" y="1723485"/>
                  <a:ext cx="148234" cy="0"/>
                </a:xfrm>
                <a:prstGeom prst="line">
                  <a:avLst/>
                </a:prstGeom>
                <a:ln>
                  <a:solidFill>
                    <a:srgbClr val="BEBEBE"/>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584F948-D20F-C0CF-D87E-C5A2854B3D51}"/>
                    </a:ext>
                  </a:extLst>
                </p:cNvPr>
                <p:cNvSpPr>
                  <a:spLocks noChangeAspect="1"/>
                </p:cNvSpPr>
                <p:nvPr/>
              </p:nvSpPr>
              <p:spPr>
                <a:xfrm>
                  <a:off x="7042679" y="1717484"/>
                  <a:ext cx="18288" cy="17320"/>
                </a:xfrm>
                <a:prstGeom prst="ellipse">
                  <a:avLst/>
                </a:prstGeom>
                <a:solidFill>
                  <a:srgbClr val="8B0000"/>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4" name="Google Shape;527;p4">
            <a:extLst>
              <a:ext uri="{FF2B5EF4-FFF2-40B4-BE49-F238E27FC236}">
                <a16:creationId xmlns:a16="http://schemas.microsoft.com/office/drawing/2014/main" id="{8E85520B-1F64-303A-62CE-C1BE66928451}"/>
              </a:ext>
            </a:extLst>
          </p:cNvPr>
          <p:cNvSpPr/>
          <p:nvPr/>
        </p:nvSpPr>
        <p:spPr>
          <a:xfrm>
            <a:off x="3451824" y="622232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 name="Google Shape;529;p4">
            <a:extLst>
              <a:ext uri="{FF2B5EF4-FFF2-40B4-BE49-F238E27FC236}">
                <a16:creationId xmlns:a16="http://schemas.microsoft.com/office/drawing/2014/main" id="{D8064163-CD7A-97A9-7463-5E23D1D2E212}"/>
              </a:ext>
            </a:extLst>
          </p:cNvPr>
          <p:cNvSpPr txBox="1"/>
          <p:nvPr/>
        </p:nvSpPr>
        <p:spPr>
          <a:xfrm>
            <a:off x="3683746" y="6221052"/>
            <a:ext cx="25229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Calibri"/>
              </a:rPr>
              <a:t>Prediction on established RA dataset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 name="Group 4">
            <a:extLst>
              <a:ext uri="{FF2B5EF4-FFF2-40B4-BE49-F238E27FC236}">
                <a16:creationId xmlns:a16="http://schemas.microsoft.com/office/drawing/2014/main" id="{AC028D03-86AD-88B1-A5EA-12193B798C72}"/>
              </a:ext>
            </a:extLst>
          </p:cNvPr>
          <p:cNvGrpSpPr/>
          <p:nvPr/>
        </p:nvGrpSpPr>
        <p:grpSpPr>
          <a:xfrm>
            <a:off x="3561568" y="6645262"/>
            <a:ext cx="2521066" cy="1840671"/>
            <a:chOff x="4586694" y="6567103"/>
            <a:chExt cx="2521066" cy="1840671"/>
          </a:xfrm>
        </p:grpSpPr>
        <p:grpSp>
          <p:nvGrpSpPr>
            <p:cNvPr id="53" name="Group 52">
              <a:extLst>
                <a:ext uri="{FF2B5EF4-FFF2-40B4-BE49-F238E27FC236}">
                  <a16:creationId xmlns:a16="http://schemas.microsoft.com/office/drawing/2014/main" id="{323A21B5-FC13-305C-9297-D8F6BD3497FE}"/>
                </a:ext>
              </a:extLst>
            </p:cNvPr>
            <p:cNvGrpSpPr/>
            <p:nvPr/>
          </p:nvGrpSpPr>
          <p:grpSpPr>
            <a:xfrm>
              <a:off x="4586694" y="6567103"/>
              <a:ext cx="2305089" cy="1840671"/>
              <a:chOff x="3233357" y="6667403"/>
              <a:chExt cx="2305089" cy="1840671"/>
            </a:xfrm>
          </p:grpSpPr>
          <p:pic>
            <p:nvPicPr>
              <p:cNvPr id="46" name="Picture 45">
                <a:extLst>
                  <a:ext uri="{FF2B5EF4-FFF2-40B4-BE49-F238E27FC236}">
                    <a16:creationId xmlns:a16="http://schemas.microsoft.com/office/drawing/2014/main" id="{C9E25055-FA8C-00C3-397E-65A9EA62A8C3}"/>
                  </a:ext>
                </a:extLst>
              </p:cNvPr>
              <p:cNvPicPr>
                <a:picLocks noChangeAspect="1"/>
              </p:cNvPicPr>
              <p:nvPr/>
            </p:nvPicPr>
            <p:blipFill>
              <a:blip r:embed="rId6"/>
              <a:srcRect l="12721" r="6796" b="9955"/>
              <a:stretch/>
            </p:blipFill>
            <p:spPr>
              <a:xfrm>
                <a:off x="3800061" y="6667403"/>
                <a:ext cx="1738385" cy="1458703"/>
              </a:xfrm>
              <a:prstGeom prst="rect">
                <a:avLst/>
              </a:prstGeom>
            </p:spPr>
          </p:pic>
          <p:sp>
            <p:nvSpPr>
              <p:cNvPr id="47" name="TextBox 46">
                <a:extLst>
                  <a:ext uri="{FF2B5EF4-FFF2-40B4-BE49-F238E27FC236}">
                    <a16:creationId xmlns:a16="http://schemas.microsoft.com/office/drawing/2014/main" id="{4B9D0D90-79B3-78E9-AD36-B8F93C85C629}"/>
                  </a:ext>
                </a:extLst>
              </p:cNvPr>
              <p:cNvSpPr txBox="1"/>
              <p:nvPr/>
            </p:nvSpPr>
            <p:spPr>
              <a:xfrm>
                <a:off x="3569971" y="6963522"/>
                <a:ext cx="332142" cy="230832"/>
              </a:xfrm>
              <a:prstGeom prst="rect">
                <a:avLst/>
              </a:prstGeom>
              <a:noFill/>
            </p:spPr>
            <p:txBody>
              <a:bodyPr wrap="none" rtlCol="0">
                <a:spAutoFit/>
              </a:bodyPr>
              <a:lstStyle/>
              <a:p>
                <a:r>
                  <a:rPr lang="en-US" sz="900" dirty="0"/>
                  <a:t>sig</a:t>
                </a:r>
              </a:p>
            </p:txBody>
          </p:sp>
          <p:sp>
            <p:nvSpPr>
              <p:cNvPr id="48" name="TextBox 47">
                <a:extLst>
                  <a:ext uri="{FF2B5EF4-FFF2-40B4-BE49-F238E27FC236}">
                    <a16:creationId xmlns:a16="http://schemas.microsoft.com/office/drawing/2014/main" id="{5E510B0F-0A95-1213-20BF-92A27C7C73FD}"/>
                  </a:ext>
                </a:extLst>
              </p:cNvPr>
              <p:cNvSpPr txBox="1"/>
              <p:nvPr/>
            </p:nvSpPr>
            <p:spPr>
              <a:xfrm>
                <a:off x="3403258" y="7590392"/>
                <a:ext cx="498855" cy="230832"/>
              </a:xfrm>
              <a:prstGeom prst="rect">
                <a:avLst/>
              </a:prstGeom>
              <a:noFill/>
            </p:spPr>
            <p:txBody>
              <a:bodyPr wrap="none" rtlCol="0">
                <a:spAutoFit/>
              </a:bodyPr>
              <a:lstStyle/>
              <a:p>
                <a:r>
                  <a:rPr lang="en-US" sz="900" dirty="0"/>
                  <a:t>no-sig</a:t>
                </a:r>
              </a:p>
            </p:txBody>
          </p:sp>
          <p:sp>
            <p:nvSpPr>
              <p:cNvPr id="49" name="TextBox 48">
                <a:extLst>
                  <a:ext uri="{FF2B5EF4-FFF2-40B4-BE49-F238E27FC236}">
                    <a16:creationId xmlns:a16="http://schemas.microsoft.com/office/drawing/2014/main" id="{ACFFB521-1D37-8F67-8F87-BCB2A7E84C96}"/>
                  </a:ext>
                </a:extLst>
              </p:cNvPr>
              <p:cNvSpPr txBox="1"/>
              <p:nvPr/>
            </p:nvSpPr>
            <p:spPr>
              <a:xfrm rot="16200000">
                <a:off x="3006371" y="7327131"/>
                <a:ext cx="684803" cy="230832"/>
              </a:xfrm>
              <a:prstGeom prst="rect">
                <a:avLst/>
              </a:prstGeom>
              <a:noFill/>
            </p:spPr>
            <p:txBody>
              <a:bodyPr wrap="none" rtlCol="0">
                <a:spAutoFit/>
              </a:bodyPr>
              <a:lstStyle/>
              <a:p>
                <a:r>
                  <a:rPr lang="en-US" sz="900" dirty="0"/>
                  <a:t>prediction</a:t>
                </a:r>
              </a:p>
            </p:txBody>
          </p:sp>
          <p:sp>
            <p:nvSpPr>
              <p:cNvPr id="50" name="TextBox 49">
                <a:extLst>
                  <a:ext uri="{FF2B5EF4-FFF2-40B4-BE49-F238E27FC236}">
                    <a16:creationId xmlns:a16="http://schemas.microsoft.com/office/drawing/2014/main" id="{989A77DF-FB34-CBB4-D588-4C3EDB9107FE}"/>
                  </a:ext>
                </a:extLst>
              </p:cNvPr>
              <p:cNvSpPr txBox="1"/>
              <p:nvPr/>
            </p:nvSpPr>
            <p:spPr>
              <a:xfrm>
                <a:off x="4287767" y="8277242"/>
                <a:ext cx="671979" cy="230832"/>
              </a:xfrm>
              <a:prstGeom prst="rect">
                <a:avLst/>
              </a:prstGeom>
              <a:noFill/>
            </p:spPr>
            <p:txBody>
              <a:bodyPr wrap="none" rtlCol="0">
                <a:spAutoFit/>
              </a:bodyPr>
              <a:lstStyle/>
              <a:p>
                <a:r>
                  <a:rPr lang="en-US" sz="900" dirty="0"/>
                  <a:t>reference</a:t>
                </a:r>
              </a:p>
            </p:txBody>
          </p:sp>
          <p:sp>
            <p:nvSpPr>
              <p:cNvPr id="51" name="TextBox 50">
                <a:extLst>
                  <a:ext uri="{FF2B5EF4-FFF2-40B4-BE49-F238E27FC236}">
                    <a16:creationId xmlns:a16="http://schemas.microsoft.com/office/drawing/2014/main" id="{AA9C9296-0AA3-6B73-09C5-98BDA51273CA}"/>
                  </a:ext>
                </a:extLst>
              </p:cNvPr>
              <p:cNvSpPr txBox="1"/>
              <p:nvPr/>
            </p:nvSpPr>
            <p:spPr>
              <a:xfrm>
                <a:off x="4045838" y="8092229"/>
                <a:ext cx="332142" cy="230832"/>
              </a:xfrm>
              <a:prstGeom prst="rect">
                <a:avLst/>
              </a:prstGeom>
              <a:noFill/>
            </p:spPr>
            <p:txBody>
              <a:bodyPr wrap="none" rtlCol="0">
                <a:spAutoFit/>
              </a:bodyPr>
              <a:lstStyle/>
              <a:p>
                <a:r>
                  <a:rPr lang="en-US" sz="900" dirty="0"/>
                  <a:t>sig</a:t>
                </a:r>
              </a:p>
            </p:txBody>
          </p:sp>
          <p:sp>
            <p:nvSpPr>
              <p:cNvPr id="52" name="TextBox 51">
                <a:extLst>
                  <a:ext uri="{FF2B5EF4-FFF2-40B4-BE49-F238E27FC236}">
                    <a16:creationId xmlns:a16="http://schemas.microsoft.com/office/drawing/2014/main" id="{784926B7-3411-0153-1EB6-4BC9857B436A}"/>
                  </a:ext>
                </a:extLst>
              </p:cNvPr>
              <p:cNvSpPr txBox="1"/>
              <p:nvPr/>
            </p:nvSpPr>
            <p:spPr>
              <a:xfrm>
                <a:off x="4639644" y="8092229"/>
                <a:ext cx="498855" cy="230832"/>
              </a:xfrm>
              <a:prstGeom prst="rect">
                <a:avLst/>
              </a:prstGeom>
              <a:noFill/>
            </p:spPr>
            <p:txBody>
              <a:bodyPr wrap="none" rtlCol="0">
                <a:spAutoFit/>
              </a:bodyPr>
              <a:lstStyle/>
              <a:p>
                <a:r>
                  <a:rPr lang="en-US" sz="900" dirty="0"/>
                  <a:t>no-sig</a:t>
                </a:r>
              </a:p>
            </p:txBody>
          </p:sp>
        </p:grpSp>
        <p:sp>
          <p:nvSpPr>
            <p:cNvPr id="58" name="TextBox 57">
              <a:extLst>
                <a:ext uri="{FF2B5EF4-FFF2-40B4-BE49-F238E27FC236}">
                  <a16:creationId xmlns:a16="http://schemas.microsoft.com/office/drawing/2014/main" id="{7FB6DE7C-1AFC-E70F-C4AB-02584CC15F5B}"/>
                </a:ext>
              </a:extLst>
            </p:cNvPr>
            <p:cNvSpPr txBox="1"/>
            <p:nvPr/>
          </p:nvSpPr>
          <p:spPr>
            <a:xfrm>
              <a:off x="5422012" y="6884429"/>
              <a:ext cx="312906" cy="230832"/>
            </a:xfrm>
            <a:prstGeom prst="rect">
              <a:avLst/>
            </a:prstGeom>
            <a:noFill/>
          </p:spPr>
          <p:txBody>
            <a:bodyPr wrap="none" rtlCol="0">
              <a:spAutoFit/>
            </a:bodyPr>
            <a:lstStyle/>
            <a:p>
              <a:r>
                <a:rPr lang="en-US" sz="900" dirty="0">
                  <a:highlight>
                    <a:srgbClr val="7EBABB"/>
                  </a:highlight>
                </a:rPr>
                <a:t>31</a:t>
              </a:r>
            </a:p>
          </p:txBody>
        </p:sp>
        <p:sp>
          <p:nvSpPr>
            <p:cNvPr id="60" name="Rectangle 59">
              <a:extLst>
                <a:ext uri="{FF2B5EF4-FFF2-40B4-BE49-F238E27FC236}">
                  <a16:creationId xmlns:a16="http://schemas.microsoft.com/office/drawing/2014/main" id="{BE8C27C1-730D-1298-3D38-FF684053AF96}"/>
                </a:ext>
              </a:extLst>
            </p:cNvPr>
            <p:cNvSpPr/>
            <p:nvPr/>
          </p:nvSpPr>
          <p:spPr>
            <a:xfrm>
              <a:off x="5359357" y="7427863"/>
              <a:ext cx="400895" cy="385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5116F76-DEA4-0349-13F5-FB712FAA8855}"/>
                </a:ext>
              </a:extLst>
            </p:cNvPr>
            <p:cNvSpPr txBox="1"/>
            <p:nvPr/>
          </p:nvSpPr>
          <p:spPr>
            <a:xfrm>
              <a:off x="5461409" y="7505216"/>
              <a:ext cx="248786" cy="230832"/>
            </a:xfrm>
            <a:prstGeom prst="rect">
              <a:avLst/>
            </a:prstGeom>
            <a:noFill/>
          </p:spPr>
          <p:txBody>
            <a:bodyPr wrap="none" rtlCol="0">
              <a:spAutoFit/>
            </a:bodyPr>
            <a:lstStyle/>
            <a:p>
              <a:r>
                <a:rPr lang="en-US" sz="900" dirty="0"/>
                <a:t>0</a:t>
              </a:r>
            </a:p>
          </p:txBody>
        </p:sp>
        <p:sp>
          <p:nvSpPr>
            <p:cNvPr id="61" name="TextBox 60">
              <a:extLst>
                <a:ext uri="{FF2B5EF4-FFF2-40B4-BE49-F238E27FC236}">
                  <a16:creationId xmlns:a16="http://schemas.microsoft.com/office/drawing/2014/main" id="{6A10B527-5F59-5405-E585-BAEEF82B768D}"/>
                </a:ext>
              </a:extLst>
            </p:cNvPr>
            <p:cNvSpPr txBox="1"/>
            <p:nvPr/>
          </p:nvSpPr>
          <p:spPr>
            <a:xfrm>
              <a:off x="6072182" y="7497193"/>
              <a:ext cx="312906" cy="230832"/>
            </a:xfrm>
            <a:prstGeom prst="rect">
              <a:avLst/>
            </a:prstGeom>
            <a:noFill/>
          </p:spPr>
          <p:txBody>
            <a:bodyPr wrap="none" rtlCol="0">
              <a:spAutoFit/>
            </a:bodyPr>
            <a:lstStyle/>
            <a:p>
              <a:r>
                <a:rPr lang="en-US" sz="900" dirty="0">
                  <a:highlight>
                    <a:srgbClr val="1A9195"/>
                  </a:highlight>
                </a:rPr>
                <a:t>50</a:t>
              </a:r>
            </a:p>
          </p:txBody>
        </p:sp>
        <p:sp>
          <p:nvSpPr>
            <p:cNvPr id="63" name="TextBox 62">
              <a:extLst>
                <a:ext uri="{FF2B5EF4-FFF2-40B4-BE49-F238E27FC236}">
                  <a16:creationId xmlns:a16="http://schemas.microsoft.com/office/drawing/2014/main" id="{AFA6C5B8-7D2D-168C-A33A-D8E9DE57319E}"/>
                </a:ext>
              </a:extLst>
            </p:cNvPr>
            <p:cNvSpPr txBox="1"/>
            <p:nvPr/>
          </p:nvSpPr>
          <p:spPr>
            <a:xfrm>
              <a:off x="6097544" y="6884429"/>
              <a:ext cx="248786" cy="230832"/>
            </a:xfrm>
            <a:prstGeom prst="rect">
              <a:avLst/>
            </a:prstGeom>
            <a:noFill/>
          </p:spPr>
          <p:txBody>
            <a:bodyPr wrap="none" rtlCol="0">
              <a:spAutoFit/>
            </a:bodyPr>
            <a:lstStyle/>
            <a:p>
              <a:r>
                <a:rPr lang="en-US" sz="900" dirty="0">
                  <a:highlight>
                    <a:srgbClr val="DEEDED"/>
                  </a:highlight>
                </a:rPr>
                <a:t>8</a:t>
              </a:r>
            </a:p>
          </p:txBody>
        </p:sp>
        <p:sp>
          <p:nvSpPr>
            <p:cNvPr id="67" name="TextBox 66">
              <a:extLst>
                <a:ext uri="{FF2B5EF4-FFF2-40B4-BE49-F238E27FC236}">
                  <a16:creationId xmlns:a16="http://schemas.microsoft.com/office/drawing/2014/main" id="{6FE56CF9-1CFF-9D27-A275-9A0B673299D6}"/>
                </a:ext>
              </a:extLst>
            </p:cNvPr>
            <p:cNvSpPr txBox="1"/>
            <p:nvPr/>
          </p:nvSpPr>
          <p:spPr>
            <a:xfrm>
              <a:off x="6794854" y="7051813"/>
              <a:ext cx="312906" cy="230832"/>
            </a:xfrm>
            <a:prstGeom prst="rect">
              <a:avLst/>
            </a:prstGeom>
            <a:noFill/>
          </p:spPr>
          <p:txBody>
            <a:bodyPr wrap="none" rtlCol="0">
              <a:spAutoFit/>
            </a:bodyPr>
            <a:lstStyle/>
            <a:p>
              <a:r>
                <a:rPr lang="en-US" sz="900" dirty="0"/>
                <a:t>40</a:t>
              </a:r>
            </a:p>
          </p:txBody>
        </p:sp>
        <p:sp>
          <p:nvSpPr>
            <p:cNvPr id="70" name="TextBox 69">
              <a:extLst>
                <a:ext uri="{FF2B5EF4-FFF2-40B4-BE49-F238E27FC236}">
                  <a16:creationId xmlns:a16="http://schemas.microsoft.com/office/drawing/2014/main" id="{F6A43C94-2252-DFAB-9FA8-4CAFFF7E1689}"/>
                </a:ext>
              </a:extLst>
            </p:cNvPr>
            <p:cNvSpPr txBox="1"/>
            <p:nvPr/>
          </p:nvSpPr>
          <p:spPr>
            <a:xfrm>
              <a:off x="6794854" y="7298215"/>
              <a:ext cx="312906" cy="230832"/>
            </a:xfrm>
            <a:prstGeom prst="rect">
              <a:avLst/>
            </a:prstGeom>
            <a:noFill/>
          </p:spPr>
          <p:txBody>
            <a:bodyPr wrap="none" rtlCol="0">
              <a:spAutoFit/>
            </a:bodyPr>
            <a:lstStyle/>
            <a:p>
              <a:r>
                <a:rPr lang="en-US" sz="900" dirty="0"/>
                <a:t>20</a:t>
              </a:r>
            </a:p>
          </p:txBody>
        </p:sp>
        <p:sp>
          <p:nvSpPr>
            <p:cNvPr id="72" name="TextBox 71">
              <a:extLst>
                <a:ext uri="{FF2B5EF4-FFF2-40B4-BE49-F238E27FC236}">
                  <a16:creationId xmlns:a16="http://schemas.microsoft.com/office/drawing/2014/main" id="{F885287D-7DB5-CC8E-AC08-3D8F66F136EE}"/>
                </a:ext>
              </a:extLst>
            </p:cNvPr>
            <p:cNvSpPr txBox="1"/>
            <p:nvPr/>
          </p:nvSpPr>
          <p:spPr>
            <a:xfrm>
              <a:off x="6799358" y="7544616"/>
              <a:ext cx="248786" cy="230832"/>
            </a:xfrm>
            <a:prstGeom prst="rect">
              <a:avLst/>
            </a:prstGeom>
            <a:noFill/>
          </p:spPr>
          <p:txBody>
            <a:bodyPr wrap="none" rtlCol="0">
              <a:spAutoFit/>
            </a:bodyPr>
            <a:lstStyle/>
            <a:p>
              <a:r>
                <a:rPr lang="en-US" sz="900" dirty="0"/>
                <a:t>0</a:t>
              </a:r>
            </a:p>
          </p:txBody>
        </p:sp>
        <p:sp>
          <p:nvSpPr>
            <p:cNvPr id="75" name="Rectangle 74">
              <a:extLst>
                <a:ext uri="{FF2B5EF4-FFF2-40B4-BE49-F238E27FC236}">
                  <a16:creationId xmlns:a16="http://schemas.microsoft.com/office/drawing/2014/main" id="{C403A281-DBAE-8770-04DA-72B13BE6D713}"/>
                </a:ext>
              </a:extLst>
            </p:cNvPr>
            <p:cNvSpPr/>
            <p:nvPr/>
          </p:nvSpPr>
          <p:spPr>
            <a:xfrm>
              <a:off x="6675118" y="6853509"/>
              <a:ext cx="172567" cy="152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7A576C4-7CC7-FE80-4646-6D5B2D745EBC}"/>
                </a:ext>
              </a:extLst>
            </p:cNvPr>
            <p:cNvSpPr txBox="1"/>
            <p:nvPr/>
          </p:nvSpPr>
          <p:spPr>
            <a:xfrm>
              <a:off x="6629878" y="6792806"/>
              <a:ext cx="421910" cy="230832"/>
            </a:xfrm>
            <a:prstGeom prst="rect">
              <a:avLst/>
            </a:prstGeom>
            <a:noFill/>
          </p:spPr>
          <p:txBody>
            <a:bodyPr wrap="none" rtlCol="0">
              <a:spAutoFit/>
            </a:bodyPr>
            <a:lstStyle/>
            <a:p>
              <a:r>
                <a:rPr lang="en-US" sz="900" dirty="0"/>
                <a:t>Freq</a:t>
              </a:r>
            </a:p>
          </p:txBody>
        </p:sp>
      </p:grpSp>
      <p:sp>
        <p:nvSpPr>
          <p:cNvPr id="2" name="TextBox 1">
            <a:extLst>
              <a:ext uri="{FF2B5EF4-FFF2-40B4-BE49-F238E27FC236}">
                <a16:creationId xmlns:a16="http://schemas.microsoft.com/office/drawing/2014/main" id="{F1DC7EFC-B8AD-D26A-2DF3-CF2387A55BCB}"/>
              </a:ext>
            </a:extLst>
          </p:cNvPr>
          <p:cNvSpPr txBox="1"/>
          <p:nvPr/>
        </p:nvSpPr>
        <p:spPr>
          <a:xfrm>
            <a:off x="7906839" y="5246384"/>
            <a:ext cx="6883488" cy="193899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xx Signature confirmation in external established RA dataset. (A) </a:t>
            </a:r>
            <a:r>
              <a:rPr lang="en-US" sz="1000" b="0" i="0" dirty="0">
                <a:effectLst/>
                <a:latin typeface="Arial" panose="020B0604020202020204" pitchFamily="34" charset="0"/>
                <a:cs typeface="Arial" panose="020B0604020202020204" pitchFamily="34" charset="0"/>
              </a:rPr>
              <a:t>Hierarchical clustering of pseudo-bulk clusters from five established RA samples. The heatmap shows the normalized PageRank scores of all TFs across all clusters, including B naive, CD14 Mono, CD4 CTL, CD4 Naive, CD4 TCM, CD4 TEM, CD8 Naive, CD8 TEM, and NK cells. A group of TFs are significantly active in a group of clusters,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 marked by red boxes. </a:t>
            </a:r>
            <a:r>
              <a:rPr lang="en-US" sz="1000" b="1" i="0" dirty="0">
                <a:effectLst/>
                <a:latin typeface="Arial" panose="020B0604020202020204" pitchFamily="34" charset="0"/>
                <a:cs typeface="Arial" panose="020B0604020202020204" pitchFamily="34" charset="0"/>
              </a:rPr>
              <a:t>(B) </a:t>
            </a:r>
            <a:r>
              <a:rPr lang="en-US" sz="1000" b="0" i="0" dirty="0">
                <a:effectLst/>
                <a:latin typeface="Arial" panose="020B0604020202020204" pitchFamily="34" charset="0"/>
                <a:cs typeface="Arial" panose="020B0604020202020204" pitchFamily="34" charset="0"/>
              </a:rPr>
              <a:t>Heatmap of established RA participants in signatur</a:t>
            </a:r>
            <a:r>
              <a:rPr lang="en-US" sz="1000" dirty="0">
                <a:latin typeface="Arial" panose="020B0604020202020204" pitchFamily="34" charset="0"/>
                <a:cs typeface="Arial" panose="020B0604020202020204" pitchFamily="34" charset="0"/>
              </a:rPr>
              <a:t>e clusters across cell types. All the RA participants had the signature in at least one cell type. The signatures were enriched in CD4 T Naive, CD14 Mono and NK cells. </a:t>
            </a:r>
            <a:r>
              <a:rPr lang="en-US" sz="1000" b="1" i="0" dirty="0">
                <a:effectLst/>
                <a:latin typeface="Arial" panose="020B0604020202020204" pitchFamily="34" charset="0"/>
                <a:cs typeface="Arial" panose="020B0604020202020204" pitchFamily="34" charset="0"/>
              </a:rPr>
              <a:t>(C, D)</a:t>
            </a:r>
            <a:r>
              <a:rPr lang="en-US" sz="1000" b="0" i="0" dirty="0">
                <a:effectLst/>
                <a:latin typeface="Arial" panose="020B0604020202020204" pitchFamily="34" charset="0"/>
                <a:cs typeface="Arial" panose="020B0604020202020204" pitchFamily="34" charset="0"/>
              </a:rPr>
              <a:t> Venn diagram showing the overlap of signature transcription factors </a:t>
            </a:r>
            <a:r>
              <a:rPr lang="en-US" sz="1000" b="1" i="0" dirty="0">
                <a:effectLst/>
                <a:latin typeface="Arial" panose="020B0604020202020204" pitchFamily="34" charset="0"/>
                <a:cs typeface="Arial" panose="020B0604020202020204" pitchFamily="34" charset="0"/>
              </a:rPr>
              <a:t>(C)</a:t>
            </a:r>
            <a:r>
              <a:rPr lang="en-US" sz="1000" b="0" i="0" dirty="0">
                <a:effectLst/>
                <a:latin typeface="Arial" panose="020B0604020202020204" pitchFamily="34" charset="0"/>
                <a:cs typeface="Arial" panose="020B0604020202020204" pitchFamily="34" charset="0"/>
              </a:rPr>
              <a:t> and signature pathways </a:t>
            </a:r>
            <a:r>
              <a:rPr lang="en-US" sz="1000" b="1" i="0" dirty="0">
                <a:effectLst/>
                <a:latin typeface="Arial" panose="020B0604020202020204" pitchFamily="34" charset="0"/>
                <a:cs typeface="Arial" panose="020B0604020202020204" pitchFamily="34" charset="0"/>
              </a:rPr>
              <a:t>(D)</a:t>
            </a:r>
            <a:r>
              <a:rPr lang="en-US" sz="1000" b="0" i="0" dirty="0">
                <a:effectLst/>
                <a:latin typeface="Arial" panose="020B0604020202020204" pitchFamily="34" charset="0"/>
                <a:cs typeface="Arial" panose="020B0604020202020204" pitchFamily="34" charset="0"/>
              </a:rPr>
              <a:t> between established RA and At-Risk/ERA groups. </a:t>
            </a:r>
            <a:r>
              <a:rPr lang="en-US" sz="1000" b="1" i="0" dirty="0">
                <a:effectLst/>
                <a:latin typeface="Arial" panose="020B0604020202020204" pitchFamily="34" charset="0"/>
                <a:cs typeface="Arial" panose="020B0604020202020204" pitchFamily="34" charset="0"/>
              </a:rPr>
              <a:t>(E)</a:t>
            </a:r>
            <a:r>
              <a:rPr lang="en-US" sz="1000" b="0" i="0" dirty="0">
                <a:effectLst/>
                <a:latin typeface="Arial" panose="020B0604020202020204" pitchFamily="34" charset="0"/>
                <a:cs typeface="Arial" panose="020B0604020202020204" pitchFamily="34" charset="0"/>
              </a:rPr>
              <a:t> Performance of a classification model to distinguish signature (sig) clusters from non-signature (no-sig) clusters using a varying number of predictors. The model was traine</a:t>
            </a:r>
            <a:r>
              <a:rPr lang="en-US" sz="1000" dirty="0">
                <a:latin typeface="Arial" panose="020B0604020202020204" pitchFamily="34" charset="0"/>
                <a:cs typeface="Arial" panose="020B0604020202020204" pitchFamily="34" charset="0"/>
              </a:rPr>
              <a:t>d on the At-Risk/ERA dataset and t</a:t>
            </a:r>
            <a:r>
              <a:rPr lang="en-US" sz="1000" b="0" i="0" dirty="0">
                <a:effectLst/>
                <a:latin typeface="Arial" panose="020B0604020202020204" pitchFamily="34" charset="0"/>
                <a:cs typeface="Arial" panose="020B0604020202020204" pitchFamily="34" charset="0"/>
              </a:rPr>
              <a:t>he plot displays mean accuracy with standard deviation over 20 cross-validations for both test and train groups. </a:t>
            </a:r>
            <a:r>
              <a:rPr lang="en-US" sz="1000" b="1" i="0" dirty="0">
                <a:effectLst/>
                <a:latin typeface="Arial" panose="020B0604020202020204" pitchFamily="34" charset="0"/>
                <a:cs typeface="Arial" panose="020B0604020202020204" pitchFamily="34" charset="0"/>
              </a:rPr>
              <a:t>(F)</a:t>
            </a:r>
            <a:r>
              <a:rPr lang="en-US" sz="1000" b="0" i="0" dirty="0">
                <a:effectLst/>
                <a:latin typeface="Arial" panose="020B0604020202020204" pitchFamily="34" charset="0"/>
                <a:cs typeface="Arial" panose="020B0604020202020204" pitchFamily="34" charset="0"/>
              </a:rPr>
              <a:t> Confusion matrix for prediction on the established RA dataset.</a:t>
            </a:r>
            <a:endParaRPr lang="en-US" sz="10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D3AEF31-5D55-C1B7-A87E-6DFC2C3BC5F8}"/>
              </a:ext>
            </a:extLst>
          </p:cNvPr>
          <p:cNvGraphicFramePr>
            <a:graphicFrameLocks noGrp="1"/>
          </p:cNvGraphicFramePr>
          <p:nvPr>
            <p:extLst>
              <p:ext uri="{D42A27DB-BD31-4B8C-83A1-F6EECF244321}">
                <p14:modId xmlns:p14="http://schemas.microsoft.com/office/powerpoint/2010/main" val="2914482867"/>
              </p:ext>
            </p:extLst>
          </p:nvPr>
        </p:nvGraphicFramePr>
        <p:xfrm>
          <a:off x="6229283" y="6985103"/>
          <a:ext cx="1211248" cy="914440"/>
        </p:xfrm>
        <a:graphic>
          <a:graphicData uri="http://schemas.openxmlformats.org/drawingml/2006/table">
            <a:tbl>
              <a:tblPr firstRow="1" bandRow="1">
                <a:tableStyleId>{5940675A-B579-460E-94D1-54222C63F5DA}</a:tableStyleId>
              </a:tblPr>
              <a:tblGrid>
                <a:gridCol w="706107">
                  <a:extLst>
                    <a:ext uri="{9D8B030D-6E8A-4147-A177-3AD203B41FA5}">
                      <a16:colId xmlns:a16="http://schemas.microsoft.com/office/drawing/2014/main" val="2466343138"/>
                    </a:ext>
                  </a:extLst>
                </a:gridCol>
                <a:gridCol w="505141">
                  <a:extLst>
                    <a:ext uri="{9D8B030D-6E8A-4147-A177-3AD203B41FA5}">
                      <a16:colId xmlns:a16="http://schemas.microsoft.com/office/drawing/2014/main" val="1894765506"/>
                    </a:ext>
                  </a:extLst>
                </a:gridCol>
              </a:tblGrid>
              <a:tr h="12253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metric</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value</a:t>
                      </a:r>
                      <a:endParaRPr sz="900" u="none" strike="noStrike" cap="none" dirty="0"/>
                    </a:p>
                  </a:txBody>
                  <a:tcPr marL="91450" marR="91450" marT="45725" marB="45725"/>
                </a:tc>
                <a:extLst>
                  <a:ext uri="{0D108BD9-81ED-4DB2-BD59-A6C34878D82A}">
                    <a16:rowId xmlns:a16="http://schemas.microsoft.com/office/drawing/2014/main" val="339816066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accuracy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0.91</a:t>
                      </a:r>
                      <a:endParaRPr sz="900" u="none" strike="noStrike" cap="none" dirty="0"/>
                    </a:p>
                  </a:txBody>
                  <a:tcPr marL="91450" marR="91450" marT="45725" marB="45725"/>
                </a:tc>
                <a:extLst>
                  <a:ext uri="{0D108BD9-81ED-4DB2-BD59-A6C34878D82A}">
                    <a16:rowId xmlns:a16="http://schemas.microsoft.com/office/drawing/2014/main" val="303702801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sensitivity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1</a:t>
                      </a:r>
                      <a:endParaRPr sz="900" u="none" strike="noStrike" cap="none" dirty="0"/>
                    </a:p>
                  </a:txBody>
                  <a:tcPr marL="91450" marR="91450" marT="45725" marB="45725"/>
                </a:tc>
                <a:extLst>
                  <a:ext uri="{0D108BD9-81ED-4DB2-BD59-A6C34878D82A}">
                    <a16:rowId xmlns:a16="http://schemas.microsoft.com/office/drawing/2014/main" val="703679466"/>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specificity</a:t>
                      </a:r>
                      <a:endParaRPr sz="9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900" u="none" strike="noStrike" cap="none" dirty="0"/>
                        <a:t>0.79</a:t>
                      </a:r>
                      <a:endParaRPr sz="900" u="none" strike="noStrike" cap="none" dirty="0"/>
                    </a:p>
                  </a:txBody>
                  <a:tcPr marL="91450" marR="91450" marT="45725" marB="45725"/>
                </a:tc>
                <a:extLst>
                  <a:ext uri="{0D108BD9-81ED-4DB2-BD59-A6C34878D82A}">
                    <a16:rowId xmlns:a16="http://schemas.microsoft.com/office/drawing/2014/main" val="1868754302"/>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21518E-A707-BDD9-C41B-5D661448C0BE}"/>
                  </a:ext>
                </a:extLst>
              </p:cNvPr>
              <p:cNvSpPr txBox="1"/>
              <p:nvPr/>
            </p:nvSpPr>
            <p:spPr>
              <a:xfrm>
                <a:off x="7817158" y="1589856"/>
                <a:ext cx="4669863" cy="3477875"/>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To explore whether the At-Risk/ERA signature persists in later development stage of RA, we gathered five established RA PBMC samples and applied the same analysis pipeline to get the PageRank scores of TFs across pseudo-bulk clusters from established RAs. Hierarchical clustering demonstrates that a group of TFs have high PageRank scores in specific clusters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xxA</a:t>
                </a:r>
                <a:r>
                  <a:rPr lang="en-US" sz="1000" dirty="0">
                    <a:latin typeface="Arial" panose="020B0604020202020204" pitchFamily="34" charset="0"/>
                    <a:cs typeface="Arial" panose="020B0604020202020204" pitchFamily="34" charset="0"/>
                  </a:rPr>
                  <a:t>),</a:t>
                </a:r>
                <a:r>
                  <a:rPr lang="en-US" sz="1000" b="0" i="0" dirty="0">
                    <a:effectLst/>
                    <a:latin typeface="Arial" panose="020B0604020202020204" pitchFamily="34" charset="0"/>
                    <a:cs typeface="Arial" panose="020B0604020202020204" pitchFamily="34" charset="0"/>
                  </a:rPr>
                  <a:t> referred to as “Establishe</a:t>
                </a:r>
                <a:r>
                  <a:rPr lang="en-US" sz="1000" dirty="0">
                    <a:latin typeface="Arial" panose="020B0604020202020204" pitchFamily="34" charset="0"/>
                    <a:cs typeface="Arial" panose="020B0604020202020204" pitchFamily="34" charset="0"/>
                  </a:rPr>
                  <a:t>d RA signature TFs</a:t>
                </a:r>
                <a:r>
                  <a:rPr lang="en-US" sz="1000" b="0" i="0" dirty="0">
                    <a:effectLst/>
                    <a:latin typeface="Arial" panose="020B0604020202020204" pitchFamily="34" charset="0"/>
                    <a:cs typeface="Arial" panose="020B0604020202020204" pitchFamily="34" charset="0"/>
                  </a:rPr>
                  <a:t>” and “Established RA signature clusters”.</a:t>
                </a:r>
                <a:r>
                  <a:rPr lang="en-US" sz="1000" dirty="0">
                    <a:latin typeface="Arial" panose="020B0604020202020204" pitchFamily="34" charset="0"/>
                    <a:cs typeface="Arial" panose="020B0604020202020204" pitchFamily="34" charset="0"/>
                  </a:rPr>
                  <a:t> All the five RA participants had the signature in at least one cell type although the combinations of cell types were diverse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xxB</a:t>
                </a:r>
                <a:r>
                  <a:rPr lang="en-US" sz="1000" dirty="0">
                    <a:latin typeface="Arial" panose="020B0604020202020204" pitchFamily="34" charset="0"/>
                    <a:cs typeface="Arial" panose="020B0604020202020204" pitchFamily="34" charset="0"/>
                  </a:rPr>
                  <a:t>). Participants RA3, RA4, and RA5 showed similar signature profiles, in which CD4 T Naive, CD14 Mono, and NK cells were enriched. Comparison of signature TFs identified from At-Risk/ERA and established RA datasets showed a significant overlap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xxC</a:t>
                </a:r>
                <a:r>
                  <a:rPr lang="en-US" sz="1000" dirty="0">
                    <a:latin typeface="Arial" panose="020B0604020202020204" pitchFamily="34" charset="0"/>
                    <a:cs typeface="Arial" panose="020B0604020202020204" pitchFamily="34" charset="0"/>
                  </a:rPr>
                  <a:t>) as well as the enriched Reactome pathways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xxD</a:t>
                </a:r>
                <a:r>
                  <a:rPr lang="en-US" sz="1000" dirty="0">
                    <a:latin typeface="Arial" panose="020B0604020202020204" pitchFamily="34" charset="0"/>
                    <a:cs typeface="Arial" panose="020B0604020202020204" pitchFamily="34" charset="0"/>
                  </a:rPr>
                  <a:t>). All the signature pathways identified in At-Risk/ERA dataset were recovered in the established RA dataset. To further confirm the At-Risk/ERA signature presence in established RAs, we trained a random forest classification model to distinguish signature clusters and non-signature clusters. At-Risk/ERA TF PageRank scores were used as features and clusters from At-Risk/ERA dataset were used as samples. M</a:t>
                </a:r>
                <a:r>
                  <a:rPr lang="en-US" sz="1000" b="0" i="0" dirty="0">
                    <a:effectLst/>
                    <a:latin typeface="Arial" panose="020B0604020202020204" pitchFamily="34" charset="0"/>
                    <a:cs typeface="Arial" panose="020B0604020202020204" pitchFamily="34" charset="0"/>
                  </a:rPr>
                  <a:t>ean accuracy is 0.94</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000" b="0" i="0" dirty="0">
                    <a:effectLst/>
                    <a:latin typeface="Arial" panose="020B0604020202020204" pitchFamily="34" charset="0"/>
                    <a:cs typeface="Arial" panose="020B0604020202020204" pitchFamily="34" charset="0"/>
                  </a:rPr>
                  <a:t>0.01 over 20 cross-validations for both test and train groups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xxE</a:t>
                </a:r>
                <a:r>
                  <a:rPr lang="en-US" sz="1000" b="0" i="0" dirty="0">
                    <a:effectLst/>
                    <a:latin typeface="Arial" panose="020B0604020202020204" pitchFamily="34" charset="0"/>
                    <a:cs typeface="Arial" panose="020B0604020202020204" pitchFamily="34" charset="0"/>
                  </a:rPr>
                  <a:t>). The trained model on the external established RA samples showed good performance with accuracy as 0.91 (</a:t>
                </a:r>
                <a:r>
                  <a:rPr lang="en-US" sz="1000" b="1" dirty="0">
                    <a:latin typeface="Arial" panose="020B0604020202020204" pitchFamily="34" charset="0"/>
                    <a:cs typeface="Arial" panose="020B0604020202020204" pitchFamily="34" charset="0"/>
                  </a:rPr>
                  <a:t>Supplementary Fig. </a:t>
                </a:r>
                <a:r>
                  <a:rPr lang="en-US" sz="1000" b="1" dirty="0" err="1">
                    <a:latin typeface="Arial" panose="020B0604020202020204" pitchFamily="34" charset="0"/>
                    <a:cs typeface="Arial" panose="020B0604020202020204" pitchFamily="34" charset="0"/>
                  </a:rPr>
                  <a:t>xxF</a:t>
                </a:r>
                <a:r>
                  <a:rPr lang="en-US" sz="1000" b="0" i="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D21518E-A707-BDD9-C41B-5D661448C0BE}"/>
                  </a:ext>
                </a:extLst>
              </p:cNvPr>
              <p:cNvSpPr txBox="1">
                <a:spLocks noRot="1" noChangeAspect="1" noMove="1" noResize="1" noEditPoints="1" noAdjustHandles="1" noChangeArrowheads="1" noChangeShapeType="1" noTextEdit="1"/>
              </p:cNvSpPr>
              <p:nvPr/>
            </p:nvSpPr>
            <p:spPr>
              <a:xfrm>
                <a:off x="7817158" y="1589856"/>
                <a:ext cx="4669863" cy="3477875"/>
              </a:xfrm>
              <a:prstGeom prst="rect">
                <a:avLst/>
              </a:prstGeom>
              <a:blipFill>
                <a:blip r:embed="rId7"/>
                <a:stretch>
                  <a:fillRect r="-271"/>
                </a:stretch>
              </a:blipFill>
            </p:spPr>
            <p:txBody>
              <a:bodyPr/>
              <a:lstStyle/>
              <a:p>
                <a:r>
                  <a:rPr lang="en-US">
                    <a:noFill/>
                  </a:rPr>
                  <a:t> </a:t>
                </a:r>
              </a:p>
            </p:txBody>
          </p:sp>
        </mc:Fallback>
      </mc:AlternateContent>
    </p:spTree>
    <p:extLst>
      <p:ext uri="{BB962C8B-B14F-4D97-AF65-F5344CB8AC3E}">
        <p14:creationId xmlns:p14="http://schemas.microsoft.com/office/powerpoint/2010/main" val="170804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6" name="Picture 25" descr="A graph of different colored bars&#10;&#10;Description automatically generated">
            <a:extLst>
              <a:ext uri="{FF2B5EF4-FFF2-40B4-BE49-F238E27FC236}">
                <a16:creationId xmlns:a16="http://schemas.microsoft.com/office/drawing/2014/main" id="{FBDD7B60-E612-A5AE-1404-8FCF008CFF75}"/>
              </a:ext>
            </a:extLst>
          </p:cNvPr>
          <p:cNvPicPr>
            <a:picLocks noChangeAspect="1"/>
          </p:cNvPicPr>
          <p:nvPr/>
        </p:nvPicPr>
        <p:blipFill>
          <a:blip r:embed="rId3"/>
          <a:srcRect l="14008" t="2984" r="4603" b="38237"/>
          <a:stretch/>
        </p:blipFill>
        <p:spPr>
          <a:xfrm>
            <a:off x="4716780" y="5431949"/>
            <a:ext cx="1781656" cy="1554480"/>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4F0E6B62-F714-6127-DEE0-811F0BD60232}"/>
              </a:ext>
            </a:extLst>
          </p:cNvPr>
          <p:cNvPicPr>
            <a:picLocks noChangeAspect="1"/>
          </p:cNvPicPr>
          <p:nvPr/>
        </p:nvPicPr>
        <p:blipFill>
          <a:blip r:embed="rId4"/>
          <a:srcRect l="1626" t="8419" r="8998"/>
          <a:stretch/>
        </p:blipFill>
        <p:spPr>
          <a:xfrm>
            <a:off x="569111" y="931879"/>
            <a:ext cx="3374675" cy="3606783"/>
          </a:xfrm>
          <a:prstGeom prst="rect">
            <a:avLst/>
          </a:prstGeom>
        </p:spPr>
      </p:pic>
      <p:pic>
        <p:nvPicPr>
          <p:cNvPr id="4" name="Picture 3">
            <a:extLst>
              <a:ext uri="{FF2B5EF4-FFF2-40B4-BE49-F238E27FC236}">
                <a16:creationId xmlns:a16="http://schemas.microsoft.com/office/drawing/2014/main" id="{8CC68575-FCEE-CA97-5A5B-1374CCDF7E7D}"/>
              </a:ext>
            </a:extLst>
          </p:cNvPr>
          <p:cNvPicPr>
            <a:picLocks noChangeAspect="1"/>
          </p:cNvPicPr>
          <p:nvPr/>
        </p:nvPicPr>
        <p:blipFill>
          <a:blip r:embed="rId5"/>
          <a:srcRect l="46716" t="23755" r="18102" b="17418"/>
          <a:stretch/>
        </p:blipFill>
        <p:spPr>
          <a:xfrm>
            <a:off x="3017732" y="7808124"/>
            <a:ext cx="1675485" cy="1821937"/>
          </a:xfrm>
          <a:prstGeom prst="rect">
            <a:avLst/>
          </a:prstGeom>
        </p:spPr>
      </p:pic>
      <p:sp>
        <p:nvSpPr>
          <p:cNvPr id="348" name="Google Shape;348;p2"/>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2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49" name="Google Shape;349;p2"/>
          <p:cNvSpPr/>
          <p:nvPr/>
        </p:nvSpPr>
        <p:spPr>
          <a:xfrm>
            <a:off x="130941" y="42528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1" name="Google Shape;351;p2"/>
          <p:cNvSpPr txBox="1"/>
          <p:nvPr/>
        </p:nvSpPr>
        <p:spPr>
          <a:xfrm>
            <a:off x="432713" y="424012"/>
            <a:ext cx="37603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10 Kmeans group-specific TFs’ </a:t>
            </a:r>
            <a:r>
              <a:rPr lang="en-US" sz="1000" b="1" i="0" u="none" strike="noStrike" cap="none" dirty="0" err="1">
                <a:solidFill>
                  <a:schemeClr val="dk1"/>
                </a:solidFill>
                <a:latin typeface="Arial" panose="020B0604020202020204" pitchFamily="34" charset="0"/>
                <a:ea typeface="Calibri"/>
                <a:cs typeface="Arial" panose="020B0604020202020204" pitchFamily="34" charset="0"/>
                <a:sym typeface="Calibri"/>
              </a:rPr>
              <a:t>PageRanks</a:t>
            </a:r>
            <a:endParaRPr sz="1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89" name="Google Shape;389;p2"/>
          <p:cNvSpPr/>
          <p:nvPr/>
        </p:nvSpPr>
        <p:spPr>
          <a:xfrm>
            <a:off x="157774" y="515445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1" name="Google Shape;391;p2"/>
          <p:cNvSpPr txBox="1"/>
          <p:nvPr/>
        </p:nvSpPr>
        <p:spPr>
          <a:xfrm>
            <a:off x="529150" y="5155390"/>
            <a:ext cx="316235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Cell type</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527;p4">
            <a:extLst>
              <a:ext uri="{FF2B5EF4-FFF2-40B4-BE49-F238E27FC236}">
                <a16:creationId xmlns:a16="http://schemas.microsoft.com/office/drawing/2014/main" id="{51852CC6-0A6A-400C-82D8-1C709CCC865A}"/>
              </a:ext>
            </a:extLst>
          </p:cNvPr>
          <p:cNvSpPr/>
          <p:nvPr/>
        </p:nvSpPr>
        <p:spPr>
          <a:xfrm>
            <a:off x="201851" y="752420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2" name="Google Shape;529;p4">
            <a:extLst>
              <a:ext uri="{FF2B5EF4-FFF2-40B4-BE49-F238E27FC236}">
                <a16:creationId xmlns:a16="http://schemas.microsoft.com/office/drawing/2014/main" id="{6E201D15-A4F2-D11F-948F-A33C6C9BD473}"/>
              </a:ext>
            </a:extLst>
          </p:cNvPr>
          <p:cNvSpPr txBox="1"/>
          <p:nvPr/>
        </p:nvSpPr>
        <p:spPr>
          <a:xfrm>
            <a:off x="433773" y="7522926"/>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50" name="Google Shape;350;p2"/>
          <p:cNvSpPr/>
          <p:nvPr/>
        </p:nvSpPr>
        <p:spPr>
          <a:xfrm>
            <a:off x="4080898" y="508932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C</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0" name="Google Shape;390;p2"/>
          <p:cNvSpPr txBox="1"/>
          <p:nvPr/>
        </p:nvSpPr>
        <p:spPr>
          <a:xfrm>
            <a:off x="4336876" y="5085947"/>
            <a:ext cx="28114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At-Risk/ERA vs CON ratio distribution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4" name="Group 13">
            <a:extLst>
              <a:ext uri="{FF2B5EF4-FFF2-40B4-BE49-F238E27FC236}">
                <a16:creationId xmlns:a16="http://schemas.microsoft.com/office/drawing/2014/main" id="{0F25469F-DEDF-33E5-A6EF-D6E502A32406}"/>
              </a:ext>
            </a:extLst>
          </p:cNvPr>
          <p:cNvGrpSpPr/>
          <p:nvPr/>
        </p:nvGrpSpPr>
        <p:grpSpPr>
          <a:xfrm>
            <a:off x="3084817" y="9645210"/>
            <a:ext cx="1547980" cy="207025"/>
            <a:chOff x="3084817" y="9645210"/>
            <a:chExt cx="1547980" cy="207025"/>
          </a:xfrm>
        </p:grpSpPr>
        <p:sp>
          <p:nvSpPr>
            <p:cNvPr id="332" name="TextBox 331">
              <a:extLst>
                <a:ext uri="{FF2B5EF4-FFF2-40B4-BE49-F238E27FC236}">
                  <a16:creationId xmlns:a16="http://schemas.microsoft.com/office/drawing/2014/main" id="{AA6EBFB8-3BE0-224E-9EE0-8CE2DEC5DCF8}"/>
                </a:ext>
              </a:extLst>
            </p:cNvPr>
            <p:cNvSpPr txBox="1"/>
            <p:nvPr/>
          </p:nvSpPr>
          <p:spPr>
            <a:xfrm>
              <a:off x="3084817" y="9645210"/>
              <a:ext cx="304892" cy="200055"/>
            </a:xfrm>
            <a:prstGeom prst="rect">
              <a:avLst/>
            </a:prstGeom>
            <a:noFill/>
          </p:spPr>
          <p:txBody>
            <a:bodyPr wrap="none" rtlCol="0">
              <a:spAutoFit/>
            </a:bodyPr>
            <a:lstStyle/>
            <a:p>
              <a:r>
                <a:rPr lang="en-US" sz="700" dirty="0"/>
                <a:t>G1</a:t>
              </a:r>
            </a:p>
          </p:txBody>
        </p:sp>
        <p:sp>
          <p:nvSpPr>
            <p:cNvPr id="333" name="TextBox 332">
              <a:extLst>
                <a:ext uri="{FF2B5EF4-FFF2-40B4-BE49-F238E27FC236}">
                  <a16:creationId xmlns:a16="http://schemas.microsoft.com/office/drawing/2014/main" id="{DC397173-253E-5051-D5E5-93A2B5EC7E66}"/>
                </a:ext>
              </a:extLst>
            </p:cNvPr>
            <p:cNvSpPr txBox="1"/>
            <p:nvPr/>
          </p:nvSpPr>
          <p:spPr>
            <a:xfrm>
              <a:off x="3395589" y="9645210"/>
              <a:ext cx="304892" cy="200055"/>
            </a:xfrm>
            <a:prstGeom prst="rect">
              <a:avLst/>
            </a:prstGeom>
            <a:noFill/>
          </p:spPr>
          <p:txBody>
            <a:bodyPr wrap="none" rtlCol="0">
              <a:spAutoFit/>
            </a:bodyPr>
            <a:lstStyle/>
            <a:p>
              <a:r>
                <a:rPr lang="en-US" sz="700" dirty="0"/>
                <a:t>G2</a:t>
              </a:r>
            </a:p>
          </p:txBody>
        </p:sp>
        <p:sp>
          <p:nvSpPr>
            <p:cNvPr id="334" name="TextBox 333">
              <a:extLst>
                <a:ext uri="{FF2B5EF4-FFF2-40B4-BE49-F238E27FC236}">
                  <a16:creationId xmlns:a16="http://schemas.microsoft.com/office/drawing/2014/main" id="{FD878C70-5E82-EA49-D850-4DB96EC847F9}"/>
                </a:ext>
              </a:extLst>
            </p:cNvPr>
            <p:cNvSpPr txBox="1"/>
            <p:nvPr/>
          </p:nvSpPr>
          <p:spPr>
            <a:xfrm>
              <a:off x="3706361" y="9645210"/>
              <a:ext cx="304892" cy="200055"/>
            </a:xfrm>
            <a:prstGeom prst="rect">
              <a:avLst/>
            </a:prstGeom>
            <a:noFill/>
          </p:spPr>
          <p:txBody>
            <a:bodyPr wrap="none" rtlCol="0">
              <a:spAutoFit/>
            </a:bodyPr>
            <a:lstStyle/>
            <a:p>
              <a:r>
                <a:rPr lang="en-US" sz="700" dirty="0"/>
                <a:t>G3</a:t>
              </a:r>
            </a:p>
          </p:txBody>
        </p:sp>
        <p:sp>
          <p:nvSpPr>
            <p:cNvPr id="335" name="TextBox 334">
              <a:extLst>
                <a:ext uri="{FF2B5EF4-FFF2-40B4-BE49-F238E27FC236}">
                  <a16:creationId xmlns:a16="http://schemas.microsoft.com/office/drawing/2014/main" id="{B32B4FB0-BF0F-0C53-6564-1CB75B5EEDA3}"/>
                </a:ext>
              </a:extLst>
            </p:cNvPr>
            <p:cNvSpPr txBox="1"/>
            <p:nvPr/>
          </p:nvSpPr>
          <p:spPr>
            <a:xfrm>
              <a:off x="4017133" y="9645210"/>
              <a:ext cx="304892" cy="200055"/>
            </a:xfrm>
            <a:prstGeom prst="rect">
              <a:avLst/>
            </a:prstGeom>
            <a:noFill/>
          </p:spPr>
          <p:txBody>
            <a:bodyPr wrap="none" rtlCol="0">
              <a:spAutoFit/>
            </a:bodyPr>
            <a:lstStyle/>
            <a:p>
              <a:r>
                <a:rPr lang="en-US" sz="700" dirty="0"/>
                <a:t>G4</a:t>
              </a:r>
            </a:p>
          </p:txBody>
        </p:sp>
        <p:sp>
          <p:nvSpPr>
            <p:cNvPr id="336" name="TextBox 335">
              <a:extLst>
                <a:ext uri="{FF2B5EF4-FFF2-40B4-BE49-F238E27FC236}">
                  <a16:creationId xmlns:a16="http://schemas.microsoft.com/office/drawing/2014/main" id="{8BACB3DE-51A6-65CD-C01A-5BB35F749ED1}"/>
                </a:ext>
              </a:extLst>
            </p:cNvPr>
            <p:cNvSpPr txBox="1"/>
            <p:nvPr/>
          </p:nvSpPr>
          <p:spPr>
            <a:xfrm>
              <a:off x="4327905" y="9652180"/>
              <a:ext cx="304892" cy="200055"/>
            </a:xfrm>
            <a:prstGeom prst="rect">
              <a:avLst/>
            </a:prstGeom>
            <a:noFill/>
          </p:spPr>
          <p:txBody>
            <a:bodyPr wrap="none" rtlCol="0">
              <a:spAutoFit/>
            </a:bodyPr>
            <a:lstStyle/>
            <a:p>
              <a:r>
                <a:rPr lang="en-US" sz="700" dirty="0"/>
                <a:t>G5</a:t>
              </a:r>
            </a:p>
          </p:txBody>
        </p:sp>
      </p:grpSp>
      <p:graphicFrame>
        <p:nvGraphicFramePr>
          <p:cNvPr id="399" name="Google Shape;399;p2"/>
          <p:cNvGraphicFramePr/>
          <p:nvPr>
            <p:extLst>
              <p:ext uri="{D42A27DB-BD31-4B8C-83A1-F6EECF244321}">
                <p14:modId xmlns:p14="http://schemas.microsoft.com/office/powerpoint/2010/main" val="1617789356"/>
              </p:ext>
            </p:extLst>
          </p:nvPr>
        </p:nvGraphicFramePr>
        <p:xfrm>
          <a:off x="4754358" y="1622631"/>
          <a:ext cx="2480865" cy="1523816"/>
        </p:xfrm>
        <a:graphic>
          <a:graphicData uri="http://schemas.openxmlformats.org/drawingml/2006/table">
            <a:tbl>
              <a:tblPr firstRow="1" bandRow="1">
                <a:tableStyleId>{5940675A-B579-460E-94D1-54222C63F5DA}</a:tableStyleId>
              </a:tblPr>
              <a:tblGrid>
                <a:gridCol w="599315">
                  <a:extLst>
                    <a:ext uri="{9D8B030D-6E8A-4147-A177-3AD203B41FA5}">
                      <a16:colId xmlns:a16="http://schemas.microsoft.com/office/drawing/2014/main" val="20000"/>
                    </a:ext>
                  </a:extLst>
                </a:gridCol>
                <a:gridCol w="926432">
                  <a:extLst>
                    <a:ext uri="{9D8B030D-6E8A-4147-A177-3AD203B41FA5}">
                      <a16:colId xmlns:a16="http://schemas.microsoft.com/office/drawing/2014/main" val="20001"/>
                    </a:ext>
                  </a:extLst>
                </a:gridCol>
                <a:gridCol w="955118">
                  <a:extLst>
                    <a:ext uri="{9D8B030D-6E8A-4147-A177-3AD203B41FA5}">
                      <a16:colId xmlns:a16="http://schemas.microsoft.com/office/drawing/2014/main" val="250080128"/>
                    </a:ext>
                  </a:extLst>
                </a:gridCol>
              </a:tblGrid>
              <a:tr h="243596">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Group</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specific TFs</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 of clusters</a:t>
                      </a:r>
                      <a:endParaRPr sz="800" u="none" strike="noStrike" cap="none" dirty="0"/>
                    </a:p>
                  </a:txBody>
                  <a:tcPr marL="91450" marR="91450" marT="45725" marB="45725"/>
                </a:tc>
                <a:extLst>
                  <a:ext uri="{0D108BD9-81ED-4DB2-BD59-A6C34878D82A}">
                    <a16:rowId xmlns:a16="http://schemas.microsoft.com/office/drawing/2014/main" val="10000"/>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G1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131</a:t>
                      </a:r>
                      <a:endParaRPr sz="800" u="none" strike="noStrike" cap="none" dirty="0"/>
                    </a:p>
                  </a:txBody>
                  <a:tcPr marL="91450" marR="91450" marT="45725" marB="45725"/>
                </a:tc>
                <a:extLst>
                  <a:ext uri="{0D108BD9-81ED-4DB2-BD59-A6C34878D82A}">
                    <a16:rowId xmlns:a16="http://schemas.microsoft.com/office/drawing/2014/main" val="10001"/>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G2</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409</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359</a:t>
                      </a:r>
                      <a:endParaRPr sz="800" u="none" strike="noStrike" cap="none" dirty="0"/>
                    </a:p>
                  </a:txBody>
                  <a:tcPr marL="91450" marR="91450" marT="45725" marB="45725"/>
                </a:tc>
                <a:extLst>
                  <a:ext uri="{0D108BD9-81ED-4DB2-BD59-A6C34878D82A}">
                    <a16:rowId xmlns:a16="http://schemas.microsoft.com/office/drawing/2014/main" val="10002"/>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G3</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65</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290</a:t>
                      </a:r>
                      <a:endParaRPr sz="800" u="none" strike="noStrike" cap="none" dirty="0"/>
                    </a:p>
                  </a:txBody>
                  <a:tcPr marL="91450" marR="91450" marT="45725" marB="45725"/>
                </a:tc>
                <a:extLst>
                  <a:ext uri="{0D108BD9-81ED-4DB2-BD59-A6C34878D82A}">
                    <a16:rowId xmlns:a16="http://schemas.microsoft.com/office/drawing/2014/main" val="10003"/>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G4</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41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704</a:t>
                      </a:r>
                      <a:endParaRPr sz="800" u="none" strike="noStrike" cap="none" dirty="0"/>
                    </a:p>
                  </a:txBody>
                  <a:tcPr marL="91450" marR="91450" marT="45725" marB="45725"/>
                </a:tc>
                <a:extLst>
                  <a:ext uri="{0D108BD9-81ED-4DB2-BD59-A6C34878D82A}">
                    <a16:rowId xmlns:a16="http://schemas.microsoft.com/office/drawing/2014/main" val="10004"/>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a:t>G5</a:t>
                      </a:r>
                      <a:endParaRPr sz="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101</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126</a:t>
                      </a:r>
                      <a:endParaRPr sz="800" u="none" strike="noStrike" cap="none" dirty="0"/>
                    </a:p>
                  </a:txBody>
                  <a:tcPr marL="91450" marR="91450" marT="45725" marB="45725"/>
                </a:tc>
                <a:extLst>
                  <a:ext uri="{0D108BD9-81ED-4DB2-BD59-A6C34878D82A}">
                    <a16:rowId xmlns:a16="http://schemas.microsoft.com/office/drawing/2014/main" val="10005"/>
                  </a:ext>
                </a:extLst>
              </a:tr>
              <a:tr h="192754">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total</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640</a:t>
                      </a:r>
                      <a:endParaRPr sz="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800" u="none" strike="noStrike" cap="none" dirty="0"/>
                        <a:t>1610</a:t>
                      </a:r>
                      <a:endParaRPr sz="800" u="none" strike="noStrike" cap="none" dirty="0"/>
                    </a:p>
                  </a:txBody>
                  <a:tcPr marL="91450" marR="91450" marT="45725" marB="45725"/>
                </a:tc>
                <a:extLst>
                  <a:ext uri="{0D108BD9-81ED-4DB2-BD59-A6C34878D82A}">
                    <a16:rowId xmlns:a16="http://schemas.microsoft.com/office/drawing/2014/main" val="10006"/>
                  </a:ext>
                </a:extLst>
              </a:tr>
            </a:tbl>
          </a:graphicData>
        </a:graphic>
      </p:graphicFrame>
      <p:grpSp>
        <p:nvGrpSpPr>
          <p:cNvPr id="475" name="Group 474">
            <a:extLst>
              <a:ext uri="{FF2B5EF4-FFF2-40B4-BE49-F238E27FC236}">
                <a16:creationId xmlns:a16="http://schemas.microsoft.com/office/drawing/2014/main" id="{C3D97369-0A71-1C9B-619A-A87DE3DBC2BC}"/>
              </a:ext>
            </a:extLst>
          </p:cNvPr>
          <p:cNvGrpSpPr/>
          <p:nvPr/>
        </p:nvGrpSpPr>
        <p:grpSpPr>
          <a:xfrm>
            <a:off x="3910994" y="943858"/>
            <a:ext cx="627726" cy="215444"/>
            <a:chOff x="4324748" y="1213473"/>
            <a:chExt cx="627726" cy="215444"/>
          </a:xfrm>
        </p:grpSpPr>
        <p:cxnSp>
          <p:nvCxnSpPr>
            <p:cNvPr id="339" name="Straight Connector 338">
              <a:extLst>
                <a:ext uri="{FF2B5EF4-FFF2-40B4-BE49-F238E27FC236}">
                  <a16:creationId xmlns:a16="http://schemas.microsoft.com/office/drawing/2014/main" id="{C772E51C-7F93-BBF4-E8E2-55B11C66473F}"/>
                </a:ext>
              </a:extLst>
            </p:cNvPr>
            <p:cNvCxnSpPr>
              <a:cxnSpLocks/>
            </p:cNvCxnSpPr>
            <p:nvPr/>
          </p:nvCxnSpPr>
          <p:spPr>
            <a:xfrm>
              <a:off x="4345857" y="1330888"/>
              <a:ext cx="41830" cy="0"/>
            </a:xfrm>
            <a:prstGeom prst="line">
              <a:avLst/>
            </a:prstGeom>
          </p:spPr>
          <p:style>
            <a:lnRef idx="1">
              <a:schemeClr val="dk1"/>
            </a:lnRef>
            <a:fillRef idx="0">
              <a:schemeClr val="dk1"/>
            </a:fillRef>
            <a:effectRef idx="0">
              <a:schemeClr val="dk1"/>
            </a:effectRef>
            <a:fontRef idx="minor">
              <a:schemeClr val="tx1"/>
            </a:fontRef>
          </p:style>
        </p:cxnSp>
        <p:sp>
          <p:nvSpPr>
            <p:cNvPr id="343" name="TextBox 342">
              <a:extLst>
                <a:ext uri="{FF2B5EF4-FFF2-40B4-BE49-F238E27FC236}">
                  <a16:creationId xmlns:a16="http://schemas.microsoft.com/office/drawing/2014/main" id="{69A20D35-359E-C229-BBCC-DD20A2C2B187}"/>
                </a:ext>
              </a:extLst>
            </p:cNvPr>
            <p:cNvSpPr txBox="1"/>
            <p:nvPr/>
          </p:nvSpPr>
          <p:spPr>
            <a:xfrm flipH="1">
              <a:off x="4324748" y="1213473"/>
              <a:ext cx="627726" cy="215444"/>
            </a:xfrm>
            <a:prstGeom prst="rect">
              <a:avLst/>
            </a:prstGeom>
            <a:noFill/>
          </p:spPr>
          <p:txBody>
            <a:bodyPr wrap="square">
              <a:spAutoFit/>
            </a:bodyPr>
            <a:lstStyle/>
            <a:p>
              <a:r>
                <a:rPr lang="en-US" sz="800" i="1" dirty="0"/>
                <a:t>KLF4</a:t>
              </a:r>
              <a:endParaRPr lang="en-US" sz="800" dirty="0"/>
            </a:p>
          </p:txBody>
        </p:sp>
      </p:grpSp>
      <p:grpSp>
        <p:nvGrpSpPr>
          <p:cNvPr id="476" name="Group 475">
            <a:extLst>
              <a:ext uri="{FF2B5EF4-FFF2-40B4-BE49-F238E27FC236}">
                <a16:creationId xmlns:a16="http://schemas.microsoft.com/office/drawing/2014/main" id="{F99FEDF9-E9D9-BDB4-3ACF-1B9BC49D4A30}"/>
              </a:ext>
            </a:extLst>
          </p:cNvPr>
          <p:cNvGrpSpPr/>
          <p:nvPr/>
        </p:nvGrpSpPr>
        <p:grpSpPr>
          <a:xfrm>
            <a:off x="3917954" y="1589104"/>
            <a:ext cx="627726" cy="215444"/>
            <a:chOff x="4336590" y="1859156"/>
            <a:chExt cx="627726" cy="215444"/>
          </a:xfrm>
        </p:grpSpPr>
        <p:sp>
          <p:nvSpPr>
            <p:cNvPr id="342" name="TextBox 341">
              <a:extLst>
                <a:ext uri="{FF2B5EF4-FFF2-40B4-BE49-F238E27FC236}">
                  <a16:creationId xmlns:a16="http://schemas.microsoft.com/office/drawing/2014/main" id="{7D789B53-9009-1B8A-0A31-7796910219B1}"/>
                </a:ext>
              </a:extLst>
            </p:cNvPr>
            <p:cNvSpPr txBox="1"/>
            <p:nvPr/>
          </p:nvSpPr>
          <p:spPr>
            <a:xfrm flipH="1">
              <a:off x="4336590" y="1859156"/>
              <a:ext cx="627726" cy="215444"/>
            </a:xfrm>
            <a:prstGeom prst="rect">
              <a:avLst/>
            </a:prstGeom>
            <a:noFill/>
          </p:spPr>
          <p:txBody>
            <a:bodyPr wrap="square">
              <a:spAutoFit/>
            </a:bodyPr>
            <a:lstStyle/>
            <a:p>
              <a:r>
                <a:rPr lang="en-US" sz="800" i="1" dirty="0"/>
                <a:t>ZNF304</a:t>
              </a:r>
              <a:endParaRPr lang="en-US" sz="800" dirty="0"/>
            </a:p>
          </p:txBody>
        </p:sp>
        <p:cxnSp>
          <p:nvCxnSpPr>
            <p:cNvPr id="381" name="Straight Connector 380">
              <a:extLst>
                <a:ext uri="{FF2B5EF4-FFF2-40B4-BE49-F238E27FC236}">
                  <a16:creationId xmlns:a16="http://schemas.microsoft.com/office/drawing/2014/main" id="{ADBA13A5-84C3-83F8-5135-0A79C62F7824}"/>
                </a:ext>
              </a:extLst>
            </p:cNvPr>
            <p:cNvCxnSpPr>
              <a:cxnSpLocks/>
            </p:cNvCxnSpPr>
            <p:nvPr/>
          </p:nvCxnSpPr>
          <p:spPr>
            <a:xfrm>
              <a:off x="4356785" y="1967578"/>
              <a:ext cx="41830" cy="0"/>
            </a:xfrm>
            <a:prstGeom prst="line">
              <a:avLst/>
            </a:prstGeom>
          </p:spPr>
          <p:style>
            <a:lnRef idx="1">
              <a:schemeClr val="dk1"/>
            </a:lnRef>
            <a:fillRef idx="0">
              <a:schemeClr val="dk1"/>
            </a:fillRef>
            <a:effectRef idx="0">
              <a:schemeClr val="dk1"/>
            </a:effectRef>
            <a:fontRef idx="minor">
              <a:schemeClr val="tx1"/>
            </a:fontRef>
          </p:style>
        </p:cxnSp>
      </p:grpSp>
      <p:grpSp>
        <p:nvGrpSpPr>
          <p:cNvPr id="477" name="Group 476">
            <a:extLst>
              <a:ext uri="{FF2B5EF4-FFF2-40B4-BE49-F238E27FC236}">
                <a16:creationId xmlns:a16="http://schemas.microsoft.com/office/drawing/2014/main" id="{D2C5E498-28A1-6E2F-CD4A-5A47697FFEE1}"/>
              </a:ext>
            </a:extLst>
          </p:cNvPr>
          <p:cNvGrpSpPr/>
          <p:nvPr/>
        </p:nvGrpSpPr>
        <p:grpSpPr>
          <a:xfrm>
            <a:off x="3927479" y="2272197"/>
            <a:ext cx="630903" cy="345184"/>
            <a:chOff x="4336590" y="2491224"/>
            <a:chExt cx="630903" cy="345184"/>
          </a:xfrm>
        </p:grpSpPr>
        <p:sp>
          <p:nvSpPr>
            <p:cNvPr id="360" name="TextBox 359">
              <a:extLst>
                <a:ext uri="{FF2B5EF4-FFF2-40B4-BE49-F238E27FC236}">
                  <a16:creationId xmlns:a16="http://schemas.microsoft.com/office/drawing/2014/main" id="{88D8788D-E0AE-572A-18BC-8744E9AA44A6}"/>
                </a:ext>
              </a:extLst>
            </p:cNvPr>
            <p:cNvSpPr txBox="1"/>
            <p:nvPr/>
          </p:nvSpPr>
          <p:spPr>
            <a:xfrm flipH="1">
              <a:off x="4339767" y="2491224"/>
              <a:ext cx="627726" cy="215444"/>
            </a:xfrm>
            <a:prstGeom prst="rect">
              <a:avLst/>
            </a:prstGeom>
            <a:noFill/>
          </p:spPr>
          <p:txBody>
            <a:bodyPr wrap="square">
              <a:spAutoFit/>
            </a:bodyPr>
            <a:lstStyle/>
            <a:p>
              <a:r>
                <a:rPr lang="en-US" sz="800" i="1" dirty="0"/>
                <a:t>EOMES</a:t>
              </a:r>
              <a:endParaRPr lang="en-US" sz="800" dirty="0"/>
            </a:p>
          </p:txBody>
        </p:sp>
        <p:sp>
          <p:nvSpPr>
            <p:cNvPr id="374" name="TextBox 373">
              <a:extLst>
                <a:ext uri="{FF2B5EF4-FFF2-40B4-BE49-F238E27FC236}">
                  <a16:creationId xmlns:a16="http://schemas.microsoft.com/office/drawing/2014/main" id="{54C99D86-766F-438C-AA21-B74C66E73BE5}"/>
                </a:ext>
              </a:extLst>
            </p:cNvPr>
            <p:cNvSpPr txBox="1"/>
            <p:nvPr/>
          </p:nvSpPr>
          <p:spPr>
            <a:xfrm flipH="1">
              <a:off x="4336590" y="2620964"/>
              <a:ext cx="627726" cy="215444"/>
            </a:xfrm>
            <a:prstGeom prst="rect">
              <a:avLst/>
            </a:prstGeom>
            <a:noFill/>
          </p:spPr>
          <p:txBody>
            <a:bodyPr wrap="square">
              <a:spAutoFit/>
            </a:bodyPr>
            <a:lstStyle/>
            <a:p>
              <a:r>
                <a:rPr lang="en-US" sz="800" i="1" dirty="0"/>
                <a:t>TBX21</a:t>
              </a:r>
              <a:endParaRPr lang="en-US" sz="800" dirty="0"/>
            </a:p>
          </p:txBody>
        </p:sp>
        <p:cxnSp>
          <p:nvCxnSpPr>
            <p:cNvPr id="432" name="Straight Connector 431">
              <a:extLst>
                <a:ext uri="{FF2B5EF4-FFF2-40B4-BE49-F238E27FC236}">
                  <a16:creationId xmlns:a16="http://schemas.microsoft.com/office/drawing/2014/main" id="{77160BB9-DAE7-235B-8A1D-A5CC42971C9F}"/>
                </a:ext>
              </a:extLst>
            </p:cNvPr>
            <p:cNvCxnSpPr>
              <a:cxnSpLocks/>
            </p:cNvCxnSpPr>
            <p:nvPr/>
          </p:nvCxnSpPr>
          <p:spPr>
            <a:xfrm rot="1260000">
              <a:off x="4345696" y="2708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EF5931CA-9CD0-05B2-C6A9-6DF96C7F2D41}"/>
                </a:ext>
              </a:extLst>
            </p:cNvPr>
            <p:cNvCxnSpPr>
              <a:cxnSpLocks/>
            </p:cNvCxnSpPr>
            <p:nvPr/>
          </p:nvCxnSpPr>
          <p:spPr>
            <a:xfrm rot="-1260000">
              <a:off x="4342466" y="2616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8" name="Group 477">
            <a:extLst>
              <a:ext uri="{FF2B5EF4-FFF2-40B4-BE49-F238E27FC236}">
                <a16:creationId xmlns:a16="http://schemas.microsoft.com/office/drawing/2014/main" id="{1B10C3C2-F100-EFCE-EBB7-6348A27D6BE8}"/>
              </a:ext>
            </a:extLst>
          </p:cNvPr>
          <p:cNvGrpSpPr/>
          <p:nvPr/>
        </p:nvGrpSpPr>
        <p:grpSpPr>
          <a:xfrm>
            <a:off x="3930654" y="2978640"/>
            <a:ext cx="640879" cy="360344"/>
            <a:chOff x="4344193" y="3115380"/>
            <a:chExt cx="640879" cy="360344"/>
          </a:xfrm>
        </p:grpSpPr>
        <p:sp>
          <p:nvSpPr>
            <p:cNvPr id="375" name="TextBox 374">
              <a:extLst>
                <a:ext uri="{FF2B5EF4-FFF2-40B4-BE49-F238E27FC236}">
                  <a16:creationId xmlns:a16="http://schemas.microsoft.com/office/drawing/2014/main" id="{3423B78D-16D5-35E0-C8A0-DC868BA4E6ED}"/>
                </a:ext>
              </a:extLst>
            </p:cNvPr>
            <p:cNvSpPr txBox="1"/>
            <p:nvPr/>
          </p:nvSpPr>
          <p:spPr>
            <a:xfrm flipH="1">
              <a:off x="4357346" y="3115380"/>
              <a:ext cx="627726" cy="215444"/>
            </a:xfrm>
            <a:prstGeom prst="rect">
              <a:avLst/>
            </a:prstGeom>
            <a:noFill/>
          </p:spPr>
          <p:txBody>
            <a:bodyPr wrap="square">
              <a:spAutoFit/>
            </a:bodyPr>
            <a:lstStyle/>
            <a:p>
              <a:r>
                <a:rPr lang="en-US" sz="800" i="1" dirty="0"/>
                <a:t>LEF1</a:t>
              </a:r>
              <a:endParaRPr lang="en-US" sz="800" dirty="0"/>
            </a:p>
          </p:txBody>
        </p:sp>
        <p:sp>
          <p:nvSpPr>
            <p:cNvPr id="377" name="TextBox 376">
              <a:extLst>
                <a:ext uri="{FF2B5EF4-FFF2-40B4-BE49-F238E27FC236}">
                  <a16:creationId xmlns:a16="http://schemas.microsoft.com/office/drawing/2014/main" id="{CE0CB4E9-CAD1-A007-5F60-AABC10FEA480}"/>
                </a:ext>
              </a:extLst>
            </p:cNvPr>
            <p:cNvSpPr txBox="1"/>
            <p:nvPr/>
          </p:nvSpPr>
          <p:spPr>
            <a:xfrm flipH="1">
              <a:off x="4344193" y="3260280"/>
              <a:ext cx="627726" cy="215444"/>
            </a:xfrm>
            <a:prstGeom prst="rect">
              <a:avLst/>
            </a:prstGeom>
            <a:noFill/>
          </p:spPr>
          <p:txBody>
            <a:bodyPr wrap="square">
              <a:spAutoFit/>
            </a:bodyPr>
            <a:lstStyle/>
            <a:p>
              <a:r>
                <a:rPr lang="en-US" sz="800" i="1" dirty="0"/>
                <a:t>TCF7</a:t>
              </a:r>
              <a:endParaRPr lang="en-US" sz="800" dirty="0"/>
            </a:p>
          </p:txBody>
        </p:sp>
        <p:cxnSp>
          <p:nvCxnSpPr>
            <p:cNvPr id="435" name="Straight Connector 434">
              <a:extLst>
                <a:ext uri="{FF2B5EF4-FFF2-40B4-BE49-F238E27FC236}">
                  <a16:creationId xmlns:a16="http://schemas.microsoft.com/office/drawing/2014/main" id="{2EFE4F7B-BCA1-5DCC-F28F-7DCE2C059B58}"/>
                </a:ext>
              </a:extLst>
            </p:cNvPr>
            <p:cNvCxnSpPr>
              <a:cxnSpLocks/>
            </p:cNvCxnSpPr>
            <p:nvPr/>
          </p:nvCxnSpPr>
          <p:spPr>
            <a:xfrm rot="1260000">
              <a:off x="4355221" y="3343225"/>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8A315B7C-9872-F868-4783-349019A7FAEE}"/>
                </a:ext>
              </a:extLst>
            </p:cNvPr>
            <p:cNvCxnSpPr>
              <a:cxnSpLocks/>
            </p:cNvCxnSpPr>
            <p:nvPr/>
          </p:nvCxnSpPr>
          <p:spPr>
            <a:xfrm rot="-1260000">
              <a:off x="4351991" y="3251803"/>
              <a:ext cx="64008" cy="0"/>
            </a:xfrm>
            <a:prstGeom prst="line">
              <a:avLst/>
            </a:prstGeom>
          </p:spPr>
          <p:style>
            <a:lnRef idx="1">
              <a:schemeClr val="dk1"/>
            </a:lnRef>
            <a:fillRef idx="0">
              <a:schemeClr val="dk1"/>
            </a:fillRef>
            <a:effectRef idx="0">
              <a:schemeClr val="dk1"/>
            </a:effectRef>
            <a:fontRef idx="minor">
              <a:schemeClr val="tx1"/>
            </a:fontRef>
          </p:style>
        </p:cxnSp>
      </p:grpSp>
      <p:grpSp>
        <p:nvGrpSpPr>
          <p:cNvPr id="479" name="Group 478">
            <a:extLst>
              <a:ext uri="{FF2B5EF4-FFF2-40B4-BE49-F238E27FC236}">
                <a16:creationId xmlns:a16="http://schemas.microsoft.com/office/drawing/2014/main" id="{99F11851-EB28-642A-B554-E3BD7506B61B}"/>
              </a:ext>
            </a:extLst>
          </p:cNvPr>
          <p:cNvGrpSpPr/>
          <p:nvPr/>
        </p:nvGrpSpPr>
        <p:grpSpPr>
          <a:xfrm>
            <a:off x="3917954" y="4011074"/>
            <a:ext cx="502244" cy="215444"/>
            <a:chOff x="4349156" y="3789910"/>
            <a:chExt cx="502244" cy="215444"/>
          </a:xfrm>
        </p:grpSpPr>
        <p:sp>
          <p:nvSpPr>
            <p:cNvPr id="378" name="TextBox 377">
              <a:extLst>
                <a:ext uri="{FF2B5EF4-FFF2-40B4-BE49-F238E27FC236}">
                  <a16:creationId xmlns:a16="http://schemas.microsoft.com/office/drawing/2014/main" id="{73D1440F-E43B-0F54-9BBA-6367B0D772EC}"/>
                </a:ext>
              </a:extLst>
            </p:cNvPr>
            <p:cNvSpPr txBox="1"/>
            <p:nvPr/>
          </p:nvSpPr>
          <p:spPr>
            <a:xfrm flipH="1">
              <a:off x="4349156" y="3789910"/>
              <a:ext cx="502244" cy="215444"/>
            </a:xfrm>
            <a:prstGeom prst="rect">
              <a:avLst/>
            </a:prstGeom>
            <a:noFill/>
          </p:spPr>
          <p:txBody>
            <a:bodyPr wrap="square">
              <a:spAutoFit/>
            </a:bodyPr>
            <a:lstStyle/>
            <a:p>
              <a:r>
                <a:rPr lang="en-US" sz="800" i="1" dirty="0"/>
                <a:t>SPIB</a:t>
              </a:r>
              <a:endParaRPr lang="en-US" sz="800" dirty="0"/>
            </a:p>
          </p:txBody>
        </p:sp>
        <p:cxnSp>
          <p:nvCxnSpPr>
            <p:cNvPr id="437" name="Straight Connector 436">
              <a:extLst>
                <a:ext uri="{FF2B5EF4-FFF2-40B4-BE49-F238E27FC236}">
                  <a16:creationId xmlns:a16="http://schemas.microsoft.com/office/drawing/2014/main" id="{7B57B363-274E-4FCC-4E1E-EA118FF38A9A}"/>
                </a:ext>
              </a:extLst>
            </p:cNvPr>
            <p:cNvCxnSpPr>
              <a:cxnSpLocks/>
            </p:cNvCxnSpPr>
            <p:nvPr/>
          </p:nvCxnSpPr>
          <p:spPr>
            <a:xfrm>
              <a:off x="4380095" y="3894803"/>
              <a:ext cx="41830" cy="0"/>
            </a:xfrm>
            <a:prstGeom prst="line">
              <a:avLst/>
            </a:prstGeom>
          </p:spPr>
          <p:style>
            <a:lnRef idx="1">
              <a:schemeClr val="dk1"/>
            </a:lnRef>
            <a:fillRef idx="0">
              <a:schemeClr val="dk1"/>
            </a:fillRef>
            <a:effectRef idx="0">
              <a:schemeClr val="dk1"/>
            </a:effectRef>
            <a:fontRef idx="minor">
              <a:schemeClr val="tx1"/>
            </a:fontRef>
          </p:style>
        </p:cxnSp>
      </p:grpSp>
      <p:pic>
        <p:nvPicPr>
          <p:cNvPr id="19" name="Picture 18">
            <a:extLst>
              <a:ext uri="{FF2B5EF4-FFF2-40B4-BE49-F238E27FC236}">
                <a16:creationId xmlns:a16="http://schemas.microsoft.com/office/drawing/2014/main" id="{58201DB6-3D6E-8E7B-085D-FC518DB55585}"/>
              </a:ext>
            </a:extLst>
          </p:cNvPr>
          <p:cNvPicPr>
            <a:picLocks noChangeAspect="1"/>
          </p:cNvPicPr>
          <p:nvPr/>
        </p:nvPicPr>
        <p:blipFill>
          <a:blip r:embed="rId6"/>
          <a:srcRect t="1736" r="17939" b="95856"/>
          <a:stretch/>
        </p:blipFill>
        <p:spPr>
          <a:xfrm>
            <a:off x="452964" y="807873"/>
            <a:ext cx="3815781" cy="96690"/>
          </a:xfrm>
          <a:prstGeom prst="rect">
            <a:avLst/>
          </a:prstGeom>
        </p:spPr>
      </p:pic>
      <p:grpSp>
        <p:nvGrpSpPr>
          <p:cNvPr id="353" name="Google Shape;353;p2"/>
          <p:cNvGrpSpPr/>
          <p:nvPr/>
        </p:nvGrpSpPr>
        <p:grpSpPr>
          <a:xfrm>
            <a:off x="2281299" y="4482764"/>
            <a:ext cx="1183012" cy="627102"/>
            <a:chOff x="5496316" y="1347117"/>
            <a:chExt cx="2041343" cy="627102"/>
          </a:xfrm>
        </p:grpSpPr>
        <p:sp>
          <p:nvSpPr>
            <p:cNvPr id="354" name="Google Shape;354;p2"/>
            <p:cNvSpPr txBox="1"/>
            <p:nvPr/>
          </p:nvSpPr>
          <p:spPr>
            <a:xfrm>
              <a:off x="5592349" y="1758816"/>
              <a:ext cx="54132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5" name="Google Shape;355;p2"/>
            <p:cNvSpPr txBox="1"/>
            <p:nvPr/>
          </p:nvSpPr>
          <p:spPr>
            <a:xfrm>
              <a:off x="6044747"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6" name="Google Shape;356;p2"/>
            <p:cNvSpPr txBox="1"/>
            <p:nvPr/>
          </p:nvSpPr>
          <p:spPr>
            <a:xfrm>
              <a:off x="6497145"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7" name="Google Shape;357;p2"/>
            <p:cNvSpPr txBox="1"/>
            <p:nvPr/>
          </p:nvSpPr>
          <p:spPr>
            <a:xfrm>
              <a:off x="6949544" y="1758816"/>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58" name="Google Shape;358;p2"/>
            <p:cNvSpPr txBox="1"/>
            <p:nvPr/>
          </p:nvSpPr>
          <p:spPr>
            <a:xfrm>
              <a:off x="5496316" y="1347117"/>
              <a:ext cx="2041343"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9" name="Google Shape;359;p2"/>
            <p:cNvPicPr preferRelativeResize="0"/>
            <p:nvPr/>
          </p:nvPicPr>
          <p:blipFill rotWithShape="1">
            <a:blip r:embed="rId7">
              <a:alphaModFix/>
            </a:blip>
            <a:srcRect l="14942"/>
            <a:stretch/>
          </p:blipFill>
          <p:spPr>
            <a:xfrm rot="5400000">
              <a:off x="6405816" y="1022506"/>
              <a:ext cx="131696" cy="1417320"/>
            </a:xfrm>
            <a:prstGeom prst="rect">
              <a:avLst/>
            </a:prstGeom>
            <a:noFill/>
            <a:ln>
              <a:noFill/>
            </a:ln>
          </p:spPr>
        </p:pic>
      </p:grpSp>
      <p:cxnSp>
        <p:nvCxnSpPr>
          <p:cNvPr id="438" name="Straight Connector 437">
            <a:extLst>
              <a:ext uri="{FF2B5EF4-FFF2-40B4-BE49-F238E27FC236}">
                <a16:creationId xmlns:a16="http://schemas.microsoft.com/office/drawing/2014/main" id="{6636C123-77C2-2AC1-C873-EF89AFEC2712}"/>
              </a:ext>
            </a:extLst>
          </p:cNvPr>
          <p:cNvCxnSpPr>
            <a:cxnSpLocks/>
          </p:cNvCxnSpPr>
          <p:nvPr/>
        </p:nvCxnSpPr>
        <p:spPr>
          <a:xfrm rot="17460000">
            <a:off x="655005" y="4580599"/>
            <a:ext cx="64008"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5148D9EB-B2A9-5C43-7C09-7E7BF59DA8D6}"/>
              </a:ext>
            </a:extLst>
          </p:cNvPr>
          <p:cNvCxnSpPr>
            <a:cxnSpLocks/>
          </p:cNvCxnSpPr>
          <p:nvPr/>
        </p:nvCxnSpPr>
        <p:spPr>
          <a:xfrm rot="14940000">
            <a:off x="683527" y="4573075"/>
            <a:ext cx="64008" cy="0"/>
          </a:xfrm>
          <a:prstGeom prst="line">
            <a:avLst/>
          </a:prstGeom>
        </p:spPr>
        <p:style>
          <a:lnRef idx="1">
            <a:schemeClr val="dk1"/>
          </a:lnRef>
          <a:fillRef idx="0">
            <a:schemeClr val="dk1"/>
          </a:fillRef>
          <a:effectRef idx="0">
            <a:schemeClr val="dk1"/>
          </a:effectRef>
          <a:fontRef idx="minor">
            <a:schemeClr val="tx1"/>
          </a:fontRef>
        </p:style>
      </p:cxnSp>
      <p:grpSp>
        <p:nvGrpSpPr>
          <p:cNvPr id="485" name="Group 484">
            <a:extLst>
              <a:ext uri="{FF2B5EF4-FFF2-40B4-BE49-F238E27FC236}">
                <a16:creationId xmlns:a16="http://schemas.microsoft.com/office/drawing/2014/main" id="{FF4E8A8F-9847-2125-F0C4-BB8B34475110}"/>
              </a:ext>
            </a:extLst>
          </p:cNvPr>
          <p:cNvGrpSpPr/>
          <p:nvPr/>
        </p:nvGrpSpPr>
        <p:grpSpPr>
          <a:xfrm>
            <a:off x="621400" y="645085"/>
            <a:ext cx="3353557" cy="215403"/>
            <a:chOff x="615491" y="668907"/>
            <a:chExt cx="3353557" cy="215403"/>
          </a:xfrm>
        </p:grpSpPr>
        <p:sp>
          <p:nvSpPr>
            <p:cNvPr id="364" name="Google Shape;364;p2"/>
            <p:cNvSpPr txBox="1"/>
            <p:nvPr/>
          </p:nvSpPr>
          <p:spPr>
            <a:xfrm>
              <a:off x="615491" y="668907"/>
              <a:ext cx="3793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5" name="Google Shape;365;p2"/>
            <p:cNvSpPr txBox="1"/>
            <p:nvPr/>
          </p:nvSpPr>
          <p:spPr>
            <a:xfrm>
              <a:off x="1120915" y="668907"/>
              <a:ext cx="33611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6" name="Google Shape;366;p2"/>
            <p:cNvSpPr txBox="1"/>
            <p:nvPr/>
          </p:nvSpPr>
          <p:spPr>
            <a:xfrm>
              <a:off x="1777657"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7" name="Google Shape;367;p2"/>
            <p:cNvSpPr txBox="1"/>
            <p:nvPr/>
          </p:nvSpPr>
          <p:spPr>
            <a:xfrm>
              <a:off x="2735469" y="668907"/>
              <a:ext cx="42065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8" name="Google Shape;368;p2"/>
            <p:cNvSpPr txBox="1"/>
            <p:nvPr/>
          </p:nvSpPr>
          <p:spPr>
            <a:xfrm>
              <a:off x="3590608" y="668907"/>
              <a:ext cx="37844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9" name="TextBox 8">
            <a:extLst>
              <a:ext uri="{FF2B5EF4-FFF2-40B4-BE49-F238E27FC236}">
                <a16:creationId xmlns:a16="http://schemas.microsoft.com/office/drawing/2014/main" id="{3D8F9538-DEC0-0C50-E26A-19A0B7DB817A}"/>
              </a:ext>
            </a:extLst>
          </p:cNvPr>
          <p:cNvSpPr txBox="1"/>
          <p:nvPr/>
        </p:nvSpPr>
        <p:spPr>
          <a:xfrm rot="16200000">
            <a:off x="294450" y="4652369"/>
            <a:ext cx="701142" cy="215444"/>
          </a:xfrm>
          <a:prstGeom prst="rect">
            <a:avLst/>
          </a:prstGeom>
          <a:noFill/>
        </p:spPr>
        <p:txBody>
          <a:bodyPr wrap="square">
            <a:spAutoFit/>
          </a:bodyPr>
          <a:lstStyle/>
          <a:p>
            <a:r>
              <a:rPr lang="en-US" sz="800" dirty="0"/>
              <a:t>Cluster 1 </a:t>
            </a:r>
          </a:p>
        </p:txBody>
      </p:sp>
      <p:sp>
        <p:nvSpPr>
          <p:cNvPr id="10" name="TextBox 9">
            <a:extLst>
              <a:ext uri="{FF2B5EF4-FFF2-40B4-BE49-F238E27FC236}">
                <a16:creationId xmlns:a16="http://schemas.microsoft.com/office/drawing/2014/main" id="{C2ED8C6A-16AB-C8FF-5005-3C11C73C8529}"/>
              </a:ext>
            </a:extLst>
          </p:cNvPr>
          <p:cNvSpPr txBox="1"/>
          <p:nvPr/>
        </p:nvSpPr>
        <p:spPr>
          <a:xfrm rot="16200000">
            <a:off x="370811" y="4606081"/>
            <a:ext cx="793769" cy="215444"/>
          </a:xfrm>
          <a:prstGeom prst="rect">
            <a:avLst/>
          </a:prstGeom>
          <a:noFill/>
        </p:spPr>
        <p:txBody>
          <a:bodyPr wrap="square">
            <a:spAutoFit/>
          </a:bodyPr>
          <a:lstStyle/>
          <a:p>
            <a:r>
              <a:rPr lang="en-US" sz="800" dirty="0"/>
              <a:t>Cluster 2 </a:t>
            </a:r>
          </a:p>
        </p:txBody>
      </p:sp>
      <p:grpSp>
        <p:nvGrpSpPr>
          <p:cNvPr id="8" name="Group 7">
            <a:extLst>
              <a:ext uri="{FF2B5EF4-FFF2-40B4-BE49-F238E27FC236}">
                <a16:creationId xmlns:a16="http://schemas.microsoft.com/office/drawing/2014/main" id="{ACCA633A-987A-5427-750C-837E48B6E3D2}"/>
              </a:ext>
            </a:extLst>
          </p:cNvPr>
          <p:cNvGrpSpPr/>
          <p:nvPr/>
        </p:nvGrpSpPr>
        <p:grpSpPr>
          <a:xfrm>
            <a:off x="437040" y="5421720"/>
            <a:ext cx="3230435" cy="1953663"/>
            <a:chOff x="437040" y="5421720"/>
            <a:chExt cx="3230435" cy="1953663"/>
          </a:xfrm>
        </p:grpSpPr>
        <p:grpSp>
          <p:nvGrpSpPr>
            <p:cNvPr id="393" name="Google Shape;393;p2"/>
            <p:cNvGrpSpPr/>
            <p:nvPr/>
          </p:nvGrpSpPr>
          <p:grpSpPr>
            <a:xfrm>
              <a:off x="2828453" y="5421720"/>
              <a:ext cx="839022" cy="1136753"/>
              <a:chOff x="2840775" y="6818568"/>
              <a:chExt cx="839022" cy="1136753"/>
            </a:xfrm>
          </p:grpSpPr>
          <p:sp>
            <p:nvSpPr>
              <p:cNvPr id="394" name="Google Shape;394;p2"/>
              <p:cNvSpPr txBox="1"/>
              <p:nvPr/>
            </p:nvSpPr>
            <p:spPr>
              <a:xfrm>
                <a:off x="3169668" y="7325233"/>
                <a:ext cx="51012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0.25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5" name="Google Shape;395;p2"/>
              <p:cNvSpPr txBox="1"/>
              <p:nvPr/>
            </p:nvSpPr>
            <p:spPr>
              <a:xfrm>
                <a:off x="3169668" y="7734881"/>
                <a:ext cx="340086"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396" name="Google Shape;396;p2"/>
              <p:cNvSpPr txBox="1"/>
              <p:nvPr/>
            </p:nvSpPr>
            <p:spPr>
              <a:xfrm rot="16200000">
                <a:off x="2380100" y="7279243"/>
                <a:ext cx="113675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Percent of clusters</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97" name="Google Shape;397;p2"/>
              <p:cNvSpPr txBox="1"/>
              <p:nvPr/>
            </p:nvSpPr>
            <p:spPr>
              <a:xfrm>
                <a:off x="3169667" y="6915584"/>
                <a:ext cx="379703"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98" name="Google Shape;398;p2"/>
              <p:cNvPicPr preferRelativeResize="0"/>
              <p:nvPr/>
            </p:nvPicPr>
            <p:blipFill rotWithShape="1">
              <a:blip r:embed="rId8">
                <a:alphaModFix/>
              </a:blip>
              <a:srcRect/>
              <a:stretch/>
            </p:blipFill>
            <p:spPr>
              <a:xfrm>
                <a:off x="3041756" y="6948673"/>
                <a:ext cx="166545" cy="914400"/>
              </a:xfrm>
              <a:prstGeom prst="rect">
                <a:avLst/>
              </a:prstGeom>
              <a:noFill/>
              <a:ln>
                <a:noFill/>
              </a:ln>
            </p:spPr>
          </p:pic>
        </p:grpSp>
        <p:sp>
          <p:nvSpPr>
            <p:cNvPr id="39" name="TextBox 38">
              <a:extLst>
                <a:ext uri="{FF2B5EF4-FFF2-40B4-BE49-F238E27FC236}">
                  <a16:creationId xmlns:a16="http://schemas.microsoft.com/office/drawing/2014/main" id="{0657DA2A-E3EE-9B65-7C37-F15CF495EAD9}"/>
                </a:ext>
              </a:extLst>
            </p:cNvPr>
            <p:cNvSpPr txBox="1"/>
            <p:nvPr/>
          </p:nvSpPr>
          <p:spPr>
            <a:xfrm rot="16200000">
              <a:off x="378457" y="6671985"/>
              <a:ext cx="652743" cy="215444"/>
            </a:xfrm>
            <a:prstGeom prst="rect">
              <a:avLst/>
            </a:prstGeom>
            <a:noFill/>
          </p:spPr>
          <p:txBody>
            <a:bodyPr wrap="none" rtlCol="0">
              <a:spAutoFit/>
            </a:bodyPr>
            <a:lstStyle/>
            <a:p>
              <a:r>
                <a:rPr lang="en-US" sz="800" dirty="0"/>
                <a:t>B memory</a:t>
              </a:r>
            </a:p>
          </p:txBody>
        </p:sp>
        <p:sp>
          <p:nvSpPr>
            <p:cNvPr id="40" name="TextBox 39">
              <a:extLst>
                <a:ext uri="{FF2B5EF4-FFF2-40B4-BE49-F238E27FC236}">
                  <a16:creationId xmlns:a16="http://schemas.microsoft.com/office/drawing/2014/main" id="{57B81C76-28FD-5FC4-0300-84ABB257301A}"/>
                </a:ext>
              </a:extLst>
            </p:cNvPr>
            <p:cNvSpPr txBox="1"/>
            <p:nvPr/>
          </p:nvSpPr>
          <p:spPr>
            <a:xfrm rot="16200000">
              <a:off x="600240" y="6610269"/>
              <a:ext cx="529312" cy="215444"/>
            </a:xfrm>
            <a:prstGeom prst="rect">
              <a:avLst/>
            </a:prstGeom>
            <a:noFill/>
          </p:spPr>
          <p:txBody>
            <a:bodyPr wrap="none" rtlCol="0">
              <a:spAutoFit/>
            </a:bodyPr>
            <a:lstStyle/>
            <a:p>
              <a:r>
                <a:rPr lang="en-US" sz="800" dirty="0"/>
                <a:t>B naive</a:t>
              </a:r>
            </a:p>
          </p:txBody>
        </p:sp>
        <p:sp>
          <p:nvSpPr>
            <p:cNvPr id="41" name="TextBox 40">
              <a:extLst>
                <a:ext uri="{FF2B5EF4-FFF2-40B4-BE49-F238E27FC236}">
                  <a16:creationId xmlns:a16="http://schemas.microsoft.com/office/drawing/2014/main" id="{AFAA203C-6D68-9797-96B1-470793F8FD18}"/>
                </a:ext>
              </a:extLst>
            </p:cNvPr>
            <p:cNvSpPr txBox="1"/>
            <p:nvPr/>
          </p:nvSpPr>
          <p:spPr>
            <a:xfrm rot="16200000">
              <a:off x="657715" y="6712861"/>
              <a:ext cx="734496" cy="215444"/>
            </a:xfrm>
            <a:prstGeom prst="rect">
              <a:avLst/>
            </a:prstGeom>
            <a:noFill/>
          </p:spPr>
          <p:txBody>
            <a:bodyPr wrap="none" rtlCol="0">
              <a:spAutoFit/>
            </a:bodyPr>
            <a:lstStyle/>
            <a:p>
              <a:r>
                <a:rPr lang="en-US" sz="800" dirty="0"/>
                <a:t>CD14 Mono</a:t>
              </a:r>
            </a:p>
          </p:txBody>
        </p:sp>
        <p:sp>
          <p:nvSpPr>
            <p:cNvPr id="42" name="TextBox 41">
              <a:extLst>
                <a:ext uri="{FF2B5EF4-FFF2-40B4-BE49-F238E27FC236}">
                  <a16:creationId xmlns:a16="http://schemas.microsoft.com/office/drawing/2014/main" id="{787D17B5-BB4C-F14B-A81A-8AF2AB973DC0}"/>
                </a:ext>
              </a:extLst>
            </p:cNvPr>
            <p:cNvSpPr txBox="1"/>
            <p:nvPr/>
          </p:nvSpPr>
          <p:spPr>
            <a:xfrm rot="16200000">
              <a:off x="817782" y="6712861"/>
              <a:ext cx="734496" cy="215444"/>
            </a:xfrm>
            <a:prstGeom prst="rect">
              <a:avLst/>
            </a:prstGeom>
            <a:noFill/>
          </p:spPr>
          <p:txBody>
            <a:bodyPr wrap="none" rtlCol="0">
              <a:spAutoFit/>
            </a:bodyPr>
            <a:lstStyle/>
            <a:p>
              <a:r>
                <a:rPr lang="en-US" sz="800" dirty="0"/>
                <a:t>CD16 Mono</a:t>
              </a:r>
            </a:p>
          </p:txBody>
        </p:sp>
        <p:sp>
          <p:nvSpPr>
            <p:cNvPr id="43" name="TextBox 42">
              <a:extLst>
                <a:ext uri="{FF2B5EF4-FFF2-40B4-BE49-F238E27FC236}">
                  <a16:creationId xmlns:a16="http://schemas.microsoft.com/office/drawing/2014/main" id="{FF8ED48B-3EF2-E0EF-61A9-05334B3C226C}"/>
                </a:ext>
              </a:extLst>
            </p:cNvPr>
            <p:cNvSpPr txBox="1"/>
            <p:nvPr/>
          </p:nvSpPr>
          <p:spPr>
            <a:xfrm rot="16200000">
              <a:off x="958612" y="6732098"/>
              <a:ext cx="772969" cy="215444"/>
            </a:xfrm>
            <a:prstGeom prst="rect">
              <a:avLst/>
            </a:prstGeom>
            <a:noFill/>
          </p:spPr>
          <p:txBody>
            <a:bodyPr wrap="none" rtlCol="0">
              <a:spAutoFit/>
            </a:bodyPr>
            <a:lstStyle/>
            <a:p>
              <a:r>
                <a:rPr lang="en-US" sz="800" dirty="0"/>
                <a:t>CD4 T Naive</a:t>
              </a:r>
            </a:p>
          </p:txBody>
        </p:sp>
        <p:sp>
          <p:nvSpPr>
            <p:cNvPr id="44" name="TextBox 43">
              <a:extLst>
                <a:ext uri="{FF2B5EF4-FFF2-40B4-BE49-F238E27FC236}">
                  <a16:creationId xmlns:a16="http://schemas.microsoft.com/office/drawing/2014/main" id="{CB4FAD2E-DB06-05F4-ADCE-E17392CD0FA8}"/>
                </a:ext>
              </a:extLst>
            </p:cNvPr>
            <p:cNvSpPr txBox="1"/>
            <p:nvPr/>
          </p:nvSpPr>
          <p:spPr>
            <a:xfrm rot="16200000">
              <a:off x="1118679" y="6732098"/>
              <a:ext cx="772969" cy="215444"/>
            </a:xfrm>
            <a:prstGeom prst="rect">
              <a:avLst/>
            </a:prstGeom>
            <a:noFill/>
          </p:spPr>
          <p:txBody>
            <a:bodyPr wrap="none" rtlCol="0">
              <a:spAutoFit/>
            </a:bodyPr>
            <a:lstStyle/>
            <a:p>
              <a:r>
                <a:rPr lang="en-US" sz="800" dirty="0"/>
                <a:t>CD8 T Naive</a:t>
              </a:r>
            </a:p>
          </p:txBody>
        </p:sp>
        <p:sp>
          <p:nvSpPr>
            <p:cNvPr id="45" name="TextBox 44">
              <a:extLst>
                <a:ext uri="{FF2B5EF4-FFF2-40B4-BE49-F238E27FC236}">
                  <a16:creationId xmlns:a16="http://schemas.microsoft.com/office/drawing/2014/main" id="{04CAAA2F-7F14-3BDD-DA34-BC8BD92C3FF4}"/>
                </a:ext>
              </a:extLst>
            </p:cNvPr>
            <p:cNvSpPr txBox="1"/>
            <p:nvPr/>
          </p:nvSpPr>
          <p:spPr>
            <a:xfrm rot="16200000">
              <a:off x="1345271" y="6665573"/>
              <a:ext cx="639919" cy="215444"/>
            </a:xfrm>
            <a:prstGeom prst="rect">
              <a:avLst/>
            </a:prstGeom>
            <a:noFill/>
          </p:spPr>
          <p:txBody>
            <a:bodyPr wrap="none" rtlCol="0">
              <a:spAutoFit/>
            </a:bodyPr>
            <a:lstStyle/>
            <a:p>
              <a:r>
                <a:rPr lang="en-US" sz="800" dirty="0"/>
                <a:t>CD4 TCM</a:t>
              </a:r>
            </a:p>
          </p:txBody>
        </p:sp>
        <p:sp>
          <p:nvSpPr>
            <p:cNvPr id="46" name="TextBox 45">
              <a:extLst>
                <a:ext uri="{FF2B5EF4-FFF2-40B4-BE49-F238E27FC236}">
                  <a16:creationId xmlns:a16="http://schemas.microsoft.com/office/drawing/2014/main" id="{526D20C1-661E-9086-65B8-F185548E1DE0}"/>
                </a:ext>
              </a:extLst>
            </p:cNvPr>
            <p:cNvSpPr txBox="1"/>
            <p:nvPr/>
          </p:nvSpPr>
          <p:spPr>
            <a:xfrm rot="16200000">
              <a:off x="1507743" y="6663168"/>
              <a:ext cx="635110" cy="215444"/>
            </a:xfrm>
            <a:prstGeom prst="rect">
              <a:avLst/>
            </a:prstGeom>
            <a:noFill/>
          </p:spPr>
          <p:txBody>
            <a:bodyPr wrap="none" rtlCol="0">
              <a:spAutoFit/>
            </a:bodyPr>
            <a:lstStyle/>
            <a:p>
              <a:r>
                <a:rPr lang="en-US" sz="800" dirty="0"/>
                <a:t>CD8 TEM</a:t>
              </a:r>
            </a:p>
          </p:txBody>
        </p:sp>
        <p:sp>
          <p:nvSpPr>
            <p:cNvPr id="47" name="TextBox 46">
              <a:extLst>
                <a:ext uri="{FF2B5EF4-FFF2-40B4-BE49-F238E27FC236}">
                  <a16:creationId xmlns:a16="http://schemas.microsoft.com/office/drawing/2014/main" id="{14E6A5A1-1139-C997-9862-1B3584EE5138}"/>
                </a:ext>
              </a:extLst>
            </p:cNvPr>
            <p:cNvSpPr txBox="1"/>
            <p:nvPr/>
          </p:nvSpPr>
          <p:spPr>
            <a:xfrm rot="16200000">
              <a:off x="1770402" y="6560576"/>
              <a:ext cx="429926" cy="215444"/>
            </a:xfrm>
            <a:prstGeom prst="rect">
              <a:avLst/>
            </a:prstGeom>
            <a:noFill/>
          </p:spPr>
          <p:txBody>
            <a:bodyPr wrap="none" rtlCol="0">
              <a:spAutoFit/>
            </a:bodyPr>
            <a:lstStyle/>
            <a:p>
              <a:r>
                <a:rPr lang="en-US" sz="800" dirty="0"/>
                <a:t>MAIT</a:t>
              </a:r>
            </a:p>
          </p:txBody>
        </p:sp>
        <p:sp>
          <p:nvSpPr>
            <p:cNvPr id="48" name="TextBox 47">
              <a:extLst>
                <a:ext uri="{FF2B5EF4-FFF2-40B4-BE49-F238E27FC236}">
                  <a16:creationId xmlns:a16="http://schemas.microsoft.com/office/drawing/2014/main" id="{580D686C-9E41-294F-BE97-1B8E9925B77E}"/>
                </a:ext>
              </a:extLst>
            </p:cNvPr>
            <p:cNvSpPr txBox="1"/>
            <p:nvPr/>
          </p:nvSpPr>
          <p:spPr>
            <a:xfrm rot="16200000">
              <a:off x="1981765" y="6509280"/>
              <a:ext cx="327334" cy="215444"/>
            </a:xfrm>
            <a:prstGeom prst="rect">
              <a:avLst/>
            </a:prstGeom>
            <a:noFill/>
          </p:spPr>
          <p:txBody>
            <a:bodyPr wrap="none" rtlCol="0">
              <a:spAutoFit/>
            </a:bodyPr>
            <a:lstStyle/>
            <a:p>
              <a:r>
                <a:rPr lang="en-US" sz="800" dirty="0"/>
                <a:t>NK</a:t>
              </a:r>
            </a:p>
          </p:txBody>
        </p:sp>
        <p:sp>
          <p:nvSpPr>
            <p:cNvPr id="49" name="TextBox 48">
              <a:extLst>
                <a:ext uri="{FF2B5EF4-FFF2-40B4-BE49-F238E27FC236}">
                  <a16:creationId xmlns:a16="http://schemas.microsoft.com/office/drawing/2014/main" id="{92DCC4D3-2B6F-813C-C4DE-F239730C30A0}"/>
                </a:ext>
              </a:extLst>
            </p:cNvPr>
            <p:cNvSpPr txBox="1"/>
            <p:nvPr/>
          </p:nvSpPr>
          <p:spPr>
            <a:xfrm rot="16200000">
              <a:off x="1836861" y="6814653"/>
              <a:ext cx="906017" cy="215444"/>
            </a:xfrm>
            <a:prstGeom prst="rect">
              <a:avLst/>
            </a:prstGeom>
            <a:noFill/>
          </p:spPr>
          <p:txBody>
            <a:bodyPr wrap="none" rtlCol="0">
              <a:spAutoFit/>
            </a:bodyPr>
            <a:lstStyle/>
            <a:p>
              <a:r>
                <a:rPr lang="en-US" sz="800" dirty="0"/>
                <a:t>NK_CD56bright</a:t>
              </a:r>
            </a:p>
          </p:txBody>
        </p:sp>
        <p:sp>
          <p:nvSpPr>
            <p:cNvPr id="50" name="TextBox 49">
              <a:extLst>
                <a:ext uri="{FF2B5EF4-FFF2-40B4-BE49-F238E27FC236}">
                  <a16:creationId xmlns:a16="http://schemas.microsoft.com/office/drawing/2014/main" id="{9D897794-CA95-5C28-F18F-66348D510D64}"/>
                </a:ext>
              </a:extLst>
            </p:cNvPr>
            <p:cNvSpPr txBox="1"/>
            <p:nvPr/>
          </p:nvSpPr>
          <p:spPr>
            <a:xfrm>
              <a:off x="2501546" y="5462899"/>
              <a:ext cx="298480" cy="215444"/>
            </a:xfrm>
            <a:prstGeom prst="rect">
              <a:avLst/>
            </a:prstGeom>
            <a:noFill/>
          </p:spPr>
          <p:txBody>
            <a:bodyPr wrap="none" rtlCol="0">
              <a:spAutoFit/>
            </a:bodyPr>
            <a:lstStyle/>
            <a:p>
              <a:r>
                <a:rPr lang="en-US" sz="800" dirty="0"/>
                <a:t>All</a:t>
              </a:r>
            </a:p>
          </p:txBody>
        </p:sp>
        <p:sp>
          <p:nvSpPr>
            <p:cNvPr id="51" name="TextBox 50">
              <a:extLst>
                <a:ext uri="{FF2B5EF4-FFF2-40B4-BE49-F238E27FC236}">
                  <a16:creationId xmlns:a16="http://schemas.microsoft.com/office/drawing/2014/main" id="{07337056-7AD0-2E58-51DA-DD846EEA8B75}"/>
                </a:ext>
              </a:extLst>
            </p:cNvPr>
            <p:cNvSpPr txBox="1"/>
            <p:nvPr/>
          </p:nvSpPr>
          <p:spPr>
            <a:xfrm>
              <a:off x="2501546" y="5665604"/>
              <a:ext cx="322524" cy="215444"/>
            </a:xfrm>
            <a:prstGeom prst="rect">
              <a:avLst/>
            </a:prstGeom>
            <a:noFill/>
          </p:spPr>
          <p:txBody>
            <a:bodyPr wrap="none" rtlCol="0">
              <a:spAutoFit/>
            </a:bodyPr>
            <a:lstStyle/>
            <a:p>
              <a:r>
                <a:rPr lang="en-US" sz="800" dirty="0"/>
                <a:t>G1</a:t>
              </a:r>
            </a:p>
          </p:txBody>
        </p:sp>
        <p:sp>
          <p:nvSpPr>
            <p:cNvPr id="52" name="TextBox 51">
              <a:extLst>
                <a:ext uri="{FF2B5EF4-FFF2-40B4-BE49-F238E27FC236}">
                  <a16:creationId xmlns:a16="http://schemas.microsoft.com/office/drawing/2014/main" id="{A9DC2476-73C9-B5B6-4CD6-E835B48BC8C0}"/>
                </a:ext>
              </a:extLst>
            </p:cNvPr>
            <p:cNvSpPr txBox="1"/>
            <p:nvPr/>
          </p:nvSpPr>
          <p:spPr>
            <a:xfrm>
              <a:off x="2501546" y="5829886"/>
              <a:ext cx="322524" cy="215444"/>
            </a:xfrm>
            <a:prstGeom prst="rect">
              <a:avLst/>
            </a:prstGeom>
            <a:noFill/>
          </p:spPr>
          <p:txBody>
            <a:bodyPr wrap="none" rtlCol="0">
              <a:spAutoFit/>
            </a:bodyPr>
            <a:lstStyle/>
            <a:p>
              <a:r>
                <a:rPr lang="en-US" sz="800" dirty="0"/>
                <a:t>G2</a:t>
              </a:r>
            </a:p>
          </p:txBody>
        </p:sp>
        <p:sp>
          <p:nvSpPr>
            <p:cNvPr id="53" name="TextBox 52">
              <a:extLst>
                <a:ext uri="{FF2B5EF4-FFF2-40B4-BE49-F238E27FC236}">
                  <a16:creationId xmlns:a16="http://schemas.microsoft.com/office/drawing/2014/main" id="{81376919-A435-8A8A-03FD-2095C9A4D7FB}"/>
                </a:ext>
              </a:extLst>
            </p:cNvPr>
            <p:cNvSpPr txBox="1"/>
            <p:nvPr/>
          </p:nvSpPr>
          <p:spPr>
            <a:xfrm>
              <a:off x="2501546" y="5994168"/>
              <a:ext cx="322524" cy="215444"/>
            </a:xfrm>
            <a:prstGeom prst="rect">
              <a:avLst/>
            </a:prstGeom>
            <a:noFill/>
          </p:spPr>
          <p:txBody>
            <a:bodyPr wrap="none" rtlCol="0">
              <a:spAutoFit/>
            </a:bodyPr>
            <a:lstStyle/>
            <a:p>
              <a:r>
                <a:rPr lang="en-US" sz="800" dirty="0"/>
                <a:t>G3</a:t>
              </a:r>
            </a:p>
          </p:txBody>
        </p:sp>
        <p:sp>
          <p:nvSpPr>
            <p:cNvPr id="54" name="TextBox 53">
              <a:extLst>
                <a:ext uri="{FF2B5EF4-FFF2-40B4-BE49-F238E27FC236}">
                  <a16:creationId xmlns:a16="http://schemas.microsoft.com/office/drawing/2014/main" id="{AE9BC743-D01A-FEAE-B0A0-482A137D459F}"/>
                </a:ext>
              </a:extLst>
            </p:cNvPr>
            <p:cNvSpPr txBox="1"/>
            <p:nvPr/>
          </p:nvSpPr>
          <p:spPr>
            <a:xfrm>
              <a:off x="2501546" y="6158450"/>
              <a:ext cx="322524" cy="215444"/>
            </a:xfrm>
            <a:prstGeom prst="rect">
              <a:avLst/>
            </a:prstGeom>
            <a:noFill/>
          </p:spPr>
          <p:txBody>
            <a:bodyPr wrap="none" rtlCol="0">
              <a:spAutoFit/>
            </a:bodyPr>
            <a:lstStyle/>
            <a:p>
              <a:r>
                <a:rPr lang="en-US" sz="800" dirty="0"/>
                <a:t>G4</a:t>
              </a:r>
            </a:p>
          </p:txBody>
        </p:sp>
        <p:sp>
          <p:nvSpPr>
            <p:cNvPr id="55" name="TextBox 54">
              <a:extLst>
                <a:ext uri="{FF2B5EF4-FFF2-40B4-BE49-F238E27FC236}">
                  <a16:creationId xmlns:a16="http://schemas.microsoft.com/office/drawing/2014/main" id="{A215E640-9799-04BC-D7EC-C7C5E9270450}"/>
                </a:ext>
              </a:extLst>
            </p:cNvPr>
            <p:cNvSpPr txBox="1"/>
            <p:nvPr/>
          </p:nvSpPr>
          <p:spPr>
            <a:xfrm>
              <a:off x="2501546" y="6322732"/>
              <a:ext cx="322524" cy="215444"/>
            </a:xfrm>
            <a:prstGeom prst="rect">
              <a:avLst/>
            </a:prstGeom>
            <a:noFill/>
          </p:spPr>
          <p:txBody>
            <a:bodyPr wrap="none" rtlCol="0">
              <a:spAutoFit/>
            </a:bodyPr>
            <a:lstStyle/>
            <a:p>
              <a:r>
                <a:rPr lang="en-US" sz="800" dirty="0"/>
                <a:t>G5</a:t>
              </a:r>
            </a:p>
          </p:txBody>
        </p:sp>
        <p:sp>
          <p:nvSpPr>
            <p:cNvPr id="34" name="TextBox 33">
              <a:extLst>
                <a:ext uri="{FF2B5EF4-FFF2-40B4-BE49-F238E27FC236}">
                  <a16:creationId xmlns:a16="http://schemas.microsoft.com/office/drawing/2014/main" id="{73DABEDA-179B-2F5F-68F4-46572CAEDAAD}"/>
                </a:ext>
              </a:extLst>
            </p:cNvPr>
            <p:cNvSpPr txBox="1"/>
            <p:nvPr/>
          </p:nvSpPr>
          <p:spPr>
            <a:xfrm rot="16200000">
              <a:off x="119805" y="6770570"/>
              <a:ext cx="849913" cy="215444"/>
            </a:xfrm>
            <a:prstGeom prst="rect">
              <a:avLst/>
            </a:prstGeom>
            <a:noFill/>
          </p:spPr>
          <p:txBody>
            <a:bodyPr wrap="none" rtlCol="0">
              <a:spAutoFit/>
            </a:bodyPr>
            <a:lstStyle/>
            <a:p>
              <a:r>
                <a:rPr lang="en-US" sz="800" dirty="0"/>
                <a:t>B intermediate</a:t>
              </a:r>
            </a:p>
          </p:txBody>
        </p:sp>
        <p:sp>
          <p:nvSpPr>
            <p:cNvPr id="446" name="TextBox 445">
              <a:extLst>
                <a:ext uri="{FF2B5EF4-FFF2-40B4-BE49-F238E27FC236}">
                  <a16:creationId xmlns:a16="http://schemas.microsoft.com/office/drawing/2014/main" id="{458439C7-C829-1F8D-8B40-1CAC8F9D1015}"/>
                </a:ext>
              </a:extLst>
            </p:cNvPr>
            <p:cNvSpPr txBox="1"/>
            <p:nvPr/>
          </p:nvSpPr>
          <p:spPr>
            <a:xfrm rot="16200000">
              <a:off x="2267435" y="6543744"/>
              <a:ext cx="396262" cy="215444"/>
            </a:xfrm>
            <a:prstGeom prst="rect">
              <a:avLst/>
            </a:prstGeom>
            <a:noFill/>
          </p:spPr>
          <p:txBody>
            <a:bodyPr wrap="none" rtlCol="0">
              <a:spAutoFit/>
            </a:bodyPr>
            <a:lstStyle/>
            <a:p>
              <a:r>
                <a:rPr lang="en-US" sz="800" dirty="0"/>
                <a:t>Treg</a:t>
              </a:r>
            </a:p>
          </p:txBody>
        </p:sp>
      </p:grpSp>
      <p:pic>
        <p:nvPicPr>
          <p:cNvPr id="6" name="Picture 5">
            <a:extLst>
              <a:ext uri="{FF2B5EF4-FFF2-40B4-BE49-F238E27FC236}">
                <a16:creationId xmlns:a16="http://schemas.microsoft.com/office/drawing/2014/main" id="{71D0CA0E-1305-3A90-697D-0A28420D4DAB}"/>
              </a:ext>
            </a:extLst>
          </p:cNvPr>
          <p:cNvPicPr>
            <a:picLocks noChangeAspect="1"/>
          </p:cNvPicPr>
          <p:nvPr/>
        </p:nvPicPr>
        <p:blipFill>
          <a:blip r:embed="rId9"/>
          <a:stretch>
            <a:fillRect/>
          </a:stretch>
        </p:blipFill>
        <p:spPr>
          <a:xfrm>
            <a:off x="8243566" y="1823143"/>
            <a:ext cx="7772400" cy="6908800"/>
          </a:xfrm>
          <a:prstGeom prst="rect">
            <a:avLst/>
          </a:prstGeom>
        </p:spPr>
      </p:pic>
      <p:sp>
        <p:nvSpPr>
          <p:cNvPr id="7" name="TextBox 6">
            <a:extLst>
              <a:ext uri="{FF2B5EF4-FFF2-40B4-BE49-F238E27FC236}">
                <a16:creationId xmlns:a16="http://schemas.microsoft.com/office/drawing/2014/main" id="{5D7C8195-A20A-C30C-6311-835DA944672D}"/>
              </a:ext>
            </a:extLst>
          </p:cNvPr>
          <p:cNvSpPr txBox="1"/>
          <p:nvPr/>
        </p:nvSpPr>
        <p:spPr>
          <a:xfrm>
            <a:off x="130942" y="7781459"/>
            <a:ext cx="2948243" cy="1878976"/>
          </a:xfrm>
          <a:prstGeom prst="rect">
            <a:avLst/>
          </a:prstGeom>
          <a:noFill/>
        </p:spPr>
        <p:txBody>
          <a:bodyPr wrap="none" rtlCol="0">
            <a:spAutoFit/>
          </a:bodyPr>
          <a:lstStyle/>
          <a:p>
            <a:pPr algn="r">
              <a:lnSpc>
                <a:spcPts val="950"/>
              </a:lnSpc>
            </a:pPr>
            <a:r>
              <a:rPr lang="en-US" sz="800" dirty="0"/>
              <a:t>Regulation of Notch signaling pathway</a:t>
            </a:r>
          </a:p>
          <a:p>
            <a:pPr algn="r">
              <a:lnSpc>
                <a:spcPts val="950"/>
              </a:lnSpc>
            </a:pPr>
            <a:r>
              <a:rPr lang="en-US" sz="800" dirty="0"/>
              <a:t>B cell activation</a:t>
            </a:r>
          </a:p>
          <a:p>
            <a:pPr algn="r">
              <a:lnSpc>
                <a:spcPts val="950"/>
              </a:lnSpc>
            </a:pPr>
            <a:r>
              <a:rPr lang="en-US" sz="800" dirty="0"/>
              <a:t>Interleukin-4 and Interleukin-13 signaling</a:t>
            </a:r>
          </a:p>
          <a:p>
            <a:pPr algn="r">
              <a:lnSpc>
                <a:spcPts val="950"/>
              </a:lnSpc>
            </a:pPr>
            <a:r>
              <a:rPr lang="en-US" sz="800" dirty="0"/>
              <a:t>Transcriptional regulation by RUNX3</a:t>
            </a:r>
          </a:p>
          <a:p>
            <a:pPr algn="r">
              <a:lnSpc>
                <a:spcPts val="950"/>
              </a:lnSpc>
            </a:pPr>
            <a:r>
              <a:rPr lang="en-US" sz="800" dirty="0"/>
              <a:t>Repression of WNT target genes</a:t>
            </a:r>
          </a:p>
          <a:p>
            <a:pPr algn="r">
              <a:lnSpc>
                <a:spcPts val="950"/>
              </a:lnSpc>
            </a:pPr>
            <a:r>
              <a:rPr lang="en-US" sz="800" dirty="0"/>
              <a:t>Formation of the beta-catenin: TCF transactivating complex</a:t>
            </a:r>
          </a:p>
          <a:p>
            <a:pPr algn="r">
              <a:lnSpc>
                <a:spcPts val="950"/>
              </a:lnSpc>
            </a:pPr>
            <a:r>
              <a:rPr lang="en-US" sz="800" dirty="0"/>
              <a:t>Alpha-beta T cell activation</a:t>
            </a:r>
          </a:p>
          <a:p>
            <a:pPr algn="r">
              <a:lnSpc>
                <a:spcPts val="950"/>
              </a:lnSpc>
            </a:pPr>
            <a:r>
              <a:rPr lang="en-US" sz="800" dirty="0"/>
              <a:t>Cartilage development</a:t>
            </a:r>
          </a:p>
          <a:p>
            <a:pPr algn="r">
              <a:lnSpc>
                <a:spcPts val="950"/>
              </a:lnSpc>
            </a:pPr>
            <a:r>
              <a:rPr lang="en-US" sz="800" b="1" dirty="0">
                <a:solidFill>
                  <a:schemeClr val="tx1"/>
                </a:solidFill>
              </a:rPr>
              <a:t>Deactivation of the beta-catenin transactivating complex</a:t>
            </a:r>
          </a:p>
          <a:p>
            <a:pPr algn="r">
              <a:lnSpc>
                <a:spcPts val="950"/>
              </a:lnSpc>
            </a:pPr>
            <a:r>
              <a:rPr lang="en-US" sz="800" b="1" dirty="0">
                <a:solidFill>
                  <a:schemeClr val="tx1"/>
                </a:solidFill>
              </a:rPr>
              <a:t>NOTCH3 Intracellular Domain Regulates Transcription</a:t>
            </a:r>
          </a:p>
          <a:p>
            <a:pPr algn="r">
              <a:lnSpc>
                <a:spcPts val="950"/>
              </a:lnSpc>
            </a:pPr>
            <a:r>
              <a:rPr lang="en-US" sz="800" b="1" dirty="0">
                <a:solidFill>
                  <a:schemeClr val="tx1"/>
                </a:solidFill>
              </a:rPr>
              <a:t>YAP1- and WWTR1 (TAZ)-stimulated gene expression</a:t>
            </a:r>
          </a:p>
          <a:p>
            <a:pPr algn="r">
              <a:lnSpc>
                <a:spcPts val="950"/>
              </a:lnSpc>
            </a:pPr>
            <a:r>
              <a:rPr lang="en-US" sz="800" b="1" dirty="0">
                <a:solidFill>
                  <a:schemeClr val="tx1"/>
                </a:solidFill>
              </a:rPr>
              <a:t>Transcriptional regulation by RUNX2</a:t>
            </a:r>
          </a:p>
          <a:p>
            <a:pPr algn="r">
              <a:lnSpc>
                <a:spcPts val="950"/>
              </a:lnSpc>
            </a:pPr>
            <a:r>
              <a:rPr lang="en-US" sz="800" b="1" dirty="0">
                <a:solidFill>
                  <a:schemeClr val="tx1"/>
                </a:solidFill>
              </a:rPr>
              <a:t>SUMOylation of intracellular receptors</a:t>
            </a:r>
          </a:p>
          <a:p>
            <a:pPr algn="r">
              <a:lnSpc>
                <a:spcPts val="950"/>
              </a:lnSpc>
            </a:pPr>
            <a:r>
              <a:rPr lang="en-US" sz="800" dirty="0"/>
              <a:t>Signaling by NTRKs</a:t>
            </a:r>
          </a:p>
        </p:txBody>
      </p:sp>
      <p:grpSp>
        <p:nvGrpSpPr>
          <p:cNvPr id="13" name="Group 12">
            <a:extLst>
              <a:ext uri="{FF2B5EF4-FFF2-40B4-BE49-F238E27FC236}">
                <a16:creationId xmlns:a16="http://schemas.microsoft.com/office/drawing/2014/main" id="{204A8DC4-774F-6DAB-2B41-3A32D032BEAD}"/>
              </a:ext>
            </a:extLst>
          </p:cNvPr>
          <p:cNvGrpSpPr/>
          <p:nvPr/>
        </p:nvGrpSpPr>
        <p:grpSpPr>
          <a:xfrm>
            <a:off x="4376033" y="5347856"/>
            <a:ext cx="2209846" cy="2053353"/>
            <a:chOff x="4329434" y="5312791"/>
            <a:chExt cx="2209846" cy="2053353"/>
          </a:xfrm>
        </p:grpSpPr>
        <p:sp>
          <p:nvSpPr>
            <p:cNvPr id="406" name="Google Shape;406;p2"/>
            <p:cNvSpPr/>
            <p:nvPr/>
          </p:nvSpPr>
          <p:spPr>
            <a:xfrm>
              <a:off x="4748681" y="7177600"/>
              <a:ext cx="1767705" cy="92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08" name="Google Shape;408;p2"/>
            <p:cNvSpPr txBox="1"/>
            <p:nvPr/>
          </p:nvSpPr>
          <p:spPr>
            <a:xfrm>
              <a:off x="471328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All</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09" name="Google Shape;409;p2"/>
            <p:cNvSpPr txBox="1"/>
            <p:nvPr/>
          </p:nvSpPr>
          <p:spPr>
            <a:xfrm>
              <a:off x="5008794" y="7150741"/>
              <a:ext cx="33676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0" name="Google Shape;410;p2"/>
            <p:cNvSpPr txBox="1"/>
            <p:nvPr/>
          </p:nvSpPr>
          <p:spPr>
            <a:xfrm>
              <a:off x="5304304" y="7150741"/>
              <a:ext cx="33519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1" name="Google Shape;411;p2"/>
            <p:cNvSpPr txBox="1"/>
            <p:nvPr/>
          </p:nvSpPr>
          <p:spPr>
            <a:xfrm>
              <a:off x="5598239" y="7150741"/>
              <a:ext cx="3200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2" name="Google Shape;412;p2"/>
            <p:cNvSpPr txBox="1"/>
            <p:nvPr/>
          </p:nvSpPr>
          <p:spPr>
            <a:xfrm>
              <a:off x="5876991" y="7150741"/>
              <a:ext cx="33519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3" name="Google Shape;413;p2"/>
            <p:cNvSpPr txBox="1"/>
            <p:nvPr/>
          </p:nvSpPr>
          <p:spPr>
            <a:xfrm>
              <a:off x="6170928" y="7150741"/>
              <a:ext cx="368352"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4" name="Google Shape;414;p2"/>
            <p:cNvSpPr txBox="1"/>
            <p:nvPr/>
          </p:nvSpPr>
          <p:spPr>
            <a:xfrm>
              <a:off x="4415599" y="7068540"/>
              <a:ext cx="298521"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cxnSp>
          <p:nvCxnSpPr>
            <p:cNvPr id="415" name="Google Shape;415;p2"/>
            <p:cNvCxnSpPr/>
            <p:nvPr/>
          </p:nvCxnSpPr>
          <p:spPr>
            <a:xfrm rot="10800000" flipH="1">
              <a:off x="4651494" y="7062557"/>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418" name="Google Shape;418;p2"/>
            <p:cNvSpPr/>
            <p:nvPr/>
          </p:nvSpPr>
          <p:spPr>
            <a:xfrm>
              <a:off x="4427354" y="5700225"/>
              <a:ext cx="196200" cy="15220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20" name="Google Shape;420;p2"/>
            <p:cNvSpPr txBox="1"/>
            <p:nvPr/>
          </p:nvSpPr>
          <p:spPr>
            <a:xfrm>
              <a:off x="4329434" y="6862746"/>
              <a:ext cx="40088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0.50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2" name="Google Shape;422;p2"/>
            <p:cNvSpPr txBox="1"/>
            <p:nvPr/>
          </p:nvSpPr>
          <p:spPr>
            <a:xfrm>
              <a:off x="4366713" y="5464432"/>
              <a:ext cx="376237"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1.5</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5" name="Google Shape;425;p2"/>
            <p:cNvSpPr txBox="1"/>
            <p:nvPr/>
          </p:nvSpPr>
          <p:spPr>
            <a:xfrm>
              <a:off x="5249725" y="5312791"/>
              <a:ext cx="4322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6" name="Google Shape;426;p2"/>
            <p:cNvSpPr txBox="1"/>
            <p:nvPr/>
          </p:nvSpPr>
          <p:spPr>
            <a:xfrm>
              <a:off x="5853136" y="6441519"/>
              <a:ext cx="38418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428" name="Google Shape;428;p2"/>
            <p:cNvCxnSpPr/>
            <p:nvPr/>
          </p:nvCxnSpPr>
          <p:spPr>
            <a:xfrm rot="10800000" flipH="1">
              <a:off x="4651495" y="6952681"/>
              <a:ext cx="41578" cy="18792"/>
            </a:xfrm>
            <a:prstGeom prst="straightConnector1">
              <a:avLst/>
            </a:prstGeom>
            <a:noFill/>
            <a:ln w="9525" cap="flat" cmpd="sng">
              <a:solidFill>
                <a:srgbClr val="7F7F7F"/>
              </a:solidFill>
              <a:prstDash val="solid"/>
              <a:miter lim="800000"/>
              <a:headEnd type="none" w="sm" len="sm"/>
              <a:tailEnd type="none" w="sm" len="sm"/>
            </a:ln>
          </p:spPr>
        </p:cxnSp>
        <p:sp>
          <p:nvSpPr>
            <p:cNvPr id="56" name="Google Shape;422;p2">
              <a:extLst>
                <a:ext uri="{FF2B5EF4-FFF2-40B4-BE49-F238E27FC236}">
                  <a16:creationId xmlns:a16="http://schemas.microsoft.com/office/drawing/2014/main" id="{40AAE1A2-45D3-FCFE-10D0-F6F102C407CF}"/>
                </a:ext>
              </a:extLst>
            </p:cNvPr>
            <p:cNvSpPr txBox="1"/>
            <p:nvPr/>
          </p:nvSpPr>
          <p:spPr>
            <a:xfrm>
              <a:off x="4430100" y="6157835"/>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1</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9" name="Google Shape;429;p2"/>
            <p:cNvSpPr txBox="1"/>
            <p:nvPr/>
          </p:nvSpPr>
          <p:spPr>
            <a:xfrm>
              <a:off x="4446081" y="7033602"/>
              <a:ext cx="308394" cy="2154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1" name="Picture 10" descr="A graph of different colored bars&#10;&#10;Description automatically generated">
              <a:extLst>
                <a:ext uri="{FF2B5EF4-FFF2-40B4-BE49-F238E27FC236}">
                  <a16:creationId xmlns:a16="http://schemas.microsoft.com/office/drawing/2014/main" id="{0EDE3EF6-C323-86ED-C1A1-34B4F9617408}"/>
                </a:ext>
              </a:extLst>
            </p:cNvPr>
            <p:cNvPicPr>
              <a:picLocks noChangeAspect="1"/>
            </p:cNvPicPr>
            <p:nvPr/>
          </p:nvPicPr>
          <p:blipFill>
            <a:blip r:embed="rId10"/>
            <a:srcRect l="12977" t="84046" r="21167" b="10772"/>
            <a:stretch/>
          </p:blipFill>
          <p:spPr>
            <a:xfrm>
              <a:off x="4722475" y="7051033"/>
              <a:ext cx="1752677" cy="138115"/>
            </a:xfrm>
            <a:prstGeom prst="rect">
              <a:avLst/>
            </a:prstGeom>
          </p:spPr>
        </p:pic>
      </p:grpSp>
      <p:grpSp>
        <p:nvGrpSpPr>
          <p:cNvPr id="25" name="Group 24">
            <a:extLst>
              <a:ext uri="{FF2B5EF4-FFF2-40B4-BE49-F238E27FC236}">
                <a16:creationId xmlns:a16="http://schemas.microsoft.com/office/drawing/2014/main" id="{93F8DDF5-B455-039B-F0A0-EC9B6FC9F926}"/>
              </a:ext>
            </a:extLst>
          </p:cNvPr>
          <p:cNvGrpSpPr/>
          <p:nvPr/>
        </p:nvGrpSpPr>
        <p:grpSpPr>
          <a:xfrm>
            <a:off x="659184" y="940707"/>
            <a:ext cx="3265115" cy="3575019"/>
            <a:chOff x="731394" y="1326713"/>
            <a:chExt cx="3653235" cy="3925846"/>
          </a:xfrm>
        </p:grpSpPr>
        <p:sp>
          <p:nvSpPr>
            <p:cNvPr id="27" name="Google Shape;369;p2">
              <a:extLst>
                <a:ext uri="{FF2B5EF4-FFF2-40B4-BE49-F238E27FC236}">
                  <a16:creationId xmlns:a16="http://schemas.microsoft.com/office/drawing/2014/main" id="{C65668D8-DA96-37E7-88F0-6899229B767B}"/>
                </a:ext>
              </a:extLst>
            </p:cNvPr>
            <p:cNvSpPr/>
            <p:nvPr/>
          </p:nvSpPr>
          <p:spPr>
            <a:xfrm>
              <a:off x="731394" y="1326713"/>
              <a:ext cx="288733" cy="780949"/>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8" name="Google Shape;370;p2">
              <a:extLst>
                <a:ext uri="{FF2B5EF4-FFF2-40B4-BE49-F238E27FC236}">
                  <a16:creationId xmlns:a16="http://schemas.microsoft.com/office/drawing/2014/main" id="{B920AF2D-A096-9AFC-6834-87D4F8939883}"/>
                </a:ext>
              </a:extLst>
            </p:cNvPr>
            <p:cNvSpPr/>
            <p:nvPr/>
          </p:nvSpPr>
          <p:spPr>
            <a:xfrm>
              <a:off x="1020126" y="2107662"/>
              <a:ext cx="778335" cy="76373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371;p2">
              <a:extLst>
                <a:ext uri="{FF2B5EF4-FFF2-40B4-BE49-F238E27FC236}">
                  <a16:creationId xmlns:a16="http://schemas.microsoft.com/office/drawing/2014/main" id="{32568163-E7FE-DBCD-B536-C56CC78B7B76}"/>
                </a:ext>
              </a:extLst>
            </p:cNvPr>
            <p:cNvSpPr/>
            <p:nvPr/>
          </p:nvSpPr>
          <p:spPr>
            <a:xfrm>
              <a:off x="1800254" y="2870322"/>
              <a:ext cx="715560"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0" name="Google Shape;372;p2">
              <a:extLst>
                <a:ext uri="{FF2B5EF4-FFF2-40B4-BE49-F238E27FC236}">
                  <a16:creationId xmlns:a16="http://schemas.microsoft.com/office/drawing/2014/main" id="{50476AA7-746A-BF2A-0F38-DAB7BA8E3F73}"/>
                </a:ext>
              </a:extLst>
            </p:cNvPr>
            <p:cNvSpPr/>
            <p:nvPr/>
          </p:nvSpPr>
          <p:spPr>
            <a:xfrm>
              <a:off x="2515813" y="3665780"/>
              <a:ext cx="1570263"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31" name="Google Shape;373;p2">
              <a:extLst>
                <a:ext uri="{FF2B5EF4-FFF2-40B4-BE49-F238E27FC236}">
                  <a16:creationId xmlns:a16="http://schemas.microsoft.com/office/drawing/2014/main" id="{340A8678-0ACC-9858-2161-58BB68CD8B3B}"/>
                </a:ext>
              </a:extLst>
            </p:cNvPr>
            <p:cNvSpPr/>
            <p:nvPr/>
          </p:nvSpPr>
          <p:spPr>
            <a:xfrm>
              <a:off x="4080898" y="4456029"/>
              <a:ext cx="303731" cy="79653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21" name="Group 20">
            <a:extLst>
              <a:ext uri="{FF2B5EF4-FFF2-40B4-BE49-F238E27FC236}">
                <a16:creationId xmlns:a16="http://schemas.microsoft.com/office/drawing/2014/main" id="{A78A5DB6-C4FA-B548-FC2F-6378CB572558}"/>
              </a:ext>
            </a:extLst>
          </p:cNvPr>
          <p:cNvGrpSpPr/>
          <p:nvPr/>
        </p:nvGrpSpPr>
        <p:grpSpPr>
          <a:xfrm>
            <a:off x="4728266" y="8708710"/>
            <a:ext cx="563205" cy="943470"/>
            <a:chOff x="5263268" y="8681646"/>
            <a:chExt cx="563205" cy="943470"/>
          </a:xfrm>
        </p:grpSpPr>
        <p:sp>
          <p:nvSpPr>
            <p:cNvPr id="321" name="TextBox 320">
              <a:extLst>
                <a:ext uri="{FF2B5EF4-FFF2-40B4-BE49-F238E27FC236}">
                  <a16:creationId xmlns:a16="http://schemas.microsoft.com/office/drawing/2014/main" id="{DAC2EDCD-9AB6-66EF-B848-9017C2AC6E85}"/>
                </a:ext>
              </a:extLst>
            </p:cNvPr>
            <p:cNvSpPr txBox="1"/>
            <p:nvPr/>
          </p:nvSpPr>
          <p:spPr>
            <a:xfrm>
              <a:off x="5467079" y="9033319"/>
              <a:ext cx="359394" cy="200055"/>
            </a:xfrm>
            <a:prstGeom prst="rect">
              <a:avLst/>
            </a:prstGeom>
            <a:noFill/>
          </p:spPr>
          <p:txBody>
            <a:bodyPr wrap="none" rtlCol="0">
              <a:spAutoFit/>
            </a:bodyPr>
            <a:lstStyle/>
            <a:p>
              <a:r>
                <a:rPr lang="en-US" sz="700" dirty="0"/>
                <a:t>0.03</a:t>
              </a:r>
            </a:p>
          </p:txBody>
        </p:sp>
        <p:sp>
          <p:nvSpPr>
            <p:cNvPr id="322" name="TextBox 321">
              <a:extLst>
                <a:ext uri="{FF2B5EF4-FFF2-40B4-BE49-F238E27FC236}">
                  <a16:creationId xmlns:a16="http://schemas.microsoft.com/office/drawing/2014/main" id="{6D1C6E02-A759-15D5-4570-56E6874A1F51}"/>
                </a:ext>
              </a:extLst>
            </p:cNvPr>
            <p:cNvSpPr txBox="1"/>
            <p:nvPr/>
          </p:nvSpPr>
          <p:spPr>
            <a:xfrm>
              <a:off x="5467079" y="9188483"/>
              <a:ext cx="359394" cy="200055"/>
            </a:xfrm>
            <a:prstGeom prst="rect">
              <a:avLst/>
            </a:prstGeom>
            <a:noFill/>
          </p:spPr>
          <p:txBody>
            <a:bodyPr wrap="none" rtlCol="0">
              <a:spAutoFit/>
            </a:bodyPr>
            <a:lstStyle/>
            <a:p>
              <a:r>
                <a:rPr lang="en-US" sz="700" dirty="0"/>
                <a:t>0.02</a:t>
              </a:r>
            </a:p>
          </p:txBody>
        </p:sp>
        <p:sp>
          <p:nvSpPr>
            <p:cNvPr id="323" name="TextBox 322">
              <a:extLst>
                <a:ext uri="{FF2B5EF4-FFF2-40B4-BE49-F238E27FC236}">
                  <a16:creationId xmlns:a16="http://schemas.microsoft.com/office/drawing/2014/main" id="{127305E9-2D86-E8DC-DF12-25406B12B8D7}"/>
                </a:ext>
              </a:extLst>
            </p:cNvPr>
            <p:cNvSpPr txBox="1"/>
            <p:nvPr/>
          </p:nvSpPr>
          <p:spPr>
            <a:xfrm>
              <a:off x="5467079" y="9343647"/>
              <a:ext cx="359394" cy="200055"/>
            </a:xfrm>
            <a:prstGeom prst="rect">
              <a:avLst/>
            </a:prstGeom>
            <a:noFill/>
          </p:spPr>
          <p:txBody>
            <a:bodyPr wrap="none" rtlCol="0">
              <a:spAutoFit/>
            </a:bodyPr>
            <a:lstStyle/>
            <a:p>
              <a:r>
                <a:rPr lang="en-US" sz="700" dirty="0"/>
                <a:t>0.01</a:t>
              </a:r>
            </a:p>
          </p:txBody>
        </p:sp>
        <p:sp>
          <p:nvSpPr>
            <p:cNvPr id="325" name="TextBox 324">
              <a:extLst>
                <a:ext uri="{FF2B5EF4-FFF2-40B4-BE49-F238E27FC236}">
                  <a16:creationId xmlns:a16="http://schemas.microsoft.com/office/drawing/2014/main" id="{FB04DE0E-0D5F-3610-5A11-EA763150B861}"/>
                </a:ext>
              </a:extLst>
            </p:cNvPr>
            <p:cNvSpPr txBox="1"/>
            <p:nvPr/>
          </p:nvSpPr>
          <p:spPr>
            <a:xfrm>
              <a:off x="5263268" y="8681646"/>
              <a:ext cx="524503" cy="200055"/>
            </a:xfrm>
            <a:prstGeom prst="rect">
              <a:avLst/>
            </a:prstGeom>
            <a:noFill/>
          </p:spPr>
          <p:txBody>
            <a:bodyPr wrap="none" rtlCol="0">
              <a:spAutoFit/>
            </a:bodyPr>
            <a:lstStyle/>
            <a:p>
              <a:r>
                <a:rPr lang="en-US" sz="700" dirty="0" err="1"/>
                <a:t>p.adjust</a:t>
              </a:r>
              <a:r>
                <a:rPr lang="en-US" sz="700" dirty="0"/>
                <a:t> </a:t>
              </a:r>
            </a:p>
          </p:txBody>
        </p:sp>
        <p:pic>
          <p:nvPicPr>
            <p:cNvPr id="16" name="Picture 15">
              <a:extLst>
                <a:ext uri="{FF2B5EF4-FFF2-40B4-BE49-F238E27FC236}">
                  <a16:creationId xmlns:a16="http://schemas.microsoft.com/office/drawing/2014/main" id="{4927107A-FFE1-94DD-5F92-737D2C22E457}"/>
                </a:ext>
              </a:extLst>
            </p:cNvPr>
            <p:cNvPicPr>
              <a:picLocks noChangeAspect="1"/>
            </p:cNvPicPr>
            <p:nvPr/>
          </p:nvPicPr>
          <p:blipFill>
            <a:blip r:embed="rId5"/>
            <a:srcRect l="84079" t="56613" r="11113" b="14468"/>
            <a:stretch/>
          </p:blipFill>
          <p:spPr>
            <a:xfrm>
              <a:off x="5356898" y="8887866"/>
              <a:ext cx="188481" cy="737250"/>
            </a:xfrm>
            <a:prstGeom prst="rect">
              <a:avLst/>
            </a:prstGeom>
          </p:spPr>
        </p:pic>
        <p:sp>
          <p:nvSpPr>
            <p:cNvPr id="17" name="TextBox 16">
              <a:extLst>
                <a:ext uri="{FF2B5EF4-FFF2-40B4-BE49-F238E27FC236}">
                  <a16:creationId xmlns:a16="http://schemas.microsoft.com/office/drawing/2014/main" id="{9BBEFD09-CF3A-4AE7-625A-9F4BEBAF7980}"/>
                </a:ext>
              </a:extLst>
            </p:cNvPr>
            <p:cNvSpPr txBox="1"/>
            <p:nvPr/>
          </p:nvSpPr>
          <p:spPr>
            <a:xfrm>
              <a:off x="5467079" y="8878155"/>
              <a:ext cx="359394" cy="200055"/>
            </a:xfrm>
            <a:prstGeom prst="rect">
              <a:avLst/>
            </a:prstGeom>
            <a:noFill/>
          </p:spPr>
          <p:txBody>
            <a:bodyPr wrap="none" rtlCol="0">
              <a:spAutoFit/>
            </a:bodyPr>
            <a:lstStyle/>
            <a:p>
              <a:r>
                <a:rPr lang="en-US" sz="700" dirty="0"/>
                <a:t>0.04</a:t>
              </a:r>
            </a:p>
          </p:txBody>
        </p:sp>
      </p:grpSp>
      <p:grpSp>
        <p:nvGrpSpPr>
          <p:cNvPr id="449" name="Group 448">
            <a:extLst>
              <a:ext uri="{FF2B5EF4-FFF2-40B4-BE49-F238E27FC236}">
                <a16:creationId xmlns:a16="http://schemas.microsoft.com/office/drawing/2014/main" id="{0616BA05-C193-EAE4-CF27-F8D6C15122C1}"/>
              </a:ext>
            </a:extLst>
          </p:cNvPr>
          <p:cNvGrpSpPr/>
          <p:nvPr/>
        </p:nvGrpSpPr>
        <p:grpSpPr>
          <a:xfrm>
            <a:off x="4679010" y="7804748"/>
            <a:ext cx="498513" cy="859622"/>
            <a:chOff x="4957486" y="7669079"/>
            <a:chExt cx="498513" cy="859622"/>
          </a:xfrm>
        </p:grpSpPr>
        <p:sp>
          <p:nvSpPr>
            <p:cNvPr id="326" name="TextBox 325">
              <a:extLst>
                <a:ext uri="{FF2B5EF4-FFF2-40B4-BE49-F238E27FC236}">
                  <a16:creationId xmlns:a16="http://schemas.microsoft.com/office/drawing/2014/main" id="{26557197-DDDB-6A64-930F-54EFB891EB0D}"/>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327" name="TextBox 326">
              <a:extLst>
                <a:ext uri="{FF2B5EF4-FFF2-40B4-BE49-F238E27FC236}">
                  <a16:creationId xmlns:a16="http://schemas.microsoft.com/office/drawing/2014/main" id="{D9217E36-E22F-734D-1D75-0C384287EFF6}"/>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331" name="TextBox 330">
              <a:extLst>
                <a:ext uri="{FF2B5EF4-FFF2-40B4-BE49-F238E27FC236}">
                  <a16:creationId xmlns:a16="http://schemas.microsoft.com/office/drawing/2014/main" id="{83E5FBB6-D4F0-5146-AD88-0654528E6412}"/>
                </a:ext>
              </a:extLst>
            </p:cNvPr>
            <p:cNvSpPr txBox="1"/>
            <p:nvPr/>
          </p:nvSpPr>
          <p:spPr>
            <a:xfrm>
              <a:off x="4957486" y="7669079"/>
              <a:ext cx="449162" cy="200055"/>
            </a:xfrm>
            <a:prstGeom prst="rect">
              <a:avLst/>
            </a:prstGeom>
            <a:noFill/>
          </p:spPr>
          <p:txBody>
            <a:bodyPr wrap="none" rtlCol="0">
              <a:spAutoFit/>
            </a:bodyPr>
            <a:lstStyle/>
            <a:p>
              <a:r>
                <a:rPr lang="en-US" sz="700" dirty="0"/>
                <a:t>Count </a:t>
              </a:r>
            </a:p>
          </p:txBody>
        </p:sp>
        <p:sp>
          <p:nvSpPr>
            <p:cNvPr id="37" name="Oval 36">
              <a:extLst>
                <a:ext uri="{FF2B5EF4-FFF2-40B4-BE49-F238E27FC236}">
                  <a16:creationId xmlns:a16="http://schemas.microsoft.com/office/drawing/2014/main" id="{79A5390B-AC11-791E-FC37-B11E536D9934}"/>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AEACC-C772-1018-5D87-313EDB454690}"/>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2780446-F1AC-6510-C39A-90D3C3AB7ED4}"/>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2915D44-DB43-8DD4-626E-D41D26684257}"/>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61" name="Oval 60">
              <a:extLst>
                <a:ext uri="{FF2B5EF4-FFF2-40B4-BE49-F238E27FC236}">
                  <a16:creationId xmlns:a16="http://schemas.microsoft.com/office/drawing/2014/main" id="{C4429CCA-3A1D-5AF8-42ED-4BCC598FA5BA}"/>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0ED3422-F94A-2813-BD97-6226F845778C}"/>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pic>
        <p:nvPicPr>
          <p:cNvPr id="35" name="Picture 34" descr="A close-up of a chart&#10;&#10;Description automatically generated">
            <a:extLst>
              <a:ext uri="{FF2B5EF4-FFF2-40B4-BE49-F238E27FC236}">
                <a16:creationId xmlns:a16="http://schemas.microsoft.com/office/drawing/2014/main" id="{9F12B441-64AF-8F02-1DE5-AA918581D43F}"/>
              </a:ext>
            </a:extLst>
          </p:cNvPr>
          <p:cNvPicPr>
            <a:picLocks noChangeAspect="1"/>
          </p:cNvPicPr>
          <p:nvPr/>
        </p:nvPicPr>
        <p:blipFill>
          <a:blip r:embed="rId11"/>
          <a:srcRect l="2436" t="3202" r="29546" b="48987"/>
          <a:stretch/>
        </p:blipFill>
        <p:spPr>
          <a:xfrm>
            <a:off x="457765" y="5491683"/>
            <a:ext cx="2091282" cy="1026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32" name="Picture 31" descr="A graph of green and orange bars&#10;&#10;Description automatically generated">
            <a:extLst>
              <a:ext uri="{FF2B5EF4-FFF2-40B4-BE49-F238E27FC236}">
                <a16:creationId xmlns:a16="http://schemas.microsoft.com/office/drawing/2014/main" id="{80430A15-3249-BEB9-AB45-F855EB81BBCA}"/>
              </a:ext>
            </a:extLst>
          </p:cNvPr>
          <p:cNvPicPr>
            <a:picLocks noChangeAspect="1"/>
          </p:cNvPicPr>
          <p:nvPr/>
        </p:nvPicPr>
        <p:blipFill>
          <a:blip r:embed="rId3"/>
          <a:srcRect l="7877" t="2103" r="1929" b="11029"/>
          <a:stretch/>
        </p:blipFill>
        <p:spPr>
          <a:xfrm>
            <a:off x="812741" y="2577372"/>
            <a:ext cx="1913657" cy="1920240"/>
          </a:xfrm>
          <a:prstGeom prst="rect">
            <a:avLst/>
          </a:prstGeom>
        </p:spPr>
      </p:pic>
      <p:sp>
        <p:nvSpPr>
          <p:cNvPr id="435" name="Google Shape;435;p3"/>
          <p:cNvSpPr txBox="1"/>
          <p:nvPr/>
        </p:nvSpPr>
        <p:spPr>
          <a:xfrm>
            <a:off x="0" y="0"/>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3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6" name="Google Shape;436;p3"/>
          <p:cNvSpPr/>
          <p:nvPr/>
        </p:nvSpPr>
        <p:spPr>
          <a:xfrm>
            <a:off x="120249" y="380633"/>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A</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7" name="Google Shape;437;p3"/>
          <p:cNvSpPr/>
          <p:nvPr/>
        </p:nvSpPr>
        <p:spPr>
          <a:xfrm>
            <a:off x="176313" y="2158265"/>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9" name="Google Shape;439;p3"/>
          <p:cNvSpPr txBox="1"/>
          <p:nvPr/>
        </p:nvSpPr>
        <p:spPr>
          <a:xfrm>
            <a:off x="422022" y="379358"/>
            <a:ext cx="24681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Multiple cell types show signature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0" name="Google Shape;440;p3"/>
          <p:cNvSpPr txBox="1"/>
          <p:nvPr/>
        </p:nvSpPr>
        <p:spPr>
          <a:xfrm>
            <a:off x="484137" y="2154360"/>
            <a:ext cx="311677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 in CON and At-Risk/ERA respectively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4" name="Google Shape;464;p3"/>
          <p:cNvSpPr/>
          <p:nvPr/>
        </p:nvSpPr>
        <p:spPr>
          <a:xfrm>
            <a:off x="3509823" y="2144616"/>
            <a:ext cx="34008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5" name="Google Shape;465;p3"/>
          <p:cNvSpPr txBox="1"/>
          <p:nvPr/>
        </p:nvSpPr>
        <p:spPr>
          <a:xfrm>
            <a:off x="3817647" y="2140711"/>
            <a:ext cx="385159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Mean PageRank of top G2-specific TFs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8" name="Google Shape;438;p3"/>
          <p:cNvSpPr/>
          <p:nvPr/>
        </p:nvSpPr>
        <p:spPr>
          <a:xfrm>
            <a:off x="229375" y="751050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1" name="Google Shape;441;p3"/>
          <p:cNvSpPr txBox="1"/>
          <p:nvPr/>
        </p:nvSpPr>
        <p:spPr>
          <a:xfrm>
            <a:off x="605611" y="7510504"/>
            <a:ext cx="35180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6" name="Google Shape;538;p4">
            <a:extLst>
              <a:ext uri="{FF2B5EF4-FFF2-40B4-BE49-F238E27FC236}">
                <a16:creationId xmlns:a16="http://schemas.microsoft.com/office/drawing/2014/main" id="{149FE2F3-E8AC-9A02-4913-891BEEB073A9}"/>
              </a:ext>
            </a:extLst>
          </p:cNvPr>
          <p:cNvSpPr/>
          <p:nvPr/>
        </p:nvSpPr>
        <p:spPr>
          <a:xfrm>
            <a:off x="214007" y="5288244"/>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9" name="Google Shape;539;p4">
            <a:extLst>
              <a:ext uri="{FF2B5EF4-FFF2-40B4-BE49-F238E27FC236}">
                <a16:creationId xmlns:a16="http://schemas.microsoft.com/office/drawing/2014/main" id="{99D616B0-8532-006E-1C22-C6E7C8D0EBB4}"/>
              </a:ext>
            </a:extLst>
          </p:cNvPr>
          <p:cNvSpPr txBox="1"/>
          <p:nvPr/>
        </p:nvSpPr>
        <p:spPr>
          <a:xfrm>
            <a:off x="554092" y="5288244"/>
            <a:ext cx="33836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G2 pathways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8" name="Google Shape;458;p3"/>
          <p:cNvSpPr/>
          <p:nvPr/>
        </p:nvSpPr>
        <p:spPr>
          <a:xfrm>
            <a:off x="7977070" y="2681842"/>
            <a:ext cx="1167132" cy="141551"/>
          </a:xfrm>
          <a:prstGeom prst="rect">
            <a:avLst/>
          </a:prstGeom>
          <a:solidFill>
            <a:srgbClr val="FC8F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459" name="Google Shape;459;p3"/>
          <p:cNvSpPr/>
          <p:nvPr/>
        </p:nvSpPr>
        <p:spPr>
          <a:xfrm>
            <a:off x="9144202" y="2682107"/>
            <a:ext cx="1167132" cy="14155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9" name="TextBox 58">
            <a:extLst>
              <a:ext uri="{FF2B5EF4-FFF2-40B4-BE49-F238E27FC236}">
                <a16:creationId xmlns:a16="http://schemas.microsoft.com/office/drawing/2014/main" id="{DD8A1A0F-24DF-2A25-0411-A912D1703E71}"/>
              </a:ext>
            </a:extLst>
          </p:cNvPr>
          <p:cNvSpPr txBox="1"/>
          <p:nvPr/>
        </p:nvSpPr>
        <p:spPr>
          <a:xfrm>
            <a:off x="656607" y="5787323"/>
            <a:ext cx="2266933" cy="209532"/>
          </a:xfrm>
          <a:prstGeom prst="rect">
            <a:avLst/>
          </a:prstGeom>
          <a:noFill/>
        </p:spPr>
        <p:txBody>
          <a:bodyPr wrap="none" rtlCol="0">
            <a:spAutoFit/>
          </a:bodyPr>
          <a:lstStyle/>
          <a:p>
            <a:pPr algn="r">
              <a:lnSpc>
                <a:spcPts val="1180"/>
              </a:lnSpc>
            </a:pPr>
            <a:r>
              <a:rPr lang="en-US" sz="700" b="1" dirty="0"/>
              <a:t>YAP1- and WWTR1 (TAZ)-stimulated gene expression</a:t>
            </a:r>
          </a:p>
        </p:txBody>
      </p:sp>
      <p:sp>
        <p:nvSpPr>
          <p:cNvPr id="14" name="TextBox 13">
            <a:extLst>
              <a:ext uri="{FF2B5EF4-FFF2-40B4-BE49-F238E27FC236}">
                <a16:creationId xmlns:a16="http://schemas.microsoft.com/office/drawing/2014/main" id="{ECB0D8D5-3689-C0AF-7C25-75733A8D2656}"/>
              </a:ext>
            </a:extLst>
          </p:cNvPr>
          <p:cNvSpPr txBox="1"/>
          <p:nvPr/>
        </p:nvSpPr>
        <p:spPr>
          <a:xfrm rot="18894797">
            <a:off x="2803603" y="7078102"/>
            <a:ext cx="369727" cy="183686"/>
          </a:xfrm>
          <a:prstGeom prst="rect">
            <a:avLst/>
          </a:prstGeom>
          <a:noFill/>
        </p:spPr>
        <p:txBody>
          <a:bodyPr wrap="none" rtlCol="0">
            <a:spAutoFit/>
          </a:bodyPr>
          <a:lstStyle/>
          <a:p>
            <a:r>
              <a:rPr lang="en-US" sz="700" dirty="0"/>
              <a:t>B cell</a:t>
            </a:r>
          </a:p>
        </p:txBody>
      </p:sp>
      <p:sp>
        <p:nvSpPr>
          <p:cNvPr id="15" name="TextBox 14">
            <a:extLst>
              <a:ext uri="{FF2B5EF4-FFF2-40B4-BE49-F238E27FC236}">
                <a16:creationId xmlns:a16="http://schemas.microsoft.com/office/drawing/2014/main" id="{FBA63B73-F1E6-00E0-FFEA-B71FA511D761}"/>
              </a:ext>
            </a:extLst>
          </p:cNvPr>
          <p:cNvSpPr txBox="1"/>
          <p:nvPr/>
        </p:nvSpPr>
        <p:spPr>
          <a:xfrm rot="18894797">
            <a:off x="2833847" y="7173475"/>
            <a:ext cx="639074" cy="183686"/>
          </a:xfrm>
          <a:prstGeom prst="rect">
            <a:avLst/>
          </a:prstGeom>
          <a:noFill/>
        </p:spPr>
        <p:txBody>
          <a:bodyPr wrap="none" rtlCol="0">
            <a:spAutoFit/>
          </a:bodyPr>
          <a:lstStyle/>
          <a:p>
            <a:r>
              <a:rPr lang="en-US" sz="700" dirty="0"/>
              <a:t>CD4 T Naive</a:t>
            </a:r>
          </a:p>
        </p:txBody>
      </p:sp>
      <p:sp>
        <p:nvSpPr>
          <p:cNvPr id="16" name="TextBox 15">
            <a:extLst>
              <a:ext uri="{FF2B5EF4-FFF2-40B4-BE49-F238E27FC236}">
                <a16:creationId xmlns:a16="http://schemas.microsoft.com/office/drawing/2014/main" id="{99D78D71-7334-2E19-8E97-B8580C8D57FE}"/>
              </a:ext>
            </a:extLst>
          </p:cNvPr>
          <p:cNvSpPr txBox="1"/>
          <p:nvPr/>
        </p:nvSpPr>
        <p:spPr>
          <a:xfrm rot="18894797">
            <a:off x="3190940" y="7136473"/>
            <a:ext cx="534574" cy="183686"/>
          </a:xfrm>
          <a:prstGeom prst="rect">
            <a:avLst/>
          </a:prstGeom>
          <a:noFill/>
        </p:spPr>
        <p:txBody>
          <a:bodyPr wrap="none" rtlCol="0">
            <a:spAutoFit/>
          </a:bodyPr>
          <a:lstStyle/>
          <a:p>
            <a:r>
              <a:rPr lang="en-US" sz="700" dirty="0"/>
              <a:t>CD4 TCM</a:t>
            </a:r>
          </a:p>
        </p:txBody>
      </p:sp>
      <p:sp>
        <p:nvSpPr>
          <p:cNvPr id="17" name="TextBox 16">
            <a:extLst>
              <a:ext uri="{FF2B5EF4-FFF2-40B4-BE49-F238E27FC236}">
                <a16:creationId xmlns:a16="http://schemas.microsoft.com/office/drawing/2014/main" id="{1613D49C-4C12-DBDD-14DB-382945450F30}"/>
              </a:ext>
            </a:extLst>
          </p:cNvPr>
          <p:cNvSpPr txBox="1"/>
          <p:nvPr/>
        </p:nvSpPr>
        <p:spPr>
          <a:xfrm rot="18894797">
            <a:off x="3725100" y="7134909"/>
            <a:ext cx="530158" cy="183686"/>
          </a:xfrm>
          <a:prstGeom prst="rect">
            <a:avLst/>
          </a:prstGeom>
          <a:noFill/>
        </p:spPr>
        <p:txBody>
          <a:bodyPr wrap="none" rtlCol="0">
            <a:spAutoFit/>
          </a:bodyPr>
          <a:lstStyle/>
          <a:p>
            <a:r>
              <a:rPr lang="en-US" sz="700" dirty="0"/>
              <a:t>CD8 TEM</a:t>
            </a:r>
          </a:p>
        </p:txBody>
      </p:sp>
      <p:sp>
        <p:nvSpPr>
          <p:cNvPr id="20" name="TextBox 19">
            <a:extLst>
              <a:ext uri="{FF2B5EF4-FFF2-40B4-BE49-F238E27FC236}">
                <a16:creationId xmlns:a16="http://schemas.microsoft.com/office/drawing/2014/main" id="{070A9274-6F07-F69C-B8B5-DECD1EAF7EAF}"/>
              </a:ext>
            </a:extLst>
          </p:cNvPr>
          <p:cNvSpPr txBox="1"/>
          <p:nvPr/>
        </p:nvSpPr>
        <p:spPr>
          <a:xfrm rot="18894797">
            <a:off x="3948623" y="7148459"/>
            <a:ext cx="568426" cy="183686"/>
          </a:xfrm>
          <a:prstGeom prst="rect">
            <a:avLst/>
          </a:prstGeom>
          <a:noFill/>
        </p:spPr>
        <p:txBody>
          <a:bodyPr wrap="none" rtlCol="0">
            <a:spAutoFit/>
          </a:bodyPr>
          <a:lstStyle/>
          <a:p>
            <a:r>
              <a:rPr lang="en-US" sz="700" dirty="0"/>
              <a:t>Monocytes</a:t>
            </a:r>
          </a:p>
        </p:txBody>
      </p:sp>
      <p:sp>
        <p:nvSpPr>
          <p:cNvPr id="21" name="TextBox 20">
            <a:extLst>
              <a:ext uri="{FF2B5EF4-FFF2-40B4-BE49-F238E27FC236}">
                <a16:creationId xmlns:a16="http://schemas.microsoft.com/office/drawing/2014/main" id="{AA2BDFBD-477D-A140-CBD1-9443E5CAE592}"/>
              </a:ext>
            </a:extLst>
          </p:cNvPr>
          <p:cNvSpPr txBox="1"/>
          <p:nvPr/>
        </p:nvSpPr>
        <p:spPr>
          <a:xfrm rot="18894797">
            <a:off x="4323376" y="7098948"/>
            <a:ext cx="428600" cy="183686"/>
          </a:xfrm>
          <a:prstGeom prst="rect">
            <a:avLst/>
          </a:prstGeom>
          <a:noFill/>
        </p:spPr>
        <p:txBody>
          <a:bodyPr wrap="none" rtlCol="0">
            <a:spAutoFit/>
          </a:bodyPr>
          <a:lstStyle/>
          <a:p>
            <a:r>
              <a:rPr lang="en-US" sz="700" dirty="0"/>
              <a:t>NK cell</a:t>
            </a:r>
          </a:p>
        </p:txBody>
      </p:sp>
      <p:sp>
        <p:nvSpPr>
          <p:cNvPr id="457" name="TextBox 456">
            <a:extLst>
              <a:ext uri="{FF2B5EF4-FFF2-40B4-BE49-F238E27FC236}">
                <a16:creationId xmlns:a16="http://schemas.microsoft.com/office/drawing/2014/main" id="{10D2164A-5B9F-32B0-CCE2-0BA64165AC33}"/>
              </a:ext>
            </a:extLst>
          </p:cNvPr>
          <p:cNvSpPr txBox="1"/>
          <p:nvPr/>
        </p:nvSpPr>
        <p:spPr>
          <a:xfrm rot="18894797">
            <a:off x="3365797" y="7173475"/>
            <a:ext cx="639074" cy="183686"/>
          </a:xfrm>
          <a:prstGeom prst="rect">
            <a:avLst/>
          </a:prstGeom>
          <a:noFill/>
        </p:spPr>
        <p:txBody>
          <a:bodyPr wrap="none" rtlCol="0">
            <a:spAutoFit/>
          </a:bodyPr>
          <a:lstStyle/>
          <a:p>
            <a:r>
              <a:rPr lang="en-US" sz="700" dirty="0"/>
              <a:t>CD8 T Naive</a:t>
            </a:r>
          </a:p>
        </p:txBody>
      </p:sp>
      <p:sp>
        <p:nvSpPr>
          <p:cNvPr id="38" name="TextBox 37">
            <a:extLst>
              <a:ext uri="{FF2B5EF4-FFF2-40B4-BE49-F238E27FC236}">
                <a16:creationId xmlns:a16="http://schemas.microsoft.com/office/drawing/2014/main" id="{4DB2A878-282C-6E43-72EB-795946C4F1F5}"/>
              </a:ext>
            </a:extLst>
          </p:cNvPr>
          <p:cNvSpPr txBox="1"/>
          <p:nvPr/>
        </p:nvSpPr>
        <p:spPr>
          <a:xfrm>
            <a:off x="660716" y="5623490"/>
            <a:ext cx="2262824" cy="212181"/>
          </a:xfrm>
          <a:prstGeom prst="rect">
            <a:avLst/>
          </a:prstGeom>
          <a:noFill/>
        </p:spPr>
        <p:txBody>
          <a:bodyPr wrap="square">
            <a:spAutoFit/>
          </a:bodyPr>
          <a:lstStyle/>
          <a:p>
            <a:pPr algn="r">
              <a:lnSpc>
                <a:spcPts val="1180"/>
              </a:lnSpc>
            </a:pPr>
            <a:r>
              <a:rPr lang="en-US" sz="700" b="1" dirty="0"/>
              <a:t>Transcriptional regulation by RUNX2</a:t>
            </a:r>
          </a:p>
        </p:txBody>
      </p:sp>
      <p:sp>
        <p:nvSpPr>
          <p:cNvPr id="39" name="TextBox 38">
            <a:extLst>
              <a:ext uri="{FF2B5EF4-FFF2-40B4-BE49-F238E27FC236}">
                <a16:creationId xmlns:a16="http://schemas.microsoft.com/office/drawing/2014/main" id="{4E581C6D-9110-CE82-C075-F403A46E4DC8}"/>
              </a:ext>
            </a:extLst>
          </p:cNvPr>
          <p:cNvSpPr txBox="1"/>
          <p:nvPr/>
        </p:nvSpPr>
        <p:spPr>
          <a:xfrm>
            <a:off x="1246816" y="5948507"/>
            <a:ext cx="1676724" cy="209532"/>
          </a:xfrm>
          <a:prstGeom prst="rect">
            <a:avLst/>
          </a:prstGeom>
          <a:noFill/>
        </p:spPr>
        <p:txBody>
          <a:bodyPr wrap="none" rtlCol="0">
            <a:spAutoFit/>
          </a:bodyPr>
          <a:lstStyle/>
          <a:p>
            <a:pPr algn="r">
              <a:lnSpc>
                <a:spcPts val="1180"/>
              </a:lnSpc>
            </a:pPr>
            <a:r>
              <a:rPr lang="en-US" sz="700" b="1" dirty="0"/>
              <a:t>SUMOylation of intracellular receptors</a:t>
            </a:r>
          </a:p>
        </p:txBody>
      </p:sp>
      <p:sp>
        <p:nvSpPr>
          <p:cNvPr id="48" name="TextBox 47">
            <a:extLst>
              <a:ext uri="{FF2B5EF4-FFF2-40B4-BE49-F238E27FC236}">
                <a16:creationId xmlns:a16="http://schemas.microsoft.com/office/drawing/2014/main" id="{3B67FF54-7904-C2FB-B096-BD0672E11A9E}"/>
              </a:ext>
            </a:extLst>
          </p:cNvPr>
          <p:cNvSpPr txBox="1"/>
          <p:nvPr/>
        </p:nvSpPr>
        <p:spPr>
          <a:xfrm>
            <a:off x="631586" y="6109691"/>
            <a:ext cx="2291954" cy="209532"/>
          </a:xfrm>
          <a:prstGeom prst="rect">
            <a:avLst/>
          </a:prstGeom>
          <a:noFill/>
        </p:spPr>
        <p:txBody>
          <a:bodyPr wrap="none" rtlCol="0">
            <a:spAutoFit/>
          </a:bodyPr>
          <a:lstStyle/>
          <a:p>
            <a:pPr algn="r">
              <a:lnSpc>
                <a:spcPts val="1180"/>
              </a:lnSpc>
            </a:pPr>
            <a:r>
              <a:rPr lang="en-US" sz="700" b="1" dirty="0"/>
              <a:t>NOTCH3 Intracellular Domain Regulates Transcription</a:t>
            </a:r>
          </a:p>
        </p:txBody>
      </p:sp>
      <p:sp>
        <p:nvSpPr>
          <p:cNvPr id="49" name="TextBox 48">
            <a:extLst>
              <a:ext uri="{FF2B5EF4-FFF2-40B4-BE49-F238E27FC236}">
                <a16:creationId xmlns:a16="http://schemas.microsoft.com/office/drawing/2014/main" id="{0555030D-B8F0-E51D-588C-B059A73A9493}"/>
              </a:ext>
            </a:extLst>
          </p:cNvPr>
          <p:cNvSpPr txBox="1"/>
          <p:nvPr/>
        </p:nvSpPr>
        <p:spPr>
          <a:xfrm>
            <a:off x="1420493" y="6432059"/>
            <a:ext cx="1503047" cy="209532"/>
          </a:xfrm>
          <a:prstGeom prst="rect">
            <a:avLst/>
          </a:prstGeom>
          <a:noFill/>
        </p:spPr>
        <p:txBody>
          <a:bodyPr wrap="none" rtlCol="0">
            <a:spAutoFit/>
          </a:bodyPr>
          <a:lstStyle/>
          <a:p>
            <a:pPr algn="r">
              <a:lnSpc>
                <a:spcPts val="1180"/>
              </a:lnSpc>
            </a:pPr>
            <a:r>
              <a:rPr lang="en-US" sz="700" dirty="0"/>
              <a:t>Transcriptional regulation by RUNX3</a:t>
            </a:r>
          </a:p>
        </p:txBody>
      </p:sp>
      <p:sp>
        <p:nvSpPr>
          <p:cNvPr id="50" name="TextBox 49">
            <a:extLst>
              <a:ext uri="{FF2B5EF4-FFF2-40B4-BE49-F238E27FC236}">
                <a16:creationId xmlns:a16="http://schemas.microsoft.com/office/drawing/2014/main" id="{FF4BC1F7-728F-E436-CA77-64A5438D95C6}"/>
              </a:ext>
            </a:extLst>
          </p:cNvPr>
          <p:cNvSpPr txBox="1"/>
          <p:nvPr/>
        </p:nvSpPr>
        <p:spPr>
          <a:xfrm>
            <a:off x="537388" y="6270875"/>
            <a:ext cx="2386152" cy="209532"/>
          </a:xfrm>
          <a:prstGeom prst="rect">
            <a:avLst/>
          </a:prstGeom>
          <a:noFill/>
        </p:spPr>
        <p:txBody>
          <a:bodyPr wrap="none" rtlCol="0">
            <a:spAutoFit/>
          </a:bodyPr>
          <a:lstStyle/>
          <a:p>
            <a:pPr algn="r">
              <a:lnSpc>
                <a:spcPts val="1180"/>
              </a:lnSpc>
            </a:pPr>
            <a:r>
              <a:rPr lang="en-US" sz="700" b="1" dirty="0"/>
              <a:t>Deactivation of the beta-catenin transactivating complex</a:t>
            </a:r>
          </a:p>
        </p:txBody>
      </p:sp>
      <p:sp>
        <p:nvSpPr>
          <p:cNvPr id="51" name="TextBox 50">
            <a:extLst>
              <a:ext uri="{FF2B5EF4-FFF2-40B4-BE49-F238E27FC236}">
                <a16:creationId xmlns:a16="http://schemas.microsoft.com/office/drawing/2014/main" id="{A0A1BE7A-9AA8-CC61-A9E8-4959285FE46F}"/>
              </a:ext>
            </a:extLst>
          </p:cNvPr>
          <p:cNvSpPr txBox="1"/>
          <p:nvPr/>
        </p:nvSpPr>
        <p:spPr>
          <a:xfrm>
            <a:off x="1595932" y="6593243"/>
            <a:ext cx="1327608" cy="228139"/>
          </a:xfrm>
          <a:prstGeom prst="rect">
            <a:avLst/>
          </a:prstGeom>
          <a:noFill/>
        </p:spPr>
        <p:txBody>
          <a:bodyPr wrap="none" rtlCol="0">
            <a:spAutoFit/>
          </a:bodyPr>
          <a:lstStyle/>
          <a:p>
            <a:pPr algn="r">
              <a:lnSpc>
                <a:spcPts val="1180"/>
              </a:lnSpc>
            </a:pPr>
            <a:r>
              <a:rPr lang="en-US" sz="700" dirty="0"/>
              <a:t>NGF-stimulated transcription</a:t>
            </a:r>
          </a:p>
        </p:txBody>
      </p:sp>
      <p:grpSp>
        <p:nvGrpSpPr>
          <p:cNvPr id="47" name="Group 46">
            <a:extLst>
              <a:ext uri="{FF2B5EF4-FFF2-40B4-BE49-F238E27FC236}">
                <a16:creationId xmlns:a16="http://schemas.microsoft.com/office/drawing/2014/main" id="{8DDE2F2F-B611-B0A7-CB44-360FB2C03BA1}"/>
              </a:ext>
            </a:extLst>
          </p:cNvPr>
          <p:cNvGrpSpPr/>
          <p:nvPr/>
        </p:nvGrpSpPr>
        <p:grpSpPr>
          <a:xfrm>
            <a:off x="460334" y="2478300"/>
            <a:ext cx="3185464" cy="2337209"/>
            <a:chOff x="611061" y="2765957"/>
            <a:chExt cx="3185464" cy="2337209"/>
          </a:xfrm>
        </p:grpSpPr>
        <p:grpSp>
          <p:nvGrpSpPr>
            <p:cNvPr id="504" name="Google Shape;504;p3"/>
            <p:cNvGrpSpPr/>
            <p:nvPr/>
          </p:nvGrpSpPr>
          <p:grpSpPr>
            <a:xfrm>
              <a:off x="1039421" y="2765957"/>
              <a:ext cx="1795058" cy="1102927"/>
              <a:chOff x="509560" y="3699456"/>
              <a:chExt cx="1970889" cy="1210964"/>
            </a:xfrm>
          </p:grpSpPr>
          <p:sp>
            <p:nvSpPr>
              <p:cNvPr id="506" name="Google Shape;506;p3"/>
              <p:cNvSpPr txBox="1"/>
              <p:nvPr/>
            </p:nvSpPr>
            <p:spPr>
              <a:xfrm>
                <a:off x="509560" y="4640124"/>
                <a:ext cx="459614"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8" name="Google Shape;508;p3"/>
              <p:cNvSpPr txBox="1"/>
              <p:nvPr/>
            </p:nvSpPr>
            <p:spPr>
              <a:xfrm>
                <a:off x="1315045" y="3699456"/>
                <a:ext cx="3921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9" name="Google Shape;509;p3"/>
              <p:cNvSpPr txBox="1"/>
              <p:nvPr/>
            </p:nvSpPr>
            <p:spPr>
              <a:xfrm>
                <a:off x="2085351" y="4283512"/>
                <a:ext cx="395098" cy="2702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BF870189-9B73-3FC6-8999-E7D70950DD0F}"/>
                </a:ext>
              </a:extLst>
            </p:cNvPr>
            <p:cNvGrpSpPr/>
            <p:nvPr/>
          </p:nvGrpSpPr>
          <p:grpSpPr>
            <a:xfrm>
              <a:off x="611061" y="3059374"/>
              <a:ext cx="3185464" cy="2043792"/>
              <a:chOff x="585231" y="2870544"/>
              <a:chExt cx="3185464" cy="2043792"/>
            </a:xfrm>
          </p:grpSpPr>
          <p:sp>
            <p:nvSpPr>
              <p:cNvPr id="10" name="Google Shape;513;p3">
                <a:extLst>
                  <a:ext uri="{FF2B5EF4-FFF2-40B4-BE49-F238E27FC236}">
                    <a16:creationId xmlns:a16="http://schemas.microsoft.com/office/drawing/2014/main" id="{20AAF342-8424-1B49-CBEB-E2A7C7AF008C}"/>
                  </a:ext>
                </a:extLst>
              </p:cNvPr>
              <p:cNvSpPr txBox="1"/>
              <p:nvPr/>
            </p:nvSpPr>
            <p:spPr>
              <a:xfrm rot="16200000">
                <a:off x="-205038" y="3660813"/>
                <a:ext cx="178055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0" name="Google Shape;510;p3"/>
              <p:cNvGrpSpPr/>
              <p:nvPr/>
            </p:nvGrpSpPr>
            <p:grpSpPr>
              <a:xfrm>
                <a:off x="2868308" y="3366312"/>
                <a:ext cx="902387" cy="349052"/>
                <a:chOff x="6462111" y="933666"/>
                <a:chExt cx="902387" cy="349052"/>
              </a:xfrm>
            </p:grpSpPr>
            <p:grpSp>
              <p:nvGrpSpPr>
                <p:cNvPr id="511" name="Google Shape;511;p3"/>
                <p:cNvGrpSpPr/>
                <p:nvPr/>
              </p:nvGrpSpPr>
              <p:grpSpPr>
                <a:xfrm>
                  <a:off x="6464645" y="933666"/>
                  <a:ext cx="707881" cy="200014"/>
                  <a:chOff x="6537923" y="1170662"/>
                  <a:chExt cx="707881" cy="200014"/>
                </a:xfrm>
              </p:grpSpPr>
              <p:sp>
                <p:nvSpPr>
                  <p:cNvPr id="512" name="Google Shape;512;p3"/>
                  <p:cNvSpPr/>
                  <p:nvPr/>
                </p:nvSpPr>
                <p:spPr>
                  <a:xfrm>
                    <a:off x="6537923" y="1231277"/>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513" name="Google Shape;513;p3"/>
                  <p:cNvSpPr txBox="1"/>
                  <p:nvPr/>
                </p:nvSpPr>
                <p:spPr>
                  <a:xfrm>
                    <a:off x="6573515" y="1170662"/>
                    <a:ext cx="672289"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14" name="Google Shape;514;p3"/>
                <p:cNvGrpSpPr/>
                <p:nvPr/>
              </p:nvGrpSpPr>
              <p:grpSpPr>
                <a:xfrm>
                  <a:off x="6462111" y="1082704"/>
                  <a:ext cx="902387" cy="200014"/>
                  <a:chOff x="5801612" y="1227051"/>
                  <a:chExt cx="902387" cy="200014"/>
                </a:xfrm>
              </p:grpSpPr>
              <p:sp>
                <p:nvSpPr>
                  <p:cNvPr id="515" name="Google Shape;515;p3"/>
                  <p:cNvSpPr txBox="1"/>
                  <p:nvPr/>
                </p:nvSpPr>
                <p:spPr>
                  <a:xfrm>
                    <a:off x="5850103" y="1227051"/>
                    <a:ext cx="853896"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16;p3"/>
                  <p:cNvSpPr/>
                  <p:nvPr/>
                </p:nvSpPr>
                <p:spPr>
                  <a:xfrm>
                    <a:off x="5801612" y="1288397"/>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2" name="TextBox 1">
                <a:extLst>
                  <a:ext uri="{FF2B5EF4-FFF2-40B4-BE49-F238E27FC236}">
                    <a16:creationId xmlns:a16="http://schemas.microsoft.com/office/drawing/2014/main" id="{B994645B-9EF3-C3EE-ED6D-5FB1759CD906}"/>
                  </a:ext>
                </a:extLst>
              </p:cNvPr>
              <p:cNvSpPr txBox="1"/>
              <p:nvPr/>
            </p:nvSpPr>
            <p:spPr>
              <a:xfrm rot="18950188">
                <a:off x="673611" y="4706423"/>
                <a:ext cx="696024" cy="200055"/>
              </a:xfrm>
              <a:prstGeom prst="rect">
                <a:avLst/>
              </a:prstGeom>
              <a:noFill/>
            </p:spPr>
            <p:txBody>
              <a:bodyPr wrap="none" rtlCol="0">
                <a:spAutoFit/>
              </a:bodyPr>
              <a:lstStyle/>
              <a:p>
                <a:r>
                  <a:rPr lang="en-US" sz="700" dirty="0"/>
                  <a:t>CD4 T Naive</a:t>
                </a:r>
              </a:p>
            </p:txBody>
          </p:sp>
          <p:sp>
            <p:nvSpPr>
              <p:cNvPr id="4" name="TextBox 3">
                <a:extLst>
                  <a:ext uri="{FF2B5EF4-FFF2-40B4-BE49-F238E27FC236}">
                    <a16:creationId xmlns:a16="http://schemas.microsoft.com/office/drawing/2014/main" id="{81CFFE49-4A7F-8B4A-4759-DAA6AADAE4CD}"/>
                  </a:ext>
                </a:extLst>
              </p:cNvPr>
              <p:cNvSpPr txBox="1"/>
              <p:nvPr/>
            </p:nvSpPr>
            <p:spPr>
              <a:xfrm rot="18950188">
                <a:off x="1133596" y="4669645"/>
                <a:ext cx="582211" cy="200055"/>
              </a:xfrm>
              <a:prstGeom prst="rect">
                <a:avLst/>
              </a:prstGeom>
              <a:noFill/>
            </p:spPr>
            <p:txBody>
              <a:bodyPr wrap="none" rtlCol="0">
                <a:spAutoFit/>
              </a:bodyPr>
              <a:lstStyle/>
              <a:p>
                <a:r>
                  <a:rPr lang="en-US" sz="700" dirty="0"/>
                  <a:t>CD4 TCM</a:t>
                </a:r>
              </a:p>
            </p:txBody>
          </p:sp>
          <p:sp>
            <p:nvSpPr>
              <p:cNvPr id="5" name="TextBox 4">
                <a:extLst>
                  <a:ext uri="{FF2B5EF4-FFF2-40B4-BE49-F238E27FC236}">
                    <a16:creationId xmlns:a16="http://schemas.microsoft.com/office/drawing/2014/main" id="{8106CB35-C95E-1A47-ED29-E9EF65AA8544}"/>
                  </a:ext>
                </a:extLst>
              </p:cNvPr>
              <p:cNvSpPr txBox="1"/>
              <p:nvPr/>
            </p:nvSpPr>
            <p:spPr>
              <a:xfrm rot="18950188">
                <a:off x="1393955" y="4714281"/>
                <a:ext cx="696024" cy="200055"/>
              </a:xfrm>
              <a:prstGeom prst="rect">
                <a:avLst/>
              </a:prstGeom>
              <a:noFill/>
            </p:spPr>
            <p:txBody>
              <a:bodyPr wrap="none" rtlCol="0">
                <a:spAutoFit/>
              </a:bodyPr>
              <a:lstStyle/>
              <a:p>
                <a:r>
                  <a:rPr lang="en-US" sz="700" dirty="0"/>
                  <a:t>CD8 T Naive</a:t>
                </a:r>
              </a:p>
            </p:txBody>
          </p:sp>
          <p:sp>
            <p:nvSpPr>
              <p:cNvPr id="6" name="TextBox 5">
                <a:extLst>
                  <a:ext uri="{FF2B5EF4-FFF2-40B4-BE49-F238E27FC236}">
                    <a16:creationId xmlns:a16="http://schemas.microsoft.com/office/drawing/2014/main" id="{D73616E7-31A1-DA17-84FB-E722AF43916E}"/>
                  </a:ext>
                </a:extLst>
              </p:cNvPr>
              <p:cNvSpPr txBox="1"/>
              <p:nvPr/>
            </p:nvSpPr>
            <p:spPr>
              <a:xfrm rot="18950188">
                <a:off x="1862080" y="4681001"/>
                <a:ext cx="577402" cy="200055"/>
              </a:xfrm>
              <a:prstGeom prst="rect">
                <a:avLst/>
              </a:prstGeom>
              <a:noFill/>
            </p:spPr>
            <p:txBody>
              <a:bodyPr wrap="none" rtlCol="0">
                <a:spAutoFit/>
              </a:bodyPr>
              <a:lstStyle/>
              <a:p>
                <a:r>
                  <a:rPr lang="en-US" sz="700" dirty="0"/>
                  <a:t>CD8 TEM</a:t>
                </a:r>
              </a:p>
            </p:txBody>
          </p:sp>
          <p:sp>
            <p:nvSpPr>
              <p:cNvPr id="7" name="TextBox 6">
                <a:extLst>
                  <a:ext uri="{FF2B5EF4-FFF2-40B4-BE49-F238E27FC236}">
                    <a16:creationId xmlns:a16="http://schemas.microsoft.com/office/drawing/2014/main" id="{DD9BB60A-99E6-A74F-38A6-A376CBD41491}"/>
                  </a:ext>
                </a:extLst>
              </p:cNvPr>
              <p:cNvSpPr txBox="1"/>
              <p:nvPr/>
            </p:nvSpPr>
            <p:spPr>
              <a:xfrm rot="18950188">
                <a:off x="2374925" y="4642956"/>
                <a:ext cx="399468" cy="200055"/>
              </a:xfrm>
              <a:prstGeom prst="rect">
                <a:avLst/>
              </a:prstGeom>
              <a:noFill/>
            </p:spPr>
            <p:txBody>
              <a:bodyPr wrap="none" rtlCol="0">
                <a:spAutoFit/>
              </a:bodyPr>
              <a:lstStyle/>
              <a:p>
                <a:r>
                  <a:rPr lang="en-US" sz="700" dirty="0"/>
                  <a:t>MAIT</a:t>
                </a:r>
              </a:p>
            </p:txBody>
          </p:sp>
          <p:sp>
            <p:nvSpPr>
              <p:cNvPr id="8" name="TextBox 7">
                <a:extLst>
                  <a:ext uri="{FF2B5EF4-FFF2-40B4-BE49-F238E27FC236}">
                    <a16:creationId xmlns:a16="http://schemas.microsoft.com/office/drawing/2014/main" id="{E669D5B1-EA6E-02CC-1CCC-5AB64E06C793}"/>
                  </a:ext>
                </a:extLst>
              </p:cNvPr>
              <p:cNvSpPr txBox="1"/>
              <p:nvPr/>
            </p:nvSpPr>
            <p:spPr>
              <a:xfrm>
                <a:off x="714368" y="3286172"/>
                <a:ext cx="284052" cy="200055"/>
              </a:xfrm>
              <a:prstGeom prst="rect">
                <a:avLst/>
              </a:prstGeom>
              <a:noFill/>
            </p:spPr>
            <p:txBody>
              <a:bodyPr wrap="none" rtlCol="0">
                <a:spAutoFit/>
              </a:bodyPr>
              <a:lstStyle/>
              <a:p>
                <a:r>
                  <a:rPr lang="en-US" sz="700" dirty="0"/>
                  <a:t>40</a:t>
                </a:r>
              </a:p>
            </p:txBody>
          </p:sp>
          <p:sp>
            <p:nvSpPr>
              <p:cNvPr id="9" name="TextBox 8">
                <a:extLst>
                  <a:ext uri="{FF2B5EF4-FFF2-40B4-BE49-F238E27FC236}">
                    <a16:creationId xmlns:a16="http://schemas.microsoft.com/office/drawing/2014/main" id="{99D27493-41F4-6A9D-64D9-8DC6030FD521}"/>
                  </a:ext>
                </a:extLst>
              </p:cNvPr>
              <p:cNvSpPr txBox="1"/>
              <p:nvPr/>
            </p:nvSpPr>
            <p:spPr>
              <a:xfrm>
                <a:off x="714368" y="3839263"/>
                <a:ext cx="284052" cy="200055"/>
              </a:xfrm>
              <a:prstGeom prst="rect">
                <a:avLst/>
              </a:prstGeom>
              <a:noFill/>
            </p:spPr>
            <p:txBody>
              <a:bodyPr wrap="none" rtlCol="0">
                <a:spAutoFit/>
              </a:bodyPr>
              <a:lstStyle/>
              <a:p>
                <a:r>
                  <a:rPr lang="en-US" sz="700" dirty="0"/>
                  <a:t>20</a:t>
                </a:r>
              </a:p>
            </p:txBody>
          </p:sp>
          <p:sp>
            <p:nvSpPr>
              <p:cNvPr id="11" name="TextBox 10">
                <a:extLst>
                  <a:ext uri="{FF2B5EF4-FFF2-40B4-BE49-F238E27FC236}">
                    <a16:creationId xmlns:a16="http://schemas.microsoft.com/office/drawing/2014/main" id="{EDE072A4-0042-F7CB-F085-1D6FC2B3E2BB}"/>
                  </a:ext>
                </a:extLst>
              </p:cNvPr>
              <p:cNvSpPr txBox="1"/>
              <p:nvPr/>
            </p:nvSpPr>
            <p:spPr>
              <a:xfrm>
                <a:off x="778488" y="4382127"/>
                <a:ext cx="234360" cy="200055"/>
              </a:xfrm>
              <a:prstGeom prst="rect">
                <a:avLst/>
              </a:prstGeom>
              <a:noFill/>
            </p:spPr>
            <p:txBody>
              <a:bodyPr wrap="none" rtlCol="0">
                <a:spAutoFit/>
              </a:bodyPr>
              <a:lstStyle/>
              <a:p>
                <a:r>
                  <a:rPr lang="en-US" sz="700" dirty="0"/>
                  <a:t>0</a:t>
                </a:r>
              </a:p>
            </p:txBody>
          </p:sp>
        </p:grpSp>
        <p:sp>
          <p:nvSpPr>
            <p:cNvPr id="34" name="TextBox 33">
              <a:extLst>
                <a:ext uri="{FF2B5EF4-FFF2-40B4-BE49-F238E27FC236}">
                  <a16:creationId xmlns:a16="http://schemas.microsoft.com/office/drawing/2014/main" id="{B0342ACD-FCA4-00AF-5172-69E2D4FC30FA}"/>
                </a:ext>
              </a:extLst>
            </p:cNvPr>
            <p:cNvSpPr txBox="1"/>
            <p:nvPr/>
          </p:nvSpPr>
          <p:spPr>
            <a:xfrm>
              <a:off x="734224" y="2941168"/>
              <a:ext cx="284052" cy="200055"/>
            </a:xfrm>
            <a:prstGeom prst="rect">
              <a:avLst/>
            </a:prstGeom>
            <a:noFill/>
          </p:spPr>
          <p:txBody>
            <a:bodyPr wrap="none" rtlCol="0">
              <a:spAutoFit/>
            </a:bodyPr>
            <a:lstStyle/>
            <a:p>
              <a:r>
                <a:rPr lang="en-US" sz="700" dirty="0"/>
                <a:t>60</a:t>
              </a:r>
            </a:p>
          </p:txBody>
        </p:sp>
      </p:grpSp>
      <p:pic>
        <p:nvPicPr>
          <p:cNvPr id="498" name="Picture 497" descr="A blue and yellow squares with black numbers&#10;&#10;Description automatically generated">
            <a:extLst>
              <a:ext uri="{FF2B5EF4-FFF2-40B4-BE49-F238E27FC236}">
                <a16:creationId xmlns:a16="http://schemas.microsoft.com/office/drawing/2014/main" id="{F38A8451-5AA5-6353-0421-92DE9287585E}"/>
              </a:ext>
            </a:extLst>
          </p:cNvPr>
          <p:cNvPicPr>
            <a:picLocks noChangeAspect="1"/>
          </p:cNvPicPr>
          <p:nvPr/>
        </p:nvPicPr>
        <p:blipFill>
          <a:blip r:embed="rId4"/>
          <a:srcRect r="30437" b="22162"/>
          <a:stretch/>
        </p:blipFill>
        <p:spPr>
          <a:xfrm>
            <a:off x="-6100342" y="6180010"/>
            <a:ext cx="5406757" cy="1386840"/>
          </a:xfrm>
          <a:prstGeom prst="rect">
            <a:avLst/>
          </a:prstGeom>
        </p:spPr>
      </p:pic>
      <p:sp>
        <p:nvSpPr>
          <p:cNvPr id="384" name="Google Shape;506;p3">
            <a:extLst>
              <a:ext uri="{FF2B5EF4-FFF2-40B4-BE49-F238E27FC236}">
                <a16:creationId xmlns:a16="http://schemas.microsoft.com/office/drawing/2014/main" id="{203AADA4-8123-B717-B6D0-E7043E68C577}"/>
              </a:ext>
            </a:extLst>
          </p:cNvPr>
          <p:cNvSpPr txBox="1"/>
          <p:nvPr/>
        </p:nvSpPr>
        <p:spPr>
          <a:xfrm>
            <a:off x="1262876" y="3553582"/>
            <a:ext cx="41861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7" name="Group 466">
            <a:extLst>
              <a:ext uri="{FF2B5EF4-FFF2-40B4-BE49-F238E27FC236}">
                <a16:creationId xmlns:a16="http://schemas.microsoft.com/office/drawing/2014/main" id="{A36A1130-09E3-557D-A490-7AFEA28B4589}"/>
              </a:ext>
            </a:extLst>
          </p:cNvPr>
          <p:cNvGrpSpPr/>
          <p:nvPr/>
        </p:nvGrpSpPr>
        <p:grpSpPr>
          <a:xfrm>
            <a:off x="6358539" y="3217743"/>
            <a:ext cx="787400" cy="776167"/>
            <a:chOff x="3890542" y="2831233"/>
            <a:chExt cx="787400" cy="1464542"/>
          </a:xfrm>
        </p:grpSpPr>
        <p:pic>
          <p:nvPicPr>
            <p:cNvPr id="46" name="Picture 45" descr="A screenshot of a graph&#10;&#10;Description automatically generated">
              <a:extLst>
                <a:ext uri="{FF2B5EF4-FFF2-40B4-BE49-F238E27FC236}">
                  <a16:creationId xmlns:a16="http://schemas.microsoft.com/office/drawing/2014/main" id="{DD36EE22-23F9-6873-6590-294CA16DDD40}"/>
                </a:ext>
              </a:extLst>
            </p:cNvPr>
            <p:cNvPicPr>
              <a:picLocks noChangeAspect="1"/>
            </p:cNvPicPr>
            <p:nvPr/>
          </p:nvPicPr>
          <p:blipFill>
            <a:blip r:embed="rId5"/>
            <a:srcRect l="74255" t="2640" r="22836" b="68025"/>
            <a:stretch/>
          </p:blipFill>
          <p:spPr>
            <a:xfrm>
              <a:off x="4232836" y="3472918"/>
              <a:ext cx="116914" cy="822857"/>
            </a:xfrm>
            <a:prstGeom prst="rect">
              <a:avLst/>
            </a:prstGeom>
          </p:spPr>
        </p:pic>
        <p:sp>
          <p:nvSpPr>
            <p:cNvPr id="62" name="TextBox 61">
              <a:extLst>
                <a:ext uri="{FF2B5EF4-FFF2-40B4-BE49-F238E27FC236}">
                  <a16:creationId xmlns:a16="http://schemas.microsoft.com/office/drawing/2014/main" id="{0E7562BD-485D-D10F-97A3-7E959D819F26}"/>
                </a:ext>
              </a:extLst>
            </p:cNvPr>
            <p:cNvSpPr txBox="1"/>
            <p:nvPr/>
          </p:nvSpPr>
          <p:spPr>
            <a:xfrm>
              <a:off x="4276046" y="3377622"/>
              <a:ext cx="234360" cy="200056"/>
            </a:xfrm>
            <a:prstGeom prst="rect">
              <a:avLst/>
            </a:prstGeom>
            <a:noFill/>
          </p:spPr>
          <p:txBody>
            <a:bodyPr wrap="none" rtlCol="0">
              <a:spAutoFit/>
            </a:bodyPr>
            <a:lstStyle/>
            <a:p>
              <a:r>
                <a:rPr lang="en-US" sz="700" dirty="0"/>
                <a:t>2</a:t>
              </a:r>
            </a:p>
          </p:txBody>
        </p:sp>
        <p:sp>
          <p:nvSpPr>
            <p:cNvPr id="462" name="TextBox 461">
              <a:extLst>
                <a:ext uri="{FF2B5EF4-FFF2-40B4-BE49-F238E27FC236}">
                  <a16:creationId xmlns:a16="http://schemas.microsoft.com/office/drawing/2014/main" id="{B966F68A-A565-BFA4-F891-394BF638872A}"/>
                </a:ext>
              </a:extLst>
            </p:cNvPr>
            <p:cNvSpPr txBox="1"/>
            <p:nvPr/>
          </p:nvSpPr>
          <p:spPr>
            <a:xfrm>
              <a:off x="4276046" y="3669608"/>
              <a:ext cx="234360" cy="200056"/>
            </a:xfrm>
            <a:prstGeom prst="rect">
              <a:avLst/>
            </a:prstGeom>
            <a:noFill/>
          </p:spPr>
          <p:txBody>
            <a:bodyPr wrap="none" rtlCol="0">
              <a:spAutoFit/>
            </a:bodyPr>
            <a:lstStyle/>
            <a:p>
              <a:r>
                <a:rPr lang="en-US" sz="700" dirty="0"/>
                <a:t>1</a:t>
              </a:r>
            </a:p>
          </p:txBody>
        </p:sp>
        <p:sp>
          <p:nvSpPr>
            <p:cNvPr id="479" name="TextBox 478">
              <a:extLst>
                <a:ext uri="{FF2B5EF4-FFF2-40B4-BE49-F238E27FC236}">
                  <a16:creationId xmlns:a16="http://schemas.microsoft.com/office/drawing/2014/main" id="{DA4FF7A1-2434-D125-CCE6-E50E52240B54}"/>
                </a:ext>
              </a:extLst>
            </p:cNvPr>
            <p:cNvSpPr txBox="1"/>
            <p:nvPr/>
          </p:nvSpPr>
          <p:spPr>
            <a:xfrm>
              <a:off x="4276046" y="3961594"/>
              <a:ext cx="234360" cy="200056"/>
            </a:xfrm>
            <a:prstGeom prst="rect">
              <a:avLst/>
            </a:prstGeom>
            <a:noFill/>
          </p:spPr>
          <p:txBody>
            <a:bodyPr wrap="none" rtlCol="0">
              <a:spAutoFit/>
            </a:bodyPr>
            <a:lstStyle/>
            <a:p>
              <a:r>
                <a:rPr lang="en-US" sz="700" dirty="0"/>
                <a:t>0</a:t>
              </a:r>
            </a:p>
          </p:txBody>
        </p:sp>
        <p:sp>
          <p:nvSpPr>
            <p:cNvPr id="396" name="Google Shape;358;p2">
              <a:extLst>
                <a:ext uri="{FF2B5EF4-FFF2-40B4-BE49-F238E27FC236}">
                  <a16:creationId xmlns:a16="http://schemas.microsoft.com/office/drawing/2014/main" id="{2BA2D650-26ED-EFE6-2638-009E10561050}"/>
                </a:ext>
              </a:extLst>
            </p:cNvPr>
            <p:cNvSpPr txBox="1"/>
            <p:nvPr/>
          </p:nvSpPr>
          <p:spPr>
            <a:xfrm>
              <a:off x="3890542" y="2831233"/>
              <a:ext cx="787400" cy="580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470" name="Group 469">
            <a:extLst>
              <a:ext uri="{FF2B5EF4-FFF2-40B4-BE49-F238E27FC236}">
                <a16:creationId xmlns:a16="http://schemas.microsoft.com/office/drawing/2014/main" id="{97D4E52D-F501-40F1-E3C6-06218AE5B220}"/>
              </a:ext>
            </a:extLst>
          </p:cNvPr>
          <p:cNvGrpSpPr/>
          <p:nvPr/>
        </p:nvGrpSpPr>
        <p:grpSpPr>
          <a:xfrm>
            <a:off x="3997934" y="2300786"/>
            <a:ext cx="2511584" cy="3006446"/>
            <a:chOff x="4744650" y="2348201"/>
            <a:chExt cx="2426528" cy="3006446"/>
          </a:xfrm>
        </p:grpSpPr>
        <p:pic>
          <p:nvPicPr>
            <p:cNvPr id="37" name="Picture 36" descr="A screenshot of a graph&#10;&#10;Description automatically generated">
              <a:extLst>
                <a:ext uri="{FF2B5EF4-FFF2-40B4-BE49-F238E27FC236}">
                  <a16:creationId xmlns:a16="http://schemas.microsoft.com/office/drawing/2014/main" id="{50AF7B8A-A33C-16AF-E4B0-1E96FC9DD7C6}"/>
                </a:ext>
              </a:extLst>
            </p:cNvPr>
            <p:cNvPicPr>
              <a:picLocks noChangeAspect="1"/>
            </p:cNvPicPr>
            <p:nvPr/>
          </p:nvPicPr>
          <p:blipFill>
            <a:blip r:embed="rId5"/>
            <a:srcRect l="15051" t="2640" r="37948" b="20157"/>
            <a:stretch/>
          </p:blipFill>
          <p:spPr>
            <a:xfrm>
              <a:off x="4795961" y="2523593"/>
              <a:ext cx="1877558" cy="2165554"/>
            </a:xfrm>
            <a:prstGeom prst="rect">
              <a:avLst/>
            </a:prstGeom>
          </p:spPr>
        </p:pic>
        <p:sp>
          <p:nvSpPr>
            <p:cNvPr id="13" name="TextBox 12">
              <a:extLst>
                <a:ext uri="{FF2B5EF4-FFF2-40B4-BE49-F238E27FC236}">
                  <a16:creationId xmlns:a16="http://schemas.microsoft.com/office/drawing/2014/main" id="{5D872FE3-1051-FD5B-8931-B1D0BC86CA6B}"/>
                </a:ext>
              </a:extLst>
            </p:cNvPr>
            <p:cNvSpPr txBox="1"/>
            <p:nvPr/>
          </p:nvSpPr>
          <p:spPr>
            <a:xfrm rot="16200000">
              <a:off x="5412301" y="3990972"/>
              <a:ext cx="696024" cy="2031325"/>
            </a:xfrm>
            <a:prstGeom prst="rect">
              <a:avLst/>
            </a:prstGeom>
            <a:noFill/>
          </p:spPr>
          <p:txBody>
            <a:bodyPr wrap="none" rtlCol="0">
              <a:spAutoFit/>
            </a:bodyPr>
            <a:lstStyle/>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a:p>
              <a:pPr algn="r"/>
              <a:r>
                <a:rPr lang="en-US" sz="700" dirty="0"/>
                <a:t>B memory</a:t>
              </a:r>
            </a:p>
            <a:p>
              <a:pPr algn="r"/>
              <a:r>
                <a:rPr lang="en-US" sz="700" dirty="0"/>
                <a:t>CD14 Mono</a:t>
              </a:r>
            </a:p>
            <a:p>
              <a:pPr algn="r"/>
              <a:r>
                <a:rPr lang="en-US" sz="700" dirty="0"/>
                <a:t>CD4 T Naive</a:t>
              </a:r>
            </a:p>
            <a:p>
              <a:pPr algn="r"/>
              <a:r>
                <a:rPr lang="en-US" sz="700" dirty="0"/>
                <a:t>CD8 T Naive</a:t>
              </a:r>
            </a:p>
            <a:p>
              <a:pPr algn="r"/>
              <a:r>
                <a:rPr lang="en-US" sz="700" dirty="0"/>
                <a:t>CD4 TCM</a:t>
              </a:r>
            </a:p>
            <a:p>
              <a:pPr algn="r"/>
              <a:r>
                <a:rPr lang="en-US" sz="700" dirty="0"/>
                <a:t>CD8 TEM</a:t>
              </a:r>
            </a:p>
            <a:p>
              <a:pPr algn="r"/>
              <a:r>
                <a:rPr lang="en-US" sz="700" dirty="0"/>
                <a:t>MAIT</a:t>
              </a:r>
            </a:p>
            <a:p>
              <a:pPr algn="r"/>
              <a:r>
                <a:rPr lang="en-US" sz="700" dirty="0"/>
                <a:t>NK</a:t>
              </a:r>
            </a:p>
            <a:p>
              <a:pPr algn="r"/>
              <a:r>
                <a:rPr lang="en-US" sz="700" dirty="0"/>
                <a:t>Treg</a:t>
              </a:r>
            </a:p>
          </p:txBody>
        </p:sp>
        <p:grpSp>
          <p:nvGrpSpPr>
            <p:cNvPr id="460" name="Group 459">
              <a:extLst>
                <a:ext uri="{FF2B5EF4-FFF2-40B4-BE49-F238E27FC236}">
                  <a16:creationId xmlns:a16="http://schemas.microsoft.com/office/drawing/2014/main" id="{F798AB32-08B2-32A2-B771-A45EF40D2BD8}"/>
                </a:ext>
              </a:extLst>
            </p:cNvPr>
            <p:cNvGrpSpPr/>
            <p:nvPr/>
          </p:nvGrpSpPr>
          <p:grpSpPr>
            <a:xfrm>
              <a:off x="6668361" y="2548993"/>
              <a:ext cx="447558" cy="200055"/>
              <a:chOff x="6677832" y="2892201"/>
              <a:chExt cx="447558" cy="200055"/>
            </a:xfrm>
          </p:grpSpPr>
          <p:cxnSp>
            <p:nvCxnSpPr>
              <p:cNvPr id="36" name="Straight Connector 35">
                <a:extLst>
                  <a:ext uri="{FF2B5EF4-FFF2-40B4-BE49-F238E27FC236}">
                    <a16:creationId xmlns:a16="http://schemas.microsoft.com/office/drawing/2014/main" id="{AEDC1C35-D030-31F3-54D0-F72DF7587D64}"/>
                  </a:ext>
                </a:extLst>
              </p:cNvPr>
              <p:cNvCxnSpPr>
                <a:cxnSpLocks/>
              </p:cNvCxnSpPr>
              <p:nvPr/>
            </p:nvCxnSpPr>
            <p:spPr>
              <a:xfrm>
                <a:off x="6699154" y="2982888"/>
                <a:ext cx="41830"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AD40A39-F312-874A-4289-8D9B2A401C23}"/>
                  </a:ext>
                </a:extLst>
              </p:cNvPr>
              <p:cNvSpPr txBox="1"/>
              <p:nvPr/>
            </p:nvSpPr>
            <p:spPr>
              <a:xfrm>
                <a:off x="6677832" y="2892201"/>
                <a:ext cx="447558" cy="200055"/>
              </a:xfrm>
              <a:prstGeom prst="rect">
                <a:avLst/>
              </a:prstGeom>
              <a:noFill/>
            </p:spPr>
            <p:txBody>
              <a:bodyPr wrap="none" rtlCol="0">
                <a:spAutoFit/>
              </a:bodyPr>
              <a:lstStyle/>
              <a:p>
                <a:r>
                  <a:rPr lang="en-US" sz="700" i="1" dirty="0"/>
                  <a:t>KLF14</a:t>
                </a:r>
              </a:p>
            </p:txBody>
          </p:sp>
        </p:grpSp>
        <p:grpSp>
          <p:nvGrpSpPr>
            <p:cNvPr id="469" name="Group 468">
              <a:extLst>
                <a:ext uri="{FF2B5EF4-FFF2-40B4-BE49-F238E27FC236}">
                  <a16:creationId xmlns:a16="http://schemas.microsoft.com/office/drawing/2014/main" id="{F6E1D7E9-961C-1FB9-C43D-FC4548415637}"/>
                </a:ext>
              </a:extLst>
            </p:cNvPr>
            <p:cNvGrpSpPr/>
            <p:nvPr/>
          </p:nvGrpSpPr>
          <p:grpSpPr>
            <a:xfrm>
              <a:off x="6665880" y="4555688"/>
              <a:ext cx="460382" cy="200055"/>
              <a:chOff x="6675083" y="3286884"/>
              <a:chExt cx="460382" cy="200055"/>
            </a:xfrm>
          </p:grpSpPr>
          <p:cxnSp>
            <p:nvCxnSpPr>
              <p:cNvPr id="58" name="Straight Connector 57">
                <a:extLst>
                  <a:ext uri="{FF2B5EF4-FFF2-40B4-BE49-F238E27FC236}">
                    <a16:creationId xmlns:a16="http://schemas.microsoft.com/office/drawing/2014/main" id="{216F76BB-08BC-517F-CDBB-4AB3E7DF3F0B}"/>
                  </a:ext>
                </a:extLst>
              </p:cNvPr>
              <p:cNvCxnSpPr>
                <a:cxnSpLocks/>
              </p:cNvCxnSpPr>
              <p:nvPr/>
            </p:nvCxnSpPr>
            <p:spPr>
              <a:xfrm>
                <a:off x="6702329" y="3385583"/>
                <a:ext cx="41830"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EA1670A-A238-5674-AC8C-AB723D945485}"/>
                  </a:ext>
                </a:extLst>
              </p:cNvPr>
              <p:cNvSpPr txBox="1"/>
              <p:nvPr/>
            </p:nvSpPr>
            <p:spPr>
              <a:xfrm>
                <a:off x="6675083" y="3286884"/>
                <a:ext cx="460382" cy="200055"/>
              </a:xfrm>
              <a:prstGeom prst="rect">
                <a:avLst/>
              </a:prstGeom>
              <a:noFill/>
            </p:spPr>
            <p:txBody>
              <a:bodyPr wrap="none" rtlCol="0">
                <a:spAutoFit/>
              </a:bodyPr>
              <a:lstStyle/>
              <a:p>
                <a:r>
                  <a:rPr lang="en-US" sz="700" i="1" dirty="0"/>
                  <a:t>MYOG</a:t>
                </a:r>
              </a:p>
            </p:txBody>
          </p:sp>
        </p:grpSp>
        <p:grpSp>
          <p:nvGrpSpPr>
            <p:cNvPr id="468" name="Group 467">
              <a:extLst>
                <a:ext uri="{FF2B5EF4-FFF2-40B4-BE49-F238E27FC236}">
                  <a16:creationId xmlns:a16="http://schemas.microsoft.com/office/drawing/2014/main" id="{66797A12-9EF0-8076-F962-9D35AA3A992B}"/>
                </a:ext>
              </a:extLst>
            </p:cNvPr>
            <p:cNvGrpSpPr/>
            <p:nvPr/>
          </p:nvGrpSpPr>
          <p:grpSpPr>
            <a:xfrm>
              <a:off x="6664308" y="2631858"/>
              <a:ext cx="428322" cy="200055"/>
              <a:chOff x="6680352" y="3172797"/>
              <a:chExt cx="428322" cy="200055"/>
            </a:xfrm>
          </p:grpSpPr>
          <p:cxnSp>
            <p:nvCxnSpPr>
              <p:cNvPr id="60" name="Straight Connector 59">
                <a:extLst>
                  <a:ext uri="{FF2B5EF4-FFF2-40B4-BE49-F238E27FC236}">
                    <a16:creationId xmlns:a16="http://schemas.microsoft.com/office/drawing/2014/main" id="{3DBD4324-CBB2-81FE-C943-55D70DA0CE19}"/>
                  </a:ext>
                </a:extLst>
              </p:cNvPr>
              <p:cNvCxnSpPr>
                <a:cxnSpLocks/>
              </p:cNvCxnSpPr>
              <p:nvPr/>
            </p:nvCxnSpPr>
            <p:spPr>
              <a:xfrm>
                <a:off x="6705504" y="3270978"/>
                <a:ext cx="41830"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CE41F8B-A657-D5FA-EEF2-C7C902B33CF6}"/>
                  </a:ext>
                </a:extLst>
              </p:cNvPr>
              <p:cNvSpPr txBox="1"/>
              <p:nvPr/>
            </p:nvSpPr>
            <p:spPr>
              <a:xfrm>
                <a:off x="6680352" y="3172797"/>
                <a:ext cx="428322" cy="200055"/>
              </a:xfrm>
              <a:prstGeom prst="rect">
                <a:avLst/>
              </a:prstGeom>
              <a:noFill/>
            </p:spPr>
            <p:txBody>
              <a:bodyPr wrap="none" rtlCol="0">
                <a:spAutoFit/>
              </a:bodyPr>
              <a:lstStyle/>
              <a:p>
                <a:r>
                  <a:rPr lang="en-US" sz="700" i="1" dirty="0"/>
                  <a:t>EGR4</a:t>
                </a:r>
              </a:p>
            </p:txBody>
          </p:sp>
        </p:grpSp>
        <p:sp>
          <p:nvSpPr>
            <p:cNvPr id="394" name="Google Shape;460;p3">
              <a:extLst>
                <a:ext uri="{FF2B5EF4-FFF2-40B4-BE49-F238E27FC236}">
                  <a16:creationId xmlns:a16="http://schemas.microsoft.com/office/drawing/2014/main" id="{8260D8FC-50E3-4E9B-3502-8E76B195CFE3}"/>
                </a:ext>
              </a:extLst>
            </p:cNvPr>
            <p:cNvSpPr txBox="1"/>
            <p:nvPr/>
          </p:nvSpPr>
          <p:spPr>
            <a:xfrm>
              <a:off x="5095422" y="2348201"/>
              <a:ext cx="327425"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G2</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95" name="Google Shape;461;p3">
              <a:extLst>
                <a:ext uri="{FF2B5EF4-FFF2-40B4-BE49-F238E27FC236}">
                  <a16:creationId xmlns:a16="http://schemas.microsoft.com/office/drawing/2014/main" id="{6D032F1C-82C3-ADDF-0E47-DD62DE253523}"/>
                </a:ext>
              </a:extLst>
            </p:cNvPr>
            <p:cNvSpPr txBox="1"/>
            <p:nvPr/>
          </p:nvSpPr>
          <p:spPr>
            <a:xfrm>
              <a:off x="5989569" y="2351460"/>
              <a:ext cx="506191"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other</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grpSp>
          <p:nvGrpSpPr>
            <p:cNvPr id="461" name="Group 460">
              <a:extLst>
                <a:ext uri="{FF2B5EF4-FFF2-40B4-BE49-F238E27FC236}">
                  <a16:creationId xmlns:a16="http://schemas.microsoft.com/office/drawing/2014/main" id="{AEF24099-BCD5-0458-3884-E3BDF9E5415B}"/>
                </a:ext>
              </a:extLst>
            </p:cNvPr>
            <p:cNvGrpSpPr/>
            <p:nvPr/>
          </p:nvGrpSpPr>
          <p:grpSpPr>
            <a:xfrm>
              <a:off x="6664308" y="3786186"/>
              <a:ext cx="506870" cy="200055"/>
              <a:chOff x="6675083" y="4892571"/>
              <a:chExt cx="506870" cy="200055"/>
            </a:xfrm>
          </p:grpSpPr>
          <p:cxnSp>
            <p:nvCxnSpPr>
              <p:cNvPr id="400" name="Straight Connector 399">
                <a:extLst>
                  <a:ext uri="{FF2B5EF4-FFF2-40B4-BE49-F238E27FC236}">
                    <a16:creationId xmlns:a16="http://schemas.microsoft.com/office/drawing/2014/main" id="{4EA1D367-204F-FA77-A53E-0C4A5BAFCBDC}"/>
                  </a:ext>
                </a:extLst>
              </p:cNvPr>
              <p:cNvCxnSpPr>
                <a:cxnSpLocks/>
              </p:cNvCxnSpPr>
              <p:nvPr/>
            </p:nvCxnSpPr>
            <p:spPr>
              <a:xfrm>
                <a:off x="6702329" y="4988095"/>
                <a:ext cx="41830" cy="0"/>
              </a:xfrm>
              <a:prstGeom prst="line">
                <a:avLst/>
              </a:prstGeom>
            </p:spPr>
            <p:style>
              <a:lnRef idx="1">
                <a:schemeClr val="dk1"/>
              </a:lnRef>
              <a:fillRef idx="0">
                <a:schemeClr val="dk1"/>
              </a:fillRef>
              <a:effectRef idx="0">
                <a:schemeClr val="dk1"/>
              </a:effectRef>
              <a:fontRef idx="minor">
                <a:schemeClr val="tx1"/>
              </a:fontRef>
            </p:style>
          </p:cxnSp>
          <p:sp>
            <p:nvSpPr>
              <p:cNvPr id="401" name="TextBox 400">
                <a:extLst>
                  <a:ext uri="{FF2B5EF4-FFF2-40B4-BE49-F238E27FC236}">
                    <a16:creationId xmlns:a16="http://schemas.microsoft.com/office/drawing/2014/main" id="{D0110D60-7795-F198-BEE6-FEA646F9DC33}"/>
                  </a:ext>
                </a:extLst>
              </p:cNvPr>
              <p:cNvSpPr txBox="1"/>
              <p:nvPr/>
            </p:nvSpPr>
            <p:spPr>
              <a:xfrm>
                <a:off x="6675083" y="4892571"/>
                <a:ext cx="506870" cy="200055"/>
              </a:xfrm>
              <a:prstGeom prst="rect">
                <a:avLst/>
              </a:prstGeom>
              <a:noFill/>
            </p:spPr>
            <p:txBody>
              <a:bodyPr wrap="none" rtlCol="0">
                <a:spAutoFit/>
              </a:bodyPr>
              <a:lstStyle/>
              <a:p>
                <a:r>
                  <a:rPr lang="en-US" sz="700" i="1" dirty="0"/>
                  <a:t>ZNF304</a:t>
                </a:r>
              </a:p>
            </p:txBody>
          </p:sp>
        </p:grpSp>
      </p:grpSp>
      <p:pic>
        <p:nvPicPr>
          <p:cNvPr id="18" name="Picture 17" descr="A blue and yellow squares&#10;&#10;Description automatically generated">
            <a:extLst>
              <a:ext uri="{FF2B5EF4-FFF2-40B4-BE49-F238E27FC236}">
                <a16:creationId xmlns:a16="http://schemas.microsoft.com/office/drawing/2014/main" id="{96FAFB27-2987-B4E7-9289-96106378FBC6}"/>
              </a:ext>
            </a:extLst>
          </p:cNvPr>
          <p:cNvPicPr>
            <a:picLocks noChangeAspect="1"/>
          </p:cNvPicPr>
          <p:nvPr/>
        </p:nvPicPr>
        <p:blipFill>
          <a:blip r:embed="rId6"/>
          <a:srcRect t="9345" r="29354" b="22145"/>
          <a:stretch/>
        </p:blipFill>
        <p:spPr>
          <a:xfrm>
            <a:off x="-6507559" y="7838030"/>
            <a:ext cx="5490887" cy="1390481"/>
          </a:xfrm>
          <a:prstGeom prst="rect">
            <a:avLst/>
          </a:prstGeom>
        </p:spPr>
      </p:pic>
      <p:pic>
        <p:nvPicPr>
          <p:cNvPr id="29" name="Picture 28" descr="A diagram of a number of red dots&#10;&#10;Description automatically generated">
            <a:extLst>
              <a:ext uri="{FF2B5EF4-FFF2-40B4-BE49-F238E27FC236}">
                <a16:creationId xmlns:a16="http://schemas.microsoft.com/office/drawing/2014/main" id="{4B0BD8E8-DB65-8881-7D09-B548C283E73F}"/>
              </a:ext>
            </a:extLst>
          </p:cNvPr>
          <p:cNvPicPr>
            <a:picLocks noChangeAspect="1"/>
          </p:cNvPicPr>
          <p:nvPr/>
        </p:nvPicPr>
        <p:blipFill>
          <a:blip r:embed="rId7"/>
          <a:srcRect l="44047" r="13003" b="21836"/>
          <a:stretch/>
        </p:blipFill>
        <p:spPr>
          <a:xfrm>
            <a:off x="2842148" y="5600929"/>
            <a:ext cx="1911873" cy="1429472"/>
          </a:xfrm>
          <a:prstGeom prst="rect">
            <a:avLst/>
          </a:prstGeom>
        </p:spPr>
      </p:pic>
      <p:sp>
        <p:nvSpPr>
          <p:cNvPr id="30" name="TextBox 29">
            <a:extLst>
              <a:ext uri="{FF2B5EF4-FFF2-40B4-BE49-F238E27FC236}">
                <a16:creationId xmlns:a16="http://schemas.microsoft.com/office/drawing/2014/main" id="{56C793C7-085D-5DE8-7663-0EAF765CF9A4}"/>
              </a:ext>
            </a:extLst>
          </p:cNvPr>
          <p:cNvSpPr txBox="1"/>
          <p:nvPr/>
        </p:nvSpPr>
        <p:spPr>
          <a:xfrm>
            <a:off x="1086385" y="6758041"/>
            <a:ext cx="1837155" cy="209472"/>
          </a:xfrm>
          <a:prstGeom prst="rect">
            <a:avLst/>
          </a:prstGeom>
          <a:noFill/>
        </p:spPr>
        <p:txBody>
          <a:bodyPr wrap="none" rtlCol="0">
            <a:spAutoFit/>
          </a:bodyPr>
          <a:lstStyle/>
          <a:p>
            <a:pPr algn="r">
              <a:lnSpc>
                <a:spcPts val="1180"/>
              </a:lnSpc>
            </a:pPr>
            <a:r>
              <a:rPr lang="en-US" sz="700" dirty="0"/>
              <a:t>Activation of HOX genes during differentiation</a:t>
            </a:r>
          </a:p>
        </p:txBody>
      </p:sp>
      <p:grpSp>
        <p:nvGrpSpPr>
          <p:cNvPr id="56" name="Group 55">
            <a:extLst>
              <a:ext uri="{FF2B5EF4-FFF2-40B4-BE49-F238E27FC236}">
                <a16:creationId xmlns:a16="http://schemas.microsoft.com/office/drawing/2014/main" id="{1AF6E361-C83B-B7D7-BB38-5976F6427947}"/>
              </a:ext>
            </a:extLst>
          </p:cNvPr>
          <p:cNvGrpSpPr/>
          <p:nvPr/>
        </p:nvGrpSpPr>
        <p:grpSpPr>
          <a:xfrm>
            <a:off x="5192781" y="5729580"/>
            <a:ext cx="435426" cy="855338"/>
            <a:chOff x="5229553" y="5897489"/>
            <a:chExt cx="634937" cy="1112897"/>
          </a:xfrm>
        </p:grpSpPr>
        <p:sp>
          <p:nvSpPr>
            <p:cNvPr id="416" name="TextBox 415">
              <a:extLst>
                <a:ext uri="{FF2B5EF4-FFF2-40B4-BE49-F238E27FC236}">
                  <a16:creationId xmlns:a16="http://schemas.microsoft.com/office/drawing/2014/main" id="{36EF0604-7291-7A2D-33C2-144A0D61F25F}"/>
                </a:ext>
              </a:extLst>
            </p:cNvPr>
            <p:cNvSpPr txBox="1"/>
            <p:nvPr/>
          </p:nvSpPr>
          <p:spPr>
            <a:xfrm>
              <a:off x="5505096" y="6529947"/>
              <a:ext cx="359394" cy="200055"/>
            </a:xfrm>
            <a:prstGeom prst="rect">
              <a:avLst/>
            </a:prstGeom>
            <a:noFill/>
          </p:spPr>
          <p:txBody>
            <a:bodyPr wrap="none" rtlCol="0">
              <a:spAutoFit/>
            </a:bodyPr>
            <a:lstStyle/>
            <a:p>
              <a:r>
                <a:rPr lang="en-US" sz="700" dirty="0"/>
                <a:t>0.02</a:t>
              </a:r>
            </a:p>
          </p:txBody>
        </p:sp>
        <p:sp>
          <p:nvSpPr>
            <p:cNvPr id="419" name="TextBox 418">
              <a:extLst>
                <a:ext uri="{FF2B5EF4-FFF2-40B4-BE49-F238E27FC236}">
                  <a16:creationId xmlns:a16="http://schemas.microsoft.com/office/drawing/2014/main" id="{B49CB8C9-AE6E-A49D-EA8F-FBB25B65D71A}"/>
                </a:ext>
              </a:extLst>
            </p:cNvPr>
            <p:cNvSpPr txBox="1"/>
            <p:nvPr/>
          </p:nvSpPr>
          <p:spPr>
            <a:xfrm>
              <a:off x="5229553" y="5897489"/>
              <a:ext cx="524503" cy="200055"/>
            </a:xfrm>
            <a:prstGeom prst="rect">
              <a:avLst/>
            </a:prstGeom>
            <a:noFill/>
          </p:spPr>
          <p:txBody>
            <a:bodyPr wrap="none" rtlCol="0">
              <a:spAutoFit/>
            </a:bodyPr>
            <a:lstStyle/>
            <a:p>
              <a:r>
                <a:rPr lang="en-US" sz="700" dirty="0" err="1"/>
                <a:t>p.adjust</a:t>
              </a:r>
              <a:r>
                <a:rPr lang="en-US" sz="700" dirty="0"/>
                <a:t> </a:t>
              </a:r>
            </a:p>
          </p:txBody>
        </p:sp>
        <p:pic>
          <p:nvPicPr>
            <p:cNvPr id="52" name="Picture 51" descr="A colorful chart with black text&#10;&#10;Description automatically generated with medium confidence">
              <a:extLst>
                <a:ext uri="{FF2B5EF4-FFF2-40B4-BE49-F238E27FC236}">
                  <a16:creationId xmlns:a16="http://schemas.microsoft.com/office/drawing/2014/main" id="{B9C04359-D6E9-261A-CBF1-EFAAB4E86C3D}"/>
                </a:ext>
              </a:extLst>
            </p:cNvPr>
            <p:cNvPicPr>
              <a:picLocks noChangeAspect="1"/>
            </p:cNvPicPr>
            <p:nvPr/>
          </p:nvPicPr>
          <p:blipFill>
            <a:blip r:embed="rId8"/>
            <a:srcRect t="10794" r="45875"/>
            <a:stretch/>
          </p:blipFill>
          <p:spPr>
            <a:xfrm>
              <a:off x="5358928" y="6162826"/>
              <a:ext cx="234360" cy="815698"/>
            </a:xfrm>
            <a:prstGeom prst="rect">
              <a:avLst/>
            </a:prstGeom>
          </p:spPr>
        </p:pic>
        <p:sp>
          <p:nvSpPr>
            <p:cNvPr id="54" name="TextBox 53">
              <a:extLst>
                <a:ext uri="{FF2B5EF4-FFF2-40B4-BE49-F238E27FC236}">
                  <a16:creationId xmlns:a16="http://schemas.microsoft.com/office/drawing/2014/main" id="{60D4920B-70EA-D710-D8D6-CBAF57E43443}"/>
                </a:ext>
              </a:extLst>
            </p:cNvPr>
            <p:cNvSpPr txBox="1"/>
            <p:nvPr/>
          </p:nvSpPr>
          <p:spPr>
            <a:xfrm>
              <a:off x="5505096" y="6236861"/>
              <a:ext cx="359394" cy="200055"/>
            </a:xfrm>
            <a:prstGeom prst="rect">
              <a:avLst/>
            </a:prstGeom>
            <a:noFill/>
          </p:spPr>
          <p:txBody>
            <a:bodyPr wrap="none" rtlCol="0">
              <a:spAutoFit/>
            </a:bodyPr>
            <a:lstStyle/>
            <a:p>
              <a:r>
                <a:rPr lang="en-US" sz="700" dirty="0"/>
                <a:t>0.04</a:t>
              </a:r>
            </a:p>
          </p:txBody>
        </p:sp>
        <p:sp>
          <p:nvSpPr>
            <p:cNvPr id="55" name="TextBox 54">
              <a:extLst>
                <a:ext uri="{FF2B5EF4-FFF2-40B4-BE49-F238E27FC236}">
                  <a16:creationId xmlns:a16="http://schemas.microsoft.com/office/drawing/2014/main" id="{01F4E92F-91C9-AEE0-B53D-D985B4DB20DE}"/>
                </a:ext>
              </a:extLst>
            </p:cNvPr>
            <p:cNvSpPr txBox="1"/>
            <p:nvPr/>
          </p:nvSpPr>
          <p:spPr>
            <a:xfrm>
              <a:off x="5505096" y="6810331"/>
              <a:ext cx="234360" cy="200055"/>
            </a:xfrm>
            <a:prstGeom prst="rect">
              <a:avLst/>
            </a:prstGeom>
            <a:noFill/>
          </p:spPr>
          <p:txBody>
            <a:bodyPr wrap="none" rtlCol="0">
              <a:spAutoFit/>
            </a:bodyPr>
            <a:lstStyle/>
            <a:p>
              <a:r>
                <a:rPr lang="en-US" sz="700" dirty="0"/>
                <a:t>0</a:t>
              </a:r>
            </a:p>
          </p:txBody>
        </p:sp>
      </p:grpSp>
      <p:grpSp>
        <p:nvGrpSpPr>
          <p:cNvPr id="57" name="Group 56">
            <a:extLst>
              <a:ext uri="{FF2B5EF4-FFF2-40B4-BE49-F238E27FC236}">
                <a16:creationId xmlns:a16="http://schemas.microsoft.com/office/drawing/2014/main" id="{7AFEBF16-438C-CBB3-E885-C50FB7A3AC82}"/>
              </a:ext>
            </a:extLst>
          </p:cNvPr>
          <p:cNvGrpSpPr/>
          <p:nvPr/>
        </p:nvGrpSpPr>
        <p:grpSpPr>
          <a:xfrm>
            <a:off x="4754021" y="5728228"/>
            <a:ext cx="498513" cy="859622"/>
            <a:chOff x="4957486" y="7669079"/>
            <a:chExt cx="498513" cy="859622"/>
          </a:xfrm>
        </p:grpSpPr>
        <p:sp>
          <p:nvSpPr>
            <p:cNvPr id="448" name="TextBox 447">
              <a:extLst>
                <a:ext uri="{FF2B5EF4-FFF2-40B4-BE49-F238E27FC236}">
                  <a16:creationId xmlns:a16="http://schemas.microsoft.com/office/drawing/2014/main" id="{82157B59-2D80-0C20-299D-2B4A9DAFA21A}"/>
                </a:ext>
              </a:extLst>
            </p:cNvPr>
            <p:cNvSpPr txBox="1"/>
            <p:nvPr/>
          </p:nvSpPr>
          <p:spPr>
            <a:xfrm>
              <a:off x="5196793" y="7997031"/>
              <a:ext cx="234360" cy="200055"/>
            </a:xfrm>
            <a:prstGeom prst="rect">
              <a:avLst/>
            </a:prstGeom>
            <a:noFill/>
          </p:spPr>
          <p:txBody>
            <a:bodyPr wrap="none" rtlCol="0">
              <a:spAutoFit/>
            </a:bodyPr>
            <a:lstStyle/>
            <a:p>
              <a:r>
                <a:rPr lang="en-US" sz="700" dirty="0"/>
                <a:t>8</a:t>
              </a:r>
            </a:p>
          </p:txBody>
        </p:sp>
        <p:sp>
          <p:nvSpPr>
            <p:cNvPr id="449" name="TextBox 448">
              <a:extLst>
                <a:ext uri="{FF2B5EF4-FFF2-40B4-BE49-F238E27FC236}">
                  <a16:creationId xmlns:a16="http://schemas.microsoft.com/office/drawing/2014/main" id="{6D92A0FA-421C-5707-F890-C9E92D8A675E}"/>
                </a:ext>
              </a:extLst>
            </p:cNvPr>
            <p:cNvSpPr txBox="1"/>
            <p:nvPr/>
          </p:nvSpPr>
          <p:spPr>
            <a:xfrm>
              <a:off x="5171947" y="8328646"/>
              <a:ext cx="284052" cy="200055"/>
            </a:xfrm>
            <a:prstGeom prst="rect">
              <a:avLst/>
            </a:prstGeom>
            <a:noFill/>
          </p:spPr>
          <p:txBody>
            <a:bodyPr wrap="none" rtlCol="0">
              <a:spAutoFit/>
            </a:bodyPr>
            <a:lstStyle/>
            <a:p>
              <a:r>
                <a:rPr lang="en-US" sz="700" dirty="0"/>
                <a:t>16</a:t>
              </a:r>
            </a:p>
          </p:txBody>
        </p:sp>
        <p:sp>
          <p:nvSpPr>
            <p:cNvPr id="450" name="TextBox 449">
              <a:extLst>
                <a:ext uri="{FF2B5EF4-FFF2-40B4-BE49-F238E27FC236}">
                  <a16:creationId xmlns:a16="http://schemas.microsoft.com/office/drawing/2014/main" id="{29C047E8-905F-B8E8-3D01-DB42974E397A}"/>
                </a:ext>
              </a:extLst>
            </p:cNvPr>
            <p:cNvSpPr txBox="1"/>
            <p:nvPr/>
          </p:nvSpPr>
          <p:spPr>
            <a:xfrm>
              <a:off x="4957486" y="7669079"/>
              <a:ext cx="429926" cy="200055"/>
            </a:xfrm>
            <a:prstGeom prst="rect">
              <a:avLst/>
            </a:prstGeom>
            <a:noFill/>
          </p:spPr>
          <p:txBody>
            <a:bodyPr wrap="none" rtlCol="0">
              <a:spAutoFit/>
            </a:bodyPr>
            <a:lstStyle/>
            <a:p>
              <a:r>
                <a:rPr lang="en-US" sz="700" dirty="0"/>
                <a:t>count </a:t>
              </a:r>
            </a:p>
          </p:txBody>
        </p:sp>
        <p:sp>
          <p:nvSpPr>
            <p:cNvPr id="451" name="Oval 450">
              <a:extLst>
                <a:ext uri="{FF2B5EF4-FFF2-40B4-BE49-F238E27FC236}">
                  <a16:creationId xmlns:a16="http://schemas.microsoft.com/office/drawing/2014/main" id="{E5B0D090-7A46-219D-0D24-5894C1D39173}"/>
                </a:ext>
              </a:extLst>
            </p:cNvPr>
            <p:cNvSpPr>
              <a:spLocks noChangeAspect="1"/>
            </p:cNvSpPr>
            <p:nvPr/>
          </p:nvSpPr>
          <p:spPr>
            <a:xfrm>
              <a:off x="5089814" y="8019914"/>
              <a:ext cx="108157" cy="1097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D68BE799-438A-9815-69EE-7A8073F6B92C}"/>
                </a:ext>
              </a:extLst>
            </p:cNvPr>
            <p:cNvSpPr>
              <a:spLocks noChangeAspect="1"/>
            </p:cNvSpPr>
            <p:nvPr/>
          </p:nvSpPr>
          <p:spPr>
            <a:xfrm>
              <a:off x="5071787" y="8367431"/>
              <a:ext cx="144210" cy="14630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55D8AB1A-3F4C-FEE3-47E4-2516807D5F32}"/>
                </a:ext>
              </a:extLst>
            </p:cNvPr>
            <p:cNvSpPr>
              <a:spLocks noChangeAspect="1"/>
            </p:cNvSpPr>
            <p:nvPr/>
          </p:nvSpPr>
          <p:spPr>
            <a:xfrm>
              <a:off x="5107840" y="7887303"/>
              <a:ext cx="72105" cy="731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extBox 453">
              <a:extLst>
                <a:ext uri="{FF2B5EF4-FFF2-40B4-BE49-F238E27FC236}">
                  <a16:creationId xmlns:a16="http://schemas.microsoft.com/office/drawing/2014/main" id="{7BB2D951-7D48-CD7E-A537-74012CCFBD51}"/>
                </a:ext>
              </a:extLst>
            </p:cNvPr>
            <p:cNvSpPr txBox="1"/>
            <p:nvPr/>
          </p:nvSpPr>
          <p:spPr>
            <a:xfrm>
              <a:off x="5171947" y="8152410"/>
              <a:ext cx="284052" cy="200055"/>
            </a:xfrm>
            <a:prstGeom prst="rect">
              <a:avLst/>
            </a:prstGeom>
            <a:noFill/>
          </p:spPr>
          <p:txBody>
            <a:bodyPr wrap="none" rtlCol="0">
              <a:spAutoFit/>
            </a:bodyPr>
            <a:lstStyle/>
            <a:p>
              <a:r>
                <a:rPr lang="en-US" sz="700" dirty="0"/>
                <a:t>12</a:t>
              </a:r>
            </a:p>
          </p:txBody>
        </p:sp>
        <p:sp>
          <p:nvSpPr>
            <p:cNvPr id="455" name="Oval 454">
              <a:extLst>
                <a:ext uri="{FF2B5EF4-FFF2-40B4-BE49-F238E27FC236}">
                  <a16:creationId xmlns:a16="http://schemas.microsoft.com/office/drawing/2014/main" id="{F606792B-3468-A6B8-9D5F-3647C015870C}"/>
                </a:ext>
              </a:extLst>
            </p:cNvPr>
            <p:cNvSpPr>
              <a:spLocks noChangeAspect="1"/>
            </p:cNvSpPr>
            <p:nvPr/>
          </p:nvSpPr>
          <p:spPr>
            <a:xfrm>
              <a:off x="5085307" y="8189101"/>
              <a:ext cx="117171" cy="11887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TextBox 455">
              <a:extLst>
                <a:ext uri="{FF2B5EF4-FFF2-40B4-BE49-F238E27FC236}">
                  <a16:creationId xmlns:a16="http://schemas.microsoft.com/office/drawing/2014/main" id="{625CA91D-6140-7A52-05C7-3B709BF10B86}"/>
                </a:ext>
              </a:extLst>
            </p:cNvPr>
            <p:cNvSpPr txBox="1"/>
            <p:nvPr/>
          </p:nvSpPr>
          <p:spPr>
            <a:xfrm>
              <a:off x="5196793" y="7827112"/>
              <a:ext cx="234360" cy="200055"/>
            </a:xfrm>
            <a:prstGeom prst="rect">
              <a:avLst/>
            </a:prstGeom>
            <a:noFill/>
          </p:spPr>
          <p:txBody>
            <a:bodyPr wrap="none" rtlCol="0">
              <a:spAutoFit/>
            </a:bodyPr>
            <a:lstStyle/>
            <a:p>
              <a:r>
                <a:rPr lang="en-US" sz="700" dirty="0"/>
                <a:t>4</a:t>
              </a:r>
            </a:p>
          </p:txBody>
        </p:sp>
      </p:grpSp>
      <p:grpSp>
        <p:nvGrpSpPr>
          <p:cNvPr id="28" name="Group 27">
            <a:extLst>
              <a:ext uri="{FF2B5EF4-FFF2-40B4-BE49-F238E27FC236}">
                <a16:creationId xmlns:a16="http://schemas.microsoft.com/office/drawing/2014/main" id="{8FE799F7-890C-6903-83B3-C8B4A0764DC3}"/>
              </a:ext>
            </a:extLst>
          </p:cNvPr>
          <p:cNvGrpSpPr/>
          <p:nvPr/>
        </p:nvGrpSpPr>
        <p:grpSpPr>
          <a:xfrm>
            <a:off x="307578" y="502468"/>
            <a:ext cx="7236309" cy="1438466"/>
            <a:chOff x="472468" y="502468"/>
            <a:chExt cx="7236309" cy="1438466"/>
          </a:xfrm>
        </p:grpSpPr>
        <p:pic>
          <p:nvPicPr>
            <p:cNvPr id="22" name="Picture 21" descr="A close-up of a computer screen&#10;&#10;Description automatically generated">
              <a:extLst>
                <a:ext uri="{FF2B5EF4-FFF2-40B4-BE49-F238E27FC236}">
                  <a16:creationId xmlns:a16="http://schemas.microsoft.com/office/drawing/2014/main" id="{871D3A34-BA16-60F0-0A9E-45F441544A47}"/>
                </a:ext>
              </a:extLst>
            </p:cNvPr>
            <p:cNvPicPr>
              <a:picLocks noChangeAspect="1"/>
            </p:cNvPicPr>
            <p:nvPr/>
          </p:nvPicPr>
          <p:blipFill>
            <a:blip r:embed="rId9"/>
            <a:srcRect l="9167" t="20208" r="14035" b="6840"/>
            <a:stretch/>
          </p:blipFill>
          <p:spPr>
            <a:xfrm>
              <a:off x="547967" y="780111"/>
              <a:ext cx="6281113" cy="1045323"/>
            </a:xfrm>
            <a:prstGeom prst="rect">
              <a:avLst/>
            </a:prstGeom>
          </p:spPr>
        </p:pic>
        <p:sp>
          <p:nvSpPr>
            <p:cNvPr id="494" name="Google Shape;494;p3"/>
            <p:cNvSpPr/>
            <p:nvPr/>
          </p:nvSpPr>
          <p:spPr>
            <a:xfrm>
              <a:off x="526847" y="1591450"/>
              <a:ext cx="6332881" cy="21134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7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24" name="Google Shape;486;p3">
              <a:extLst>
                <a:ext uri="{FF2B5EF4-FFF2-40B4-BE49-F238E27FC236}">
                  <a16:creationId xmlns:a16="http://schemas.microsoft.com/office/drawing/2014/main" id="{4F3C90F5-2530-A06F-5486-B4EA5F8B8122}"/>
                </a:ext>
              </a:extLst>
            </p:cNvPr>
            <p:cNvSpPr txBox="1"/>
            <p:nvPr/>
          </p:nvSpPr>
          <p:spPr>
            <a:xfrm>
              <a:off x="6790175" y="1544821"/>
              <a:ext cx="71250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Signature TFs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88" name="Group 387">
              <a:extLst>
                <a:ext uri="{FF2B5EF4-FFF2-40B4-BE49-F238E27FC236}">
                  <a16:creationId xmlns:a16="http://schemas.microsoft.com/office/drawing/2014/main" id="{38599378-CCD9-F84A-A802-A7AE84F7748D}"/>
                </a:ext>
              </a:extLst>
            </p:cNvPr>
            <p:cNvGrpSpPr/>
            <p:nvPr/>
          </p:nvGrpSpPr>
          <p:grpSpPr>
            <a:xfrm>
              <a:off x="472468" y="502468"/>
              <a:ext cx="6468120" cy="354035"/>
              <a:chOff x="820992" y="502468"/>
              <a:chExt cx="6468120" cy="354035"/>
            </a:xfrm>
          </p:grpSpPr>
          <p:sp>
            <p:nvSpPr>
              <p:cNvPr id="486" name="Google Shape;486;p3"/>
              <p:cNvSpPr txBox="1"/>
              <p:nvPr/>
            </p:nvSpPr>
            <p:spPr>
              <a:xfrm>
                <a:off x="1875315" y="608559"/>
                <a:ext cx="1014877"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7" name="Google Shape;487;p3"/>
              <p:cNvSpPr txBox="1"/>
              <p:nvPr/>
            </p:nvSpPr>
            <p:spPr>
              <a:xfrm>
                <a:off x="3718119" y="608559"/>
                <a:ext cx="810994"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CD4 TCM</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8" name="Google Shape;488;p3"/>
              <p:cNvSpPr txBox="1"/>
              <p:nvPr/>
            </p:nvSpPr>
            <p:spPr>
              <a:xfrm>
                <a:off x="5346858" y="608559"/>
                <a:ext cx="80926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CD8 TEM</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89" name="Google Shape;489;p3"/>
              <p:cNvSpPr txBox="1"/>
              <p:nvPr/>
            </p:nvSpPr>
            <p:spPr>
              <a:xfrm>
                <a:off x="6133412" y="608559"/>
                <a:ext cx="431595" cy="2478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MAIT</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0" name="Google Shape;490;p3"/>
              <p:cNvSpPr txBox="1"/>
              <p:nvPr/>
            </p:nvSpPr>
            <p:spPr>
              <a:xfrm>
                <a:off x="6432394" y="608559"/>
                <a:ext cx="52787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NK ce</a:t>
                </a:r>
                <a:r>
                  <a:rPr lang="en-US" sz="700" dirty="0">
                    <a:solidFill>
                      <a:schemeClr val="tx1"/>
                    </a:solidFill>
                    <a:latin typeface="Arial" panose="020B0604020202020204" pitchFamily="34" charset="0"/>
                    <a:ea typeface="Calibri"/>
                    <a:cs typeface="Arial" panose="020B0604020202020204" pitchFamily="34" charset="0"/>
                    <a:sym typeface="Calibri"/>
                  </a:rPr>
                  <a:t>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1" name="Google Shape;491;p3"/>
              <p:cNvSpPr txBox="1"/>
              <p:nvPr/>
            </p:nvSpPr>
            <p:spPr>
              <a:xfrm>
                <a:off x="820992" y="608559"/>
                <a:ext cx="512871"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tx1"/>
                    </a:solidFill>
                    <a:latin typeface="Arial" panose="020B0604020202020204" pitchFamily="34" charset="0"/>
                    <a:ea typeface="Calibri"/>
                    <a:cs typeface="Arial" panose="020B0604020202020204" pitchFamily="34" charset="0"/>
                    <a:sym typeface="Calibri"/>
                  </a:rPr>
                  <a:t>B cell</a:t>
                </a:r>
                <a:endParaRPr sz="7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492" name="Google Shape;492;p3"/>
              <p:cNvSpPr txBox="1"/>
              <p:nvPr/>
            </p:nvSpPr>
            <p:spPr>
              <a:xfrm>
                <a:off x="1366162" y="608559"/>
                <a:ext cx="619271" cy="2478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M</a:t>
                </a: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onocytes</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3" name="Google Shape;493;p3"/>
              <p:cNvSpPr txBox="1"/>
              <p:nvPr/>
            </p:nvSpPr>
            <p:spPr>
              <a:xfrm>
                <a:off x="5093967" y="502468"/>
                <a:ext cx="62869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CD8 T Naive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 name="TextBox 2">
                <a:extLst>
                  <a:ext uri="{FF2B5EF4-FFF2-40B4-BE49-F238E27FC236}">
                    <a16:creationId xmlns:a16="http://schemas.microsoft.com/office/drawing/2014/main" id="{E483CCF9-EFDF-A2EC-EEF3-950813803377}"/>
                  </a:ext>
                </a:extLst>
              </p:cNvPr>
              <p:cNvSpPr txBox="1"/>
              <p:nvPr/>
            </p:nvSpPr>
            <p:spPr>
              <a:xfrm>
                <a:off x="6920100" y="608559"/>
                <a:ext cx="369012" cy="247944"/>
              </a:xfrm>
              <a:prstGeom prst="rect">
                <a:avLst/>
              </a:prstGeom>
              <a:noFill/>
            </p:spPr>
            <p:txBody>
              <a:bodyPr wrap="none" rtlCol="0">
                <a:spAutoFit/>
              </a:bodyPr>
              <a:lstStyle/>
              <a:p>
                <a:r>
                  <a:rPr lang="en-US" sz="700" dirty="0"/>
                  <a:t>Treg</a:t>
                </a:r>
              </a:p>
            </p:txBody>
          </p:sp>
        </p:grpSp>
        <p:grpSp>
          <p:nvGrpSpPr>
            <p:cNvPr id="410" name="Group 409">
              <a:extLst>
                <a:ext uri="{FF2B5EF4-FFF2-40B4-BE49-F238E27FC236}">
                  <a16:creationId xmlns:a16="http://schemas.microsoft.com/office/drawing/2014/main" id="{20707811-F013-341A-A814-210C32D42CC1}"/>
                </a:ext>
              </a:extLst>
            </p:cNvPr>
            <p:cNvGrpSpPr/>
            <p:nvPr/>
          </p:nvGrpSpPr>
          <p:grpSpPr>
            <a:xfrm>
              <a:off x="655223" y="1818395"/>
              <a:ext cx="6128320" cy="122539"/>
              <a:chOff x="975172" y="1679745"/>
              <a:chExt cx="6128320" cy="122539"/>
            </a:xfrm>
          </p:grpSpPr>
          <p:cxnSp>
            <p:nvCxnSpPr>
              <p:cNvPr id="393" name="Straight Arrow Connector 392">
                <a:extLst>
                  <a:ext uri="{FF2B5EF4-FFF2-40B4-BE49-F238E27FC236}">
                    <a16:creationId xmlns:a16="http://schemas.microsoft.com/office/drawing/2014/main" id="{8263BB63-F001-FFE2-D5B0-52F3885A9112}"/>
                  </a:ext>
                </a:extLst>
              </p:cNvPr>
              <p:cNvCxnSpPr>
                <a:cxnSpLocks/>
              </p:cNvCxnSpPr>
              <p:nvPr/>
            </p:nvCxnSpPr>
            <p:spPr>
              <a:xfrm flipH="1" flipV="1">
                <a:off x="1098327"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8" name="Straight Arrow Connector 397">
                <a:extLst>
                  <a:ext uri="{FF2B5EF4-FFF2-40B4-BE49-F238E27FC236}">
                    <a16:creationId xmlns:a16="http://schemas.microsoft.com/office/drawing/2014/main" id="{A655DC7F-C6B0-979D-E90A-09D81CF8BD74}"/>
                  </a:ext>
                </a:extLst>
              </p:cNvPr>
              <p:cNvCxnSpPr>
                <a:cxnSpLocks/>
              </p:cNvCxnSpPr>
              <p:nvPr/>
            </p:nvCxnSpPr>
            <p:spPr>
              <a:xfrm flipH="1" flipV="1">
                <a:off x="975172"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cxnSp>
            <p:nvCxnSpPr>
              <p:cNvPr id="399" name="Straight Arrow Connector 398">
                <a:extLst>
                  <a:ext uri="{FF2B5EF4-FFF2-40B4-BE49-F238E27FC236}">
                    <a16:creationId xmlns:a16="http://schemas.microsoft.com/office/drawing/2014/main" id="{5A497E9B-4E38-57D3-AB6E-0557E453B16F}"/>
                  </a:ext>
                </a:extLst>
              </p:cNvPr>
              <p:cNvCxnSpPr>
                <a:cxnSpLocks/>
              </p:cNvCxnSpPr>
              <p:nvPr/>
            </p:nvCxnSpPr>
            <p:spPr>
              <a:xfrm flipH="1" flipV="1">
                <a:off x="1731314" y="1692140"/>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sp>
            <p:nvSpPr>
              <p:cNvPr id="402" name="Left Brace 401">
                <a:extLst>
                  <a:ext uri="{FF2B5EF4-FFF2-40B4-BE49-F238E27FC236}">
                    <a16:creationId xmlns:a16="http://schemas.microsoft.com/office/drawing/2014/main" id="{51408D1C-543E-85CA-0AFB-0339DD4C5AD6}"/>
                  </a:ext>
                </a:extLst>
              </p:cNvPr>
              <p:cNvSpPr/>
              <p:nvPr/>
            </p:nvSpPr>
            <p:spPr>
              <a:xfrm rot="16200000">
                <a:off x="2078748" y="1527645"/>
                <a:ext cx="110144" cy="425012"/>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3" name="Left Brace 402">
                <a:extLst>
                  <a:ext uri="{FF2B5EF4-FFF2-40B4-BE49-F238E27FC236}">
                    <a16:creationId xmlns:a16="http://schemas.microsoft.com/office/drawing/2014/main" id="{4511DAE3-873D-9861-5A49-B6BE86082235}"/>
                  </a:ext>
                </a:extLst>
              </p:cNvPr>
              <p:cNvSpPr/>
              <p:nvPr/>
            </p:nvSpPr>
            <p:spPr>
              <a:xfrm rot="16200000">
                <a:off x="3839536" y="1623344"/>
                <a:ext cx="97930" cy="217907"/>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4" name="Left Brace 403">
                <a:extLst>
                  <a:ext uri="{FF2B5EF4-FFF2-40B4-BE49-F238E27FC236}">
                    <a16:creationId xmlns:a16="http://schemas.microsoft.com/office/drawing/2014/main" id="{28D381B2-8D03-55BA-D3DE-C28296AB4092}"/>
                  </a:ext>
                </a:extLst>
              </p:cNvPr>
              <p:cNvSpPr/>
              <p:nvPr/>
            </p:nvSpPr>
            <p:spPr>
              <a:xfrm rot="16200000">
                <a:off x="5203620" y="1634047"/>
                <a:ext cx="76576" cy="1828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6" name="Left Brace 405">
                <a:extLst>
                  <a:ext uri="{FF2B5EF4-FFF2-40B4-BE49-F238E27FC236}">
                    <a16:creationId xmlns:a16="http://schemas.microsoft.com/office/drawing/2014/main" id="{4C343FAC-65FF-EC2A-D27C-74285E0EF35D}"/>
                  </a:ext>
                </a:extLst>
              </p:cNvPr>
              <p:cNvSpPr/>
              <p:nvPr/>
            </p:nvSpPr>
            <p:spPr>
              <a:xfrm rot="16200000">
                <a:off x="5611161" y="1620006"/>
                <a:ext cx="87341" cy="22648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7" name="Left Brace 406">
                <a:extLst>
                  <a:ext uri="{FF2B5EF4-FFF2-40B4-BE49-F238E27FC236}">
                    <a16:creationId xmlns:a16="http://schemas.microsoft.com/office/drawing/2014/main" id="{19B7CE5B-0809-71DB-5262-08F9D77CE65A}"/>
                  </a:ext>
                </a:extLst>
              </p:cNvPr>
              <p:cNvSpPr/>
              <p:nvPr/>
            </p:nvSpPr>
            <p:spPr>
              <a:xfrm rot="16200000">
                <a:off x="6453745" y="1675495"/>
                <a:ext cx="95206" cy="103705"/>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8" name="Left Brace 407">
                <a:extLst>
                  <a:ext uri="{FF2B5EF4-FFF2-40B4-BE49-F238E27FC236}">
                    <a16:creationId xmlns:a16="http://schemas.microsoft.com/office/drawing/2014/main" id="{900A8B1F-50C6-7545-A86C-1A2F152623DC}"/>
                  </a:ext>
                </a:extLst>
              </p:cNvPr>
              <p:cNvSpPr/>
              <p:nvPr/>
            </p:nvSpPr>
            <p:spPr>
              <a:xfrm rot="16200000">
                <a:off x="6207317" y="1687377"/>
                <a:ext cx="95206" cy="82151"/>
              </a:xfrm>
              <a:prstGeom prst="leftBrace">
                <a:avLst>
                  <a:gd name="adj1" fmla="val 8333"/>
                  <a:gd name="adj2" fmla="val 4751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09" name="Straight Arrow Connector 408">
                <a:extLst>
                  <a:ext uri="{FF2B5EF4-FFF2-40B4-BE49-F238E27FC236}">
                    <a16:creationId xmlns:a16="http://schemas.microsoft.com/office/drawing/2014/main" id="{720FEB38-5228-7C67-AA24-CB3DFBD1DDEA}"/>
                  </a:ext>
                </a:extLst>
              </p:cNvPr>
              <p:cNvCxnSpPr>
                <a:cxnSpLocks/>
              </p:cNvCxnSpPr>
              <p:nvPr/>
            </p:nvCxnSpPr>
            <p:spPr>
              <a:xfrm flipH="1" flipV="1">
                <a:off x="7103492" y="1687199"/>
                <a:ext cx="0" cy="110144"/>
              </a:xfrm>
              <a:prstGeom prst="straightConnector1">
                <a:avLst/>
              </a:prstGeom>
              <a:ln w="12700" cmpd="sng">
                <a:solidFill>
                  <a:srgbClr val="FF916B"/>
                </a:solidFill>
                <a:headEnd w="lg" len="sm"/>
                <a:tailEnd type="triangle" w="sm" len="sm"/>
              </a:ln>
            </p:spPr>
            <p:style>
              <a:lnRef idx="1">
                <a:schemeClr val="accent2"/>
              </a:lnRef>
              <a:fillRef idx="0">
                <a:schemeClr val="accent2"/>
              </a:fillRef>
              <a:effectRef idx="0">
                <a:schemeClr val="accent2"/>
              </a:effectRef>
              <a:fontRef idx="minor">
                <a:schemeClr val="tx1"/>
              </a:fontRef>
            </p:style>
          </p:cxnSp>
        </p:grpSp>
        <p:grpSp>
          <p:nvGrpSpPr>
            <p:cNvPr id="12" name="Group 11">
              <a:extLst>
                <a:ext uri="{FF2B5EF4-FFF2-40B4-BE49-F238E27FC236}">
                  <a16:creationId xmlns:a16="http://schemas.microsoft.com/office/drawing/2014/main" id="{CB704726-F074-8C99-3267-1FA7737CB16C}"/>
                </a:ext>
              </a:extLst>
            </p:cNvPr>
            <p:cNvGrpSpPr>
              <a:grpSpLocks noChangeAspect="1"/>
            </p:cNvGrpSpPr>
            <p:nvPr/>
          </p:nvGrpSpPr>
          <p:grpSpPr>
            <a:xfrm>
              <a:off x="6774601" y="871442"/>
              <a:ext cx="934176" cy="628677"/>
              <a:chOff x="2009337" y="1871507"/>
              <a:chExt cx="2169006" cy="628677"/>
            </a:xfrm>
          </p:grpSpPr>
          <p:grpSp>
            <p:nvGrpSpPr>
              <p:cNvPr id="389" name="Group 388">
                <a:extLst>
                  <a:ext uri="{FF2B5EF4-FFF2-40B4-BE49-F238E27FC236}">
                    <a16:creationId xmlns:a16="http://schemas.microsoft.com/office/drawing/2014/main" id="{989276C2-B569-E3F5-BF14-CEB3CFEF2FC7}"/>
                  </a:ext>
                </a:extLst>
              </p:cNvPr>
              <p:cNvGrpSpPr>
                <a:grpSpLocks noChangeAspect="1"/>
              </p:cNvGrpSpPr>
              <p:nvPr/>
            </p:nvGrpSpPr>
            <p:grpSpPr>
              <a:xfrm>
                <a:off x="2009337" y="1871507"/>
                <a:ext cx="2169006" cy="628677"/>
                <a:chOff x="5366931" y="2079384"/>
                <a:chExt cx="2169006" cy="628677"/>
              </a:xfrm>
            </p:grpSpPr>
            <p:sp>
              <p:nvSpPr>
                <p:cNvPr id="41" name="Google Shape;354;p2">
                  <a:extLst>
                    <a:ext uri="{FF2B5EF4-FFF2-40B4-BE49-F238E27FC236}">
                      <a16:creationId xmlns:a16="http://schemas.microsoft.com/office/drawing/2014/main" id="{936AC08E-33A4-4F88-4BA2-25FC6A638D67}"/>
                    </a:ext>
                  </a:extLst>
                </p:cNvPr>
                <p:cNvSpPr txBox="1"/>
                <p:nvPr/>
              </p:nvSpPr>
              <p:spPr>
                <a:xfrm>
                  <a:off x="5499965" y="2460168"/>
                  <a:ext cx="725584"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2" name="Google Shape;355;p2">
                  <a:extLst>
                    <a:ext uri="{FF2B5EF4-FFF2-40B4-BE49-F238E27FC236}">
                      <a16:creationId xmlns:a16="http://schemas.microsoft.com/office/drawing/2014/main" id="{1482CEC6-39A5-795B-520E-78E99AEEC056}"/>
                    </a:ext>
                  </a:extLst>
                </p:cNvPr>
                <p:cNvSpPr txBox="1"/>
                <p:nvPr/>
              </p:nvSpPr>
              <p:spPr>
                <a:xfrm>
                  <a:off x="6133412"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3" name="Google Shape;356;p2">
                  <a:extLst>
                    <a:ext uri="{FF2B5EF4-FFF2-40B4-BE49-F238E27FC236}">
                      <a16:creationId xmlns:a16="http://schemas.microsoft.com/office/drawing/2014/main" id="{88A1069A-2DB1-6079-FF73-738608EE98BE}"/>
                    </a:ext>
                  </a:extLst>
                </p:cNvPr>
                <p:cNvSpPr txBox="1"/>
                <p:nvPr/>
              </p:nvSpPr>
              <p:spPr>
                <a:xfrm>
                  <a:off x="6585810"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357;p2">
                  <a:extLst>
                    <a:ext uri="{FF2B5EF4-FFF2-40B4-BE49-F238E27FC236}">
                      <a16:creationId xmlns:a16="http://schemas.microsoft.com/office/drawing/2014/main" id="{03756952-9763-ECF5-D841-E0CB040E8210}"/>
                    </a:ext>
                  </a:extLst>
                </p:cNvPr>
                <p:cNvSpPr txBox="1"/>
                <p:nvPr/>
              </p:nvSpPr>
              <p:spPr>
                <a:xfrm>
                  <a:off x="7038209" y="2460168"/>
                  <a:ext cx="340086" cy="247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7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5" name="Google Shape;358;p2">
                  <a:extLst>
                    <a:ext uri="{FF2B5EF4-FFF2-40B4-BE49-F238E27FC236}">
                      <a16:creationId xmlns:a16="http://schemas.microsoft.com/office/drawing/2014/main" id="{3DE968C0-2A61-01C6-EDD8-52288B4E455E}"/>
                    </a:ext>
                  </a:extLst>
                </p:cNvPr>
                <p:cNvSpPr txBox="1"/>
                <p:nvPr/>
              </p:nvSpPr>
              <p:spPr>
                <a:xfrm>
                  <a:off x="5366931" y="2079384"/>
                  <a:ext cx="21690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 score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25" name="Picture 24" descr="A close-up of a computer screen&#10;&#10;Description automatically generated">
                <a:extLst>
                  <a:ext uri="{FF2B5EF4-FFF2-40B4-BE49-F238E27FC236}">
                    <a16:creationId xmlns:a16="http://schemas.microsoft.com/office/drawing/2014/main" id="{64C28905-802E-94FC-B538-938B060D44E7}"/>
                  </a:ext>
                </a:extLst>
              </p:cNvPr>
              <p:cNvPicPr>
                <a:picLocks noChangeAspect="1"/>
              </p:cNvPicPr>
              <p:nvPr/>
            </p:nvPicPr>
            <p:blipFill>
              <a:blip r:embed="rId9"/>
              <a:srcRect l="86657" t="26589" r="11675" b="3423"/>
              <a:stretch/>
            </p:blipFill>
            <p:spPr>
              <a:xfrm rot="5400000">
                <a:off x="3065505" y="1522655"/>
                <a:ext cx="107289" cy="1395536"/>
              </a:xfrm>
              <a:prstGeom prst="rect">
                <a:avLst/>
              </a:prstGeom>
            </p:spPr>
          </p:pic>
        </p:grpSp>
      </p:grpSp>
      <p:grpSp>
        <p:nvGrpSpPr>
          <p:cNvPr id="475" name="Group 474">
            <a:extLst>
              <a:ext uri="{FF2B5EF4-FFF2-40B4-BE49-F238E27FC236}">
                <a16:creationId xmlns:a16="http://schemas.microsoft.com/office/drawing/2014/main" id="{D7000A92-EBAB-7078-9364-8153F7E09B72}"/>
              </a:ext>
            </a:extLst>
          </p:cNvPr>
          <p:cNvGrpSpPr>
            <a:grpSpLocks noChangeAspect="1"/>
          </p:cNvGrpSpPr>
          <p:nvPr/>
        </p:nvGrpSpPr>
        <p:grpSpPr>
          <a:xfrm rot="16200000">
            <a:off x="-1374883" y="8229185"/>
            <a:ext cx="1386841" cy="734732"/>
            <a:chOff x="2455864" y="1815121"/>
            <a:chExt cx="1956948" cy="1036765"/>
          </a:xfrm>
        </p:grpSpPr>
        <p:sp>
          <p:nvSpPr>
            <p:cNvPr id="476" name="Google Shape;448;p3">
              <a:extLst>
                <a:ext uri="{FF2B5EF4-FFF2-40B4-BE49-F238E27FC236}">
                  <a16:creationId xmlns:a16="http://schemas.microsoft.com/office/drawing/2014/main" id="{47D3EB4D-654B-E83F-D3F3-7FE6DD8060D1}"/>
                </a:ext>
              </a:extLst>
            </p:cNvPr>
            <p:cNvSpPr txBox="1"/>
            <p:nvPr/>
          </p:nvSpPr>
          <p:spPr>
            <a:xfrm rot="5400000">
              <a:off x="3935982" y="2416252"/>
              <a:ext cx="526761" cy="325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7" name="Google Shape;448;p3">
              <a:extLst>
                <a:ext uri="{FF2B5EF4-FFF2-40B4-BE49-F238E27FC236}">
                  <a16:creationId xmlns:a16="http://schemas.microsoft.com/office/drawing/2014/main" id="{1B96DBE9-CE06-1F9A-15E1-C9563784D24C}"/>
                </a:ext>
              </a:extLst>
            </p:cNvPr>
            <p:cNvSpPr txBox="1"/>
            <p:nvPr/>
          </p:nvSpPr>
          <p:spPr>
            <a:xfrm rot="5400000">
              <a:off x="3489930" y="2420975"/>
              <a:ext cx="536154"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8" name="Google Shape;449;p3">
              <a:extLst>
                <a:ext uri="{FF2B5EF4-FFF2-40B4-BE49-F238E27FC236}">
                  <a16:creationId xmlns:a16="http://schemas.microsoft.com/office/drawing/2014/main" id="{3FCA531B-58C2-82EC-D1E3-8EEAEF4C0FF2}"/>
                </a:ext>
              </a:extLst>
            </p:cNvPr>
            <p:cNvSpPr txBox="1"/>
            <p:nvPr/>
          </p:nvSpPr>
          <p:spPr>
            <a:xfrm rot="5400000">
              <a:off x="2916921" y="2386313"/>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2" name="Google Shape;450;p3">
              <a:extLst>
                <a:ext uri="{FF2B5EF4-FFF2-40B4-BE49-F238E27FC236}">
                  <a16:creationId xmlns:a16="http://schemas.microsoft.com/office/drawing/2014/main" id="{21328433-B709-20D9-6A2D-948CD753D8C3}"/>
                </a:ext>
              </a:extLst>
            </p:cNvPr>
            <p:cNvSpPr txBox="1"/>
            <p:nvPr/>
          </p:nvSpPr>
          <p:spPr>
            <a:xfrm rot="5400000">
              <a:off x="2584444" y="2343315"/>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83" name="Google Shape;451;p3">
              <a:extLst>
                <a:ext uri="{FF2B5EF4-FFF2-40B4-BE49-F238E27FC236}">
                  <a16:creationId xmlns:a16="http://schemas.microsoft.com/office/drawing/2014/main" id="{0D99FF9C-3AE8-4AEF-DEB7-F2C81D2A1E50}"/>
                </a:ext>
              </a:extLst>
            </p:cNvPr>
            <p:cNvSpPr txBox="1"/>
            <p:nvPr/>
          </p:nvSpPr>
          <p:spPr>
            <a:xfrm rot="5400000">
              <a:off x="3100466" y="2418929"/>
              <a:ext cx="532061" cy="325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6" name="Google Shape;452;p3">
              <a:extLst>
                <a:ext uri="{FF2B5EF4-FFF2-40B4-BE49-F238E27FC236}">
                  <a16:creationId xmlns:a16="http://schemas.microsoft.com/office/drawing/2014/main" id="{5C8BA23C-5B63-CBC5-2ED3-A375C3922654}"/>
                </a:ext>
              </a:extLst>
            </p:cNvPr>
            <p:cNvSpPr txBox="1"/>
            <p:nvPr/>
          </p:nvSpPr>
          <p:spPr>
            <a:xfrm>
              <a:off x="2455864" y="1815121"/>
              <a:ext cx="1956948" cy="325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99" name="Picture 498" descr="A close-up of a chart&#10;&#10;Description automatically generated">
              <a:extLst>
                <a:ext uri="{FF2B5EF4-FFF2-40B4-BE49-F238E27FC236}">
                  <a16:creationId xmlns:a16="http://schemas.microsoft.com/office/drawing/2014/main" id="{28B13620-B570-BC6A-15DD-32B6E05F4ACC}"/>
                </a:ext>
              </a:extLst>
            </p:cNvPr>
            <p:cNvPicPr>
              <a:picLocks noChangeAspect="1"/>
            </p:cNvPicPr>
            <p:nvPr/>
          </p:nvPicPr>
          <p:blipFill>
            <a:blip r:embed="rId10"/>
            <a:srcRect r="52808" b="1923"/>
            <a:stretch/>
          </p:blipFill>
          <p:spPr>
            <a:xfrm rot="5400000">
              <a:off x="3335271" y="1355781"/>
              <a:ext cx="256887" cy="1793635"/>
            </a:xfrm>
            <a:prstGeom prst="rect">
              <a:avLst/>
            </a:prstGeom>
          </p:spPr>
        </p:pic>
      </p:grpSp>
      <p:grpSp>
        <p:nvGrpSpPr>
          <p:cNvPr id="536" name="Group 535">
            <a:extLst>
              <a:ext uri="{FF2B5EF4-FFF2-40B4-BE49-F238E27FC236}">
                <a16:creationId xmlns:a16="http://schemas.microsoft.com/office/drawing/2014/main" id="{E7B7F260-F200-AA56-90BE-998DF4EBA199}"/>
              </a:ext>
            </a:extLst>
          </p:cNvPr>
          <p:cNvGrpSpPr/>
          <p:nvPr/>
        </p:nvGrpSpPr>
        <p:grpSpPr>
          <a:xfrm>
            <a:off x="531719" y="7743212"/>
            <a:ext cx="5918193" cy="1898341"/>
            <a:chOff x="531719" y="7743212"/>
            <a:chExt cx="5918193" cy="1898341"/>
          </a:xfrm>
        </p:grpSpPr>
        <p:sp>
          <p:nvSpPr>
            <p:cNvPr id="445" name="Google Shape;445;p3"/>
            <p:cNvSpPr txBox="1"/>
            <p:nvPr/>
          </p:nvSpPr>
          <p:spPr>
            <a:xfrm>
              <a:off x="796764" y="7749879"/>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6" name="Google Shape;446;p3"/>
            <p:cNvSpPr txBox="1"/>
            <p:nvPr/>
          </p:nvSpPr>
          <p:spPr>
            <a:xfrm>
              <a:off x="2818853" y="7743212"/>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a:solidFill>
                    <a:schemeClr val="dk1"/>
                  </a:solidFill>
                  <a:latin typeface="Arial" panose="020B0604020202020204" pitchFamily="34" charset="0"/>
                  <a:cs typeface="Arial" panose="020B0604020202020204" pitchFamily="34" charset="0"/>
                  <a:sym typeface="Arial"/>
                </a:rPr>
                <a:t>At-Risk</a:t>
              </a:r>
              <a:endParaRPr sz="9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32" name="Group 531">
              <a:extLst>
                <a:ext uri="{FF2B5EF4-FFF2-40B4-BE49-F238E27FC236}">
                  <a16:creationId xmlns:a16="http://schemas.microsoft.com/office/drawing/2014/main" id="{14C940BB-AEFC-235E-C74D-27BE4D594A60}"/>
                </a:ext>
              </a:extLst>
            </p:cNvPr>
            <p:cNvGrpSpPr/>
            <p:nvPr/>
          </p:nvGrpSpPr>
          <p:grpSpPr>
            <a:xfrm>
              <a:off x="4942349" y="8137891"/>
              <a:ext cx="845103" cy="1212687"/>
              <a:chOff x="5746291" y="8365476"/>
              <a:chExt cx="845103" cy="1212687"/>
            </a:xfrm>
          </p:grpSpPr>
          <p:sp>
            <p:nvSpPr>
              <p:cNvPr id="570" name="TextBox 569">
                <a:extLst>
                  <a:ext uri="{FF2B5EF4-FFF2-40B4-BE49-F238E27FC236}">
                    <a16:creationId xmlns:a16="http://schemas.microsoft.com/office/drawing/2014/main" id="{2EC174E9-4706-3070-B003-D67D9A3BA706}"/>
                  </a:ext>
                </a:extLst>
              </p:cNvPr>
              <p:cNvSpPr txBox="1"/>
              <p:nvPr/>
            </p:nvSpPr>
            <p:spPr>
              <a:xfrm>
                <a:off x="5746291" y="8365476"/>
                <a:ext cx="845103" cy="230832"/>
              </a:xfrm>
              <a:prstGeom prst="rect">
                <a:avLst/>
              </a:prstGeom>
              <a:noFill/>
            </p:spPr>
            <p:txBody>
              <a:bodyPr wrap="none" rtlCol="0">
                <a:spAutoFit/>
              </a:bodyPr>
              <a:lstStyle/>
              <a:p>
                <a:r>
                  <a:rPr lang="en-US" sz="900" dirty="0"/>
                  <a:t>CD8 T Naive</a:t>
                </a:r>
              </a:p>
            </p:txBody>
          </p:sp>
          <p:sp>
            <p:nvSpPr>
              <p:cNvPr id="481" name="TextBox 480">
                <a:extLst>
                  <a:ext uri="{FF2B5EF4-FFF2-40B4-BE49-F238E27FC236}">
                    <a16:creationId xmlns:a16="http://schemas.microsoft.com/office/drawing/2014/main" id="{2B8693B5-5D4E-2FBC-E2DB-12291A01F586}"/>
                  </a:ext>
                </a:extLst>
              </p:cNvPr>
              <p:cNvSpPr txBox="1"/>
              <p:nvPr/>
            </p:nvSpPr>
            <p:spPr>
              <a:xfrm>
                <a:off x="5746291" y="8505741"/>
                <a:ext cx="845103" cy="230832"/>
              </a:xfrm>
              <a:prstGeom prst="rect">
                <a:avLst/>
              </a:prstGeom>
              <a:noFill/>
            </p:spPr>
            <p:txBody>
              <a:bodyPr wrap="none" rtlCol="0">
                <a:spAutoFit/>
              </a:bodyPr>
              <a:lstStyle/>
              <a:p>
                <a:r>
                  <a:rPr lang="en-US" sz="900" dirty="0"/>
                  <a:t>CD4 T Naive</a:t>
                </a:r>
              </a:p>
            </p:txBody>
          </p:sp>
          <p:sp>
            <p:nvSpPr>
              <p:cNvPr id="484" name="TextBox 483">
                <a:extLst>
                  <a:ext uri="{FF2B5EF4-FFF2-40B4-BE49-F238E27FC236}">
                    <a16:creationId xmlns:a16="http://schemas.microsoft.com/office/drawing/2014/main" id="{1C8B4F0D-8836-A4C5-00A3-35F6576E431C}"/>
                  </a:ext>
                </a:extLst>
              </p:cNvPr>
              <p:cNvSpPr txBox="1"/>
              <p:nvPr/>
            </p:nvSpPr>
            <p:spPr>
              <a:xfrm>
                <a:off x="5746291" y="8646006"/>
                <a:ext cx="691215" cy="230832"/>
              </a:xfrm>
              <a:prstGeom prst="rect">
                <a:avLst/>
              </a:prstGeom>
              <a:noFill/>
            </p:spPr>
            <p:txBody>
              <a:bodyPr wrap="none" rtlCol="0">
                <a:spAutoFit/>
              </a:bodyPr>
              <a:lstStyle/>
              <a:p>
                <a:r>
                  <a:rPr lang="en-US" sz="900" dirty="0"/>
                  <a:t>CD8 TEM</a:t>
                </a:r>
              </a:p>
            </p:txBody>
          </p:sp>
          <p:sp>
            <p:nvSpPr>
              <p:cNvPr id="485" name="TextBox 484">
                <a:extLst>
                  <a:ext uri="{FF2B5EF4-FFF2-40B4-BE49-F238E27FC236}">
                    <a16:creationId xmlns:a16="http://schemas.microsoft.com/office/drawing/2014/main" id="{45711260-5EEC-843D-A940-860D745B2781}"/>
                  </a:ext>
                </a:extLst>
              </p:cNvPr>
              <p:cNvSpPr txBox="1"/>
              <p:nvPr/>
            </p:nvSpPr>
            <p:spPr>
              <a:xfrm>
                <a:off x="5746291" y="8786271"/>
                <a:ext cx="697627" cy="230832"/>
              </a:xfrm>
              <a:prstGeom prst="rect">
                <a:avLst/>
              </a:prstGeom>
              <a:noFill/>
            </p:spPr>
            <p:txBody>
              <a:bodyPr wrap="none" rtlCol="0">
                <a:spAutoFit/>
              </a:bodyPr>
              <a:lstStyle/>
              <a:p>
                <a:r>
                  <a:rPr lang="en-US" sz="900" dirty="0"/>
                  <a:t>CD4 TCM</a:t>
                </a:r>
              </a:p>
            </p:txBody>
          </p:sp>
          <p:sp>
            <p:nvSpPr>
              <p:cNvPr id="495" name="TextBox 494">
                <a:extLst>
                  <a:ext uri="{FF2B5EF4-FFF2-40B4-BE49-F238E27FC236}">
                    <a16:creationId xmlns:a16="http://schemas.microsoft.com/office/drawing/2014/main" id="{D02CBD24-5A7D-B985-9A2E-AEA616FA295A}"/>
                  </a:ext>
                </a:extLst>
              </p:cNvPr>
              <p:cNvSpPr txBox="1"/>
              <p:nvPr/>
            </p:nvSpPr>
            <p:spPr>
              <a:xfrm>
                <a:off x="5746291" y="8926536"/>
                <a:ext cx="550151" cy="230832"/>
              </a:xfrm>
              <a:prstGeom prst="rect">
                <a:avLst/>
              </a:prstGeom>
              <a:noFill/>
            </p:spPr>
            <p:txBody>
              <a:bodyPr wrap="none" rtlCol="0">
                <a:spAutoFit/>
              </a:bodyPr>
              <a:lstStyle/>
              <a:p>
                <a:r>
                  <a:rPr lang="en-US" sz="900" dirty="0"/>
                  <a:t>NK cell</a:t>
                </a:r>
              </a:p>
            </p:txBody>
          </p:sp>
          <p:sp>
            <p:nvSpPr>
              <p:cNvPr id="500" name="TextBox 499">
                <a:extLst>
                  <a:ext uri="{FF2B5EF4-FFF2-40B4-BE49-F238E27FC236}">
                    <a16:creationId xmlns:a16="http://schemas.microsoft.com/office/drawing/2014/main" id="{6DDC83F0-90BF-5BE6-3C15-1AA7BF8CB8A9}"/>
                  </a:ext>
                </a:extLst>
              </p:cNvPr>
              <p:cNvSpPr txBox="1"/>
              <p:nvPr/>
            </p:nvSpPr>
            <p:spPr>
              <a:xfrm>
                <a:off x="5746291" y="9066801"/>
                <a:ext cx="466794" cy="230832"/>
              </a:xfrm>
              <a:prstGeom prst="rect">
                <a:avLst/>
              </a:prstGeom>
              <a:noFill/>
            </p:spPr>
            <p:txBody>
              <a:bodyPr wrap="none" rtlCol="0">
                <a:spAutoFit/>
              </a:bodyPr>
              <a:lstStyle/>
              <a:p>
                <a:r>
                  <a:rPr lang="en-US" sz="900" dirty="0"/>
                  <a:t>B cell</a:t>
                </a:r>
              </a:p>
            </p:txBody>
          </p:sp>
          <p:sp>
            <p:nvSpPr>
              <p:cNvPr id="501" name="TextBox 500">
                <a:extLst>
                  <a:ext uri="{FF2B5EF4-FFF2-40B4-BE49-F238E27FC236}">
                    <a16:creationId xmlns:a16="http://schemas.microsoft.com/office/drawing/2014/main" id="{55A52954-DF8B-05FD-11BD-709FFAF7D10E}"/>
                  </a:ext>
                </a:extLst>
              </p:cNvPr>
              <p:cNvSpPr txBox="1"/>
              <p:nvPr/>
            </p:nvSpPr>
            <p:spPr>
              <a:xfrm>
                <a:off x="5746291" y="9207066"/>
                <a:ext cx="742511" cy="230832"/>
              </a:xfrm>
              <a:prstGeom prst="rect">
                <a:avLst/>
              </a:prstGeom>
              <a:noFill/>
            </p:spPr>
            <p:txBody>
              <a:bodyPr wrap="none" rtlCol="0">
                <a:spAutoFit/>
              </a:bodyPr>
              <a:lstStyle/>
              <a:p>
                <a:r>
                  <a:rPr lang="en-US" sz="900" dirty="0"/>
                  <a:t>Monocytes</a:t>
                </a:r>
              </a:p>
            </p:txBody>
          </p:sp>
          <p:sp>
            <p:nvSpPr>
              <p:cNvPr id="502" name="TextBox 501">
                <a:extLst>
                  <a:ext uri="{FF2B5EF4-FFF2-40B4-BE49-F238E27FC236}">
                    <a16:creationId xmlns:a16="http://schemas.microsoft.com/office/drawing/2014/main" id="{F8C84B3E-0D0C-1DD0-252D-2429E5FB22E4}"/>
                  </a:ext>
                </a:extLst>
              </p:cNvPr>
              <p:cNvSpPr txBox="1"/>
              <p:nvPr/>
            </p:nvSpPr>
            <p:spPr>
              <a:xfrm>
                <a:off x="5746291" y="9347331"/>
                <a:ext cx="421910" cy="230832"/>
              </a:xfrm>
              <a:prstGeom prst="rect">
                <a:avLst/>
              </a:prstGeom>
              <a:noFill/>
            </p:spPr>
            <p:txBody>
              <a:bodyPr wrap="none" rtlCol="0">
                <a:spAutoFit/>
              </a:bodyPr>
              <a:lstStyle/>
              <a:p>
                <a:r>
                  <a:rPr lang="en-US" sz="900" dirty="0"/>
                  <a:t>Treg</a:t>
                </a:r>
              </a:p>
            </p:txBody>
          </p:sp>
        </p:grpSp>
        <p:grpSp>
          <p:nvGrpSpPr>
            <p:cNvPr id="23" name="Group 22">
              <a:extLst>
                <a:ext uri="{FF2B5EF4-FFF2-40B4-BE49-F238E27FC236}">
                  <a16:creationId xmlns:a16="http://schemas.microsoft.com/office/drawing/2014/main" id="{02294D88-564E-9D41-9860-BA02ADB3BAF0}"/>
                </a:ext>
              </a:extLst>
            </p:cNvPr>
            <p:cNvGrpSpPr/>
            <p:nvPr/>
          </p:nvGrpSpPr>
          <p:grpSpPr>
            <a:xfrm>
              <a:off x="531719" y="9261361"/>
              <a:ext cx="4513873" cy="380192"/>
              <a:chOff x="1341485" y="9488946"/>
              <a:chExt cx="4513873" cy="380192"/>
            </a:xfrm>
          </p:grpSpPr>
          <p:sp>
            <p:nvSpPr>
              <p:cNvPr id="523" name="TextBox 522">
                <a:extLst>
                  <a:ext uri="{FF2B5EF4-FFF2-40B4-BE49-F238E27FC236}">
                    <a16:creationId xmlns:a16="http://schemas.microsoft.com/office/drawing/2014/main" id="{417653E4-16D0-2265-5BB2-8076A7287C87}"/>
                  </a:ext>
                </a:extLst>
              </p:cNvPr>
              <p:cNvSpPr txBox="1"/>
              <p:nvPr/>
            </p:nvSpPr>
            <p:spPr>
              <a:xfrm rot="16200000">
                <a:off x="1300448" y="9594103"/>
                <a:ext cx="312906" cy="230832"/>
              </a:xfrm>
              <a:prstGeom prst="rect">
                <a:avLst/>
              </a:prstGeom>
              <a:noFill/>
            </p:spPr>
            <p:txBody>
              <a:bodyPr wrap="none" rtlCol="0">
                <a:spAutoFit/>
              </a:bodyPr>
              <a:lstStyle/>
              <a:p>
                <a:r>
                  <a:rPr lang="en-US" sz="900" dirty="0"/>
                  <a:t>p1</a:t>
                </a:r>
              </a:p>
            </p:txBody>
          </p:sp>
          <p:sp>
            <p:nvSpPr>
              <p:cNvPr id="524" name="TextBox 523">
                <a:extLst>
                  <a:ext uri="{FF2B5EF4-FFF2-40B4-BE49-F238E27FC236}">
                    <a16:creationId xmlns:a16="http://schemas.microsoft.com/office/drawing/2014/main" id="{91C0A95C-2E35-4D0F-29BD-66347BD62AF1}"/>
                  </a:ext>
                </a:extLst>
              </p:cNvPr>
              <p:cNvSpPr txBox="1"/>
              <p:nvPr/>
            </p:nvSpPr>
            <p:spPr>
              <a:xfrm rot="16200000">
                <a:off x="1438611" y="9594103"/>
                <a:ext cx="312906" cy="230832"/>
              </a:xfrm>
              <a:prstGeom prst="rect">
                <a:avLst/>
              </a:prstGeom>
              <a:noFill/>
            </p:spPr>
            <p:txBody>
              <a:bodyPr wrap="none" rtlCol="0">
                <a:spAutoFit/>
              </a:bodyPr>
              <a:lstStyle/>
              <a:p>
                <a:r>
                  <a:rPr lang="en-US" sz="900" dirty="0"/>
                  <a:t>p2</a:t>
                </a:r>
              </a:p>
            </p:txBody>
          </p:sp>
          <p:sp>
            <p:nvSpPr>
              <p:cNvPr id="525" name="TextBox 524">
                <a:extLst>
                  <a:ext uri="{FF2B5EF4-FFF2-40B4-BE49-F238E27FC236}">
                    <a16:creationId xmlns:a16="http://schemas.microsoft.com/office/drawing/2014/main" id="{35ACC61C-D2DA-7915-EBE7-CCC1452D636A}"/>
                  </a:ext>
                </a:extLst>
              </p:cNvPr>
              <p:cNvSpPr txBox="1"/>
              <p:nvPr/>
            </p:nvSpPr>
            <p:spPr>
              <a:xfrm rot="16200000">
                <a:off x="1576774" y="9594103"/>
                <a:ext cx="312906" cy="230832"/>
              </a:xfrm>
              <a:prstGeom prst="rect">
                <a:avLst/>
              </a:prstGeom>
              <a:noFill/>
            </p:spPr>
            <p:txBody>
              <a:bodyPr wrap="none" rtlCol="0">
                <a:spAutoFit/>
              </a:bodyPr>
              <a:lstStyle/>
              <a:p>
                <a:r>
                  <a:rPr lang="en-US" sz="900" dirty="0"/>
                  <a:t>p3</a:t>
                </a:r>
              </a:p>
            </p:txBody>
          </p:sp>
          <p:sp>
            <p:nvSpPr>
              <p:cNvPr id="526" name="TextBox 525">
                <a:extLst>
                  <a:ext uri="{FF2B5EF4-FFF2-40B4-BE49-F238E27FC236}">
                    <a16:creationId xmlns:a16="http://schemas.microsoft.com/office/drawing/2014/main" id="{0401A574-8766-01B0-2668-5AAD626BB077}"/>
                  </a:ext>
                </a:extLst>
              </p:cNvPr>
              <p:cNvSpPr txBox="1"/>
              <p:nvPr/>
            </p:nvSpPr>
            <p:spPr>
              <a:xfrm rot="16200000">
                <a:off x="1714937" y="9594103"/>
                <a:ext cx="312906" cy="230832"/>
              </a:xfrm>
              <a:prstGeom prst="rect">
                <a:avLst/>
              </a:prstGeom>
              <a:noFill/>
            </p:spPr>
            <p:txBody>
              <a:bodyPr wrap="none" rtlCol="0">
                <a:spAutoFit/>
              </a:bodyPr>
              <a:lstStyle/>
              <a:p>
                <a:r>
                  <a:rPr lang="en-US" sz="900" dirty="0"/>
                  <a:t>p4</a:t>
                </a:r>
              </a:p>
            </p:txBody>
          </p:sp>
          <p:sp>
            <p:nvSpPr>
              <p:cNvPr id="527" name="TextBox 526">
                <a:extLst>
                  <a:ext uri="{FF2B5EF4-FFF2-40B4-BE49-F238E27FC236}">
                    <a16:creationId xmlns:a16="http://schemas.microsoft.com/office/drawing/2014/main" id="{DFCA0BA4-0ED0-5C9A-DFC7-EA1096C6005E}"/>
                  </a:ext>
                </a:extLst>
              </p:cNvPr>
              <p:cNvSpPr txBox="1"/>
              <p:nvPr/>
            </p:nvSpPr>
            <p:spPr>
              <a:xfrm rot="16200000">
                <a:off x="1853100" y="9594103"/>
                <a:ext cx="312906" cy="230832"/>
              </a:xfrm>
              <a:prstGeom prst="rect">
                <a:avLst/>
              </a:prstGeom>
              <a:noFill/>
            </p:spPr>
            <p:txBody>
              <a:bodyPr wrap="none" rtlCol="0">
                <a:spAutoFit/>
              </a:bodyPr>
              <a:lstStyle/>
              <a:p>
                <a:r>
                  <a:rPr lang="en-US" sz="900" dirty="0"/>
                  <a:t>p5</a:t>
                </a:r>
              </a:p>
            </p:txBody>
          </p:sp>
          <p:sp>
            <p:nvSpPr>
              <p:cNvPr id="528" name="TextBox 527">
                <a:extLst>
                  <a:ext uri="{FF2B5EF4-FFF2-40B4-BE49-F238E27FC236}">
                    <a16:creationId xmlns:a16="http://schemas.microsoft.com/office/drawing/2014/main" id="{4B4D3559-B469-59ED-21EB-86205C13A041}"/>
                  </a:ext>
                </a:extLst>
              </p:cNvPr>
              <p:cNvSpPr txBox="1"/>
              <p:nvPr/>
            </p:nvSpPr>
            <p:spPr>
              <a:xfrm rot="16200000">
                <a:off x="1991263" y="9594103"/>
                <a:ext cx="312906" cy="230832"/>
              </a:xfrm>
              <a:prstGeom prst="rect">
                <a:avLst/>
              </a:prstGeom>
              <a:noFill/>
            </p:spPr>
            <p:txBody>
              <a:bodyPr wrap="none" rtlCol="0">
                <a:spAutoFit/>
              </a:bodyPr>
              <a:lstStyle/>
              <a:p>
                <a:r>
                  <a:rPr lang="en-US" sz="900" dirty="0"/>
                  <a:t>p6</a:t>
                </a:r>
              </a:p>
            </p:txBody>
          </p:sp>
          <p:sp>
            <p:nvSpPr>
              <p:cNvPr id="529" name="TextBox 528">
                <a:extLst>
                  <a:ext uri="{FF2B5EF4-FFF2-40B4-BE49-F238E27FC236}">
                    <a16:creationId xmlns:a16="http://schemas.microsoft.com/office/drawing/2014/main" id="{80578C0F-139E-0770-34E2-DE7AE5FD8B91}"/>
                  </a:ext>
                </a:extLst>
              </p:cNvPr>
              <p:cNvSpPr txBox="1"/>
              <p:nvPr/>
            </p:nvSpPr>
            <p:spPr>
              <a:xfrm rot="16200000">
                <a:off x="2129426" y="9594103"/>
                <a:ext cx="312906" cy="230832"/>
              </a:xfrm>
              <a:prstGeom prst="rect">
                <a:avLst/>
              </a:prstGeom>
              <a:noFill/>
            </p:spPr>
            <p:txBody>
              <a:bodyPr wrap="none" rtlCol="0">
                <a:spAutoFit/>
              </a:bodyPr>
              <a:lstStyle/>
              <a:p>
                <a:r>
                  <a:rPr lang="en-US" sz="900" dirty="0"/>
                  <a:t>p7</a:t>
                </a:r>
              </a:p>
            </p:txBody>
          </p:sp>
          <p:sp>
            <p:nvSpPr>
              <p:cNvPr id="530" name="TextBox 529">
                <a:extLst>
                  <a:ext uri="{FF2B5EF4-FFF2-40B4-BE49-F238E27FC236}">
                    <a16:creationId xmlns:a16="http://schemas.microsoft.com/office/drawing/2014/main" id="{7F562A8B-B7FF-BAE4-4F7C-10319C659CFA}"/>
                  </a:ext>
                </a:extLst>
              </p:cNvPr>
              <p:cNvSpPr txBox="1"/>
              <p:nvPr/>
            </p:nvSpPr>
            <p:spPr>
              <a:xfrm rot="16200000">
                <a:off x="2267589" y="9594103"/>
                <a:ext cx="312906" cy="230832"/>
              </a:xfrm>
              <a:prstGeom prst="rect">
                <a:avLst/>
              </a:prstGeom>
              <a:noFill/>
            </p:spPr>
            <p:txBody>
              <a:bodyPr wrap="none" rtlCol="0">
                <a:spAutoFit/>
              </a:bodyPr>
              <a:lstStyle/>
              <a:p>
                <a:r>
                  <a:rPr lang="en-US" sz="900" dirty="0"/>
                  <a:t>p8</a:t>
                </a:r>
              </a:p>
            </p:txBody>
          </p:sp>
          <p:sp>
            <p:nvSpPr>
              <p:cNvPr id="531" name="TextBox 530">
                <a:extLst>
                  <a:ext uri="{FF2B5EF4-FFF2-40B4-BE49-F238E27FC236}">
                    <a16:creationId xmlns:a16="http://schemas.microsoft.com/office/drawing/2014/main" id="{F8573260-E53A-E5DE-7841-113CD7A10AE5}"/>
                  </a:ext>
                </a:extLst>
              </p:cNvPr>
              <p:cNvSpPr txBox="1"/>
              <p:nvPr/>
            </p:nvSpPr>
            <p:spPr>
              <a:xfrm rot="16200000">
                <a:off x="2405752" y="9594103"/>
                <a:ext cx="312906" cy="230832"/>
              </a:xfrm>
              <a:prstGeom prst="rect">
                <a:avLst/>
              </a:prstGeom>
              <a:noFill/>
            </p:spPr>
            <p:txBody>
              <a:bodyPr wrap="none" rtlCol="0">
                <a:spAutoFit/>
              </a:bodyPr>
              <a:lstStyle/>
              <a:p>
                <a:r>
                  <a:rPr lang="en-US" sz="900" dirty="0"/>
                  <a:t>p9</a:t>
                </a:r>
              </a:p>
            </p:txBody>
          </p:sp>
          <p:sp>
            <p:nvSpPr>
              <p:cNvPr id="542" name="TextBox 541">
                <a:extLst>
                  <a:ext uri="{FF2B5EF4-FFF2-40B4-BE49-F238E27FC236}">
                    <a16:creationId xmlns:a16="http://schemas.microsoft.com/office/drawing/2014/main" id="{4220F0B1-C140-4882-32FA-77CD5C8F296D}"/>
                  </a:ext>
                </a:extLst>
              </p:cNvPr>
              <p:cNvSpPr txBox="1"/>
              <p:nvPr/>
            </p:nvSpPr>
            <p:spPr>
              <a:xfrm rot="16200000">
                <a:off x="2650018" y="9562043"/>
                <a:ext cx="377026" cy="230832"/>
              </a:xfrm>
              <a:prstGeom prst="rect">
                <a:avLst/>
              </a:prstGeom>
              <a:noFill/>
            </p:spPr>
            <p:txBody>
              <a:bodyPr wrap="none" rtlCol="0">
                <a:spAutoFit/>
              </a:bodyPr>
              <a:lstStyle/>
              <a:p>
                <a:r>
                  <a:rPr lang="en-US" sz="900" dirty="0"/>
                  <a:t>p11</a:t>
                </a:r>
              </a:p>
            </p:txBody>
          </p:sp>
          <p:sp>
            <p:nvSpPr>
              <p:cNvPr id="543" name="TextBox 542">
                <a:extLst>
                  <a:ext uri="{FF2B5EF4-FFF2-40B4-BE49-F238E27FC236}">
                    <a16:creationId xmlns:a16="http://schemas.microsoft.com/office/drawing/2014/main" id="{2F5AF294-14AC-595F-A8C7-8DC3E8A25CC0}"/>
                  </a:ext>
                </a:extLst>
              </p:cNvPr>
              <p:cNvSpPr txBox="1"/>
              <p:nvPr/>
            </p:nvSpPr>
            <p:spPr>
              <a:xfrm rot="16200000">
                <a:off x="2788181" y="9562043"/>
                <a:ext cx="377026" cy="230832"/>
              </a:xfrm>
              <a:prstGeom prst="rect">
                <a:avLst/>
              </a:prstGeom>
              <a:noFill/>
            </p:spPr>
            <p:txBody>
              <a:bodyPr wrap="none" rtlCol="0">
                <a:spAutoFit/>
              </a:bodyPr>
              <a:lstStyle/>
              <a:p>
                <a:r>
                  <a:rPr lang="en-US" sz="900" dirty="0"/>
                  <a:t>p12</a:t>
                </a:r>
              </a:p>
            </p:txBody>
          </p:sp>
          <p:sp>
            <p:nvSpPr>
              <p:cNvPr id="544" name="TextBox 543">
                <a:extLst>
                  <a:ext uri="{FF2B5EF4-FFF2-40B4-BE49-F238E27FC236}">
                    <a16:creationId xmlns:a16="http://schemas.microsoft.com/office/drawing/2014/main" id="{F3980406-41CA-DA27-5DD7-3D66AA323933}"/>
                  </a:ext>
                </a:extLst>
              </p:cNvPr>
              <p:cNvSpPr txBox="1"/>
              <p:nvPr/>
            </p:nvSpPr>
            <p:spPr>
              <a:xfrm rot="16200000">
                <a:off x="2926344" y="9562043"/>
                <a:ext cx="377026" cy="230832"/>
              </a:xfrm>
              <a:prstGeom prst="rect">
                <a:avLst/>
              </a:prstGeom>
              <a:noFill/>
            </p:spPr>
            <p:txBody>
              <a:bodyPr wrap="none" rtlCol="0">
                <a:spAutoFit/>
              </a:bodyPr>
              <a:lstStyle/>
              <a:p>
                <a:r>
                  <a:rPr lang="en-US" sz="900" dirty="0"/>
                  <a:t>p13</a:t>
                </a:r>
              </a:p>
            </p:txBody>
          </p:sp>
          <p:sp>
            <p:nvSpPr>
              <p:cNvPr id="545" name="TextBox 544">
                <a:extLst>
                  <a:ext uri="{FF2B5EF4-FFF2-40B4-BE49-F238E27FC236}">
                    <a16:creationId xmlns:a16="http://schemas.microsoft.com/office/drawing/2014/main" id="{9C1F34FD-EFFD-4888-29F7-F37806D09F82}"/>
                  </a:ext>
                </a:extLst>
              </p:cNvPr>
              <p:cNvSpPr txBox="1"/>
              <p:nvPr/>
            </p:nvSpPr>
            <p:spPr>
              <a:xfrm rot="16200000">
                <a:off x="3064507" y="9562043"/>
                <a:ext cx="377026" cy="230832"/>
              </a:xfrm>
              <a:prstGeom prst="rect">
                <a:avLst/>
              </a:prstGeom>
              <a:noFill/>
            </p:spPr>
            <p:txBody>
              <a:bodyPr wrap="none" rtlCol="0">
                <a:spAutoFit/>
              </a:bodyPr>
              <a:lstStyle/>
              <a:p>
                <a:r>
                  <a:rPr lang="en-US" sz="900" dirty="0"/>
                  <a:t>p14</a:t>
                </a:r>
              </a:p>
            </p:txBody>
          </p:sp>
          <p:sp>
            <p:nvSpPr>
              <p:cNvPr id="546" name="TextBox 545">
                <a:extLst>
                  <a:ext uri="{FF2B5EF4-FFF2-40B4-BE49-F238E27FC236}">
                    <a16:creationId xmlns:a16="http://schemas.microsoft.com/office/drawing/2014/main" id="{A94A94BE-D64A-B478-C9EE-C15F1ED8A16A}"/>
                  </a:ext>
                </a:extLst>
              </p:cNvPr>
              <p:cNvSpPr txBox="1"/>
              <p:nvPr/>
            </p:nvSpPr>
            <p:spPr>
              <a:xfrm rot="16200000">
                <a:off x="3202670" y="9562043"/>
                <a:ext cx="377026" cy="230832"/>
              </a:xfrm>
              <a:prstGeom prst="rect">
                <a:avLst/>
              </a:prstGeom>
              <a:noFill/>
            </p:spPr>
            <p:txBody>
              <a:bodyPr wrap="none" rtlCol="0">
                <a:spAutoFit/>
              </a:bodyPr>
              <a:lstStyle/>
              <a:p>
                <a:r>
                  <a:rPr lang="en-US" sz="900" dirty="0"/>
                  <a:t>p15</a:t>
                </a:r>
              </a:p>
            </p:txBody>
          </p:sp>
          <p:sp>
            <p:nvSpPr>
              <p:cNvPr id="547" name="TextBox 546">
                <a:extLst>
                  <a:ext uri="{FF2B5EF4-FFF2-40B4-BE49-F238E27FC236}">
                    <a16:creationId xmlns:a16="http://schemas.microsoft.com/office/drawing/2014/main" id="{F4AF55FD-DF37-5092-DA2B-7BB357523B85}"/>
                  </a:ext>
                </a:extLst>
              </p:cNvPr>
              <p:cNvSpPr txBox="1"/>
              <p:nvPr/>
            </p:nvSpPr>
            <p:spPr>
              <a:xfrm rot="16200000">
                <a:off x="3340833" y="9562043"/>
                <a:ext cx="377026" cy="230832"/>
              </a:xfrm>
              <a:prstGeom prst="rect">
                <a:avLst/>
              </a:prstGeom>
              <a:noFill/>
            </p:spPr>
            <p:txBody>
              <a:bodyPr wrap="none" rtlCol="0">
                <a:spAutoFit/>
              </a:bodyPr>
              <a:lstStyle/>
              <a:p>
                <a:r>
                  <a:rPr lang="en-US" sz="900" dirty="0"/>
                  <a:t>p16</a:t>
                </a:r>
              </a:p>
            </p:txBody>
          </p:sp>
          <p:sp>
            <p:nvSpPr>
              <p:cNvPr id="548" name="TextBox 547">
                <a:extLst>
                  <a:ext uri="{FF2B5EF4-FFF2-40B4-BE49-F238E27FC236}">
                    <a16:creationId xmlns:a16="http://schemas.microsoft.com/office/drawing/2014/main" id="{256CFFDF-2FF5-1FF5-9D82-B66609AF0F29}"/>
                  </a:ext>
                </a:extLst>
              </p:cNvPr>
              <p:cNvSpPr txBox="1"/>
              <p:nvPr/>
            </p:nvSpPr>
            <p:spPr>
              <a:xfrm rot="16200000">
                <a:off x="3478996" y="9562043"/>
                <a:ext cx="377026" cy="230832"/>
              </a:xfrm>
              <a:prstGeom prst="rect">
                <a:avLst/>
              </a:prstGeom>
              <a:noFill/>
            </p:spPr>
            <p:txBody>
              <a:bodyPr wrap="none" rtlCol="0">
                <a:spAutoFit/>
              </a:bodyPr>
              <a:lstStyle/>
              <a:p>
                <a:r>
                  <a:rPr lang="en-US" sz="900" dirty="0"/>
                  <a:t>p17</a:t>
                </a:r>
              </a:p>
            </p:txBody>
          </p:sp>
          <p:sp>
            <p:nvSpPr>
              <p:cNvPr id="554" name="TextBox 553">
                <a:extLst>
                  <a:ext uri="{FF2B5EF4-FFF2-40B4-BE49-F238E27FC236}">
                    <a16:creationId xmlns:a16="http://schemas.microsoft.com/office/drawing/2014/main" id="{B22410AB-FC6B-A8FF-F9B7-12AAC7D8597C}"/>
                  </a:ext>
                </a:extLst>
              </p:cNvPr>
              <p:cNvSpPr txBox="1"/>
              <p:nvPr/>
            </p:nvSpPr>
            <p:spPr>
              <a:xfrm rot="16200000">
                <a:off x="3617159" y="9562043"/>
                <a:ext cx="377026" cy="230832"/>
              </a:xfrm>
              <a:prstGeom prst="rect">
                <a:avLst/>
              </a:prstGeom>
              <a:noFill/>
            </p:spPr>
            <p:txBody>
              <a:bodyPr wrap="none" rtlCol="0">
                <a:spAutoFit/>
              </a:bodyPr>
              <a:lstStyle/>
              <a:p>
                <a:r>
                  <a:rPr lang="en-US" sz="900" dirty="0"/>
                  <a:t>p18</a:t>
                </a:r>
              </a:p>
            </p:txBody>
          </p:sp>
          <p:sp>
            <p:nvSpPr>
              <p:cNvPr id="555" name="TextBox 554">
                <a:extLst>
                  <a:ext uri="{FF2B5EF4-FFF2-40B4-BE49-F238E27FC236}">
                    <a16:creationId xmlns:a16="http://schemas.microsoft.com/office/drawing/2014/main" id="{A43E80F5-59CA-8EA5-7D7F-C5FC3B4E84EE}"/>
                  </a:ext>
                </a:extLst>
              </p:cNvPr>
              <p:cNvSpPr txBox="1"/>
              <p:nvPr/>
            </p:nvSpPr>
            <p:spPr>
              <a:xfrm rot="16200000">
                <a:off x="3755322" y="9562043"/>
                <a:ext cx="377026" cy="230832"/>
              </a:xfrm>
              <a:prstGeom prst="rect">
                <a:avLst/>
              </a:prstGeom>
              <a:noFill/>
            </p:spPr>
            <p:txBody>
              <a:bodyPr wrap="none" rtlCol="0">
                <a:spAutoFit/>
              </a:bodyPr>
              <a:lstStyle/>
              <a:p>
                <a:r>
                  <a:rPr lang="en-US" sz="900" dirty="0"/>
                  <a:t>p19</a:t>
                </a:r>
              </a:p>
            </p:txBody>
          </p:sp>
          <p:sp>
            <p:nvSpPr>
              <p:cNvPr id="556" name="TextBox 555">
                <a:extLst>
                  <a:ext uri="{FF2B5EF4-FFF2-40B4-BE49-F238E27FC236}">
                    <a16:creationId xmlns:a16="http://schemas.microsoft.com/office/drawing/2014/main" id="{76C3ED9E-38E7-B994-730A-86CF0D15D4D4}"/>
                  </a:ext>
                </a:extLst>
              </p:cNvPr>
              <p:cNvSpPr txBox="1"/>
              <p:nvPr/>
            </p:nvSpPr>
            <p:spPr>
              <a:xfrm rot="16200000">
                <a:off x="2511855" y="9562043"/>
                <a:ext cx="377026" cy="230832"/>
              </a:xfrm>
              <a:prstGeom prst="rect">
                <a:avLst/>
              </a:prstGeom>
              <a:noFill/>
            </p:spPr>
            <p:txBody>
              <a:bodyPr wrap="none" rtlCol="0">
                <a:spAutoFit/>
              </a:bodyPr>
              <a:lstStyle/>
              <a:p>
                <a:r>
                  <a:rPr lang="en-US" sz="900" dirty="0"/>
                  <a:t>p10</a:t>
                </a:r>
              </a:p>
            </p:txBody>
          </p:sp>
          <p:sp>
            <p:nvSpPr>
              <p:cNvPr id="557" name="TextBox 556">
                <a:extLst>
                  <a:ext uri="{FF2B5EF4-FFF2-40B4-BE49-F238E27FC236}">
                    <a16:creationId xmlns:a16="http://schemas.microsoft.com/office/drawing/2014/main" id="{29365585-AA76-ECEA-E300-594D8293933A}"/>
                  </a:ext>
                </a:extLst>
              </p:cNvPr>
              <p:cNvSpPr txBox="1"/>
              <p:nvPr/>
            </p:nvSpPr>
            <p:spPr>
              <a:xfrm rot="16200000">
                <a:off x="3893485" y="9562043"/>
                <a:ext cx="377026" cy="230832"/>
              </a:xfrm>
              <a:prstGeom prst="rect">
                <a:avLst/>
              </a:prstGeom>
              <a:noFill/>
            </p:spPr>
            <p:txBody>
              <a:bodyPr wrap="none" rtlCol="0">
                <a:spAutoFit/>
              </a:bodyPr>
              <a:lstStyle/>
              <a:p>
                <a:r>
                  <a:rPr lang="en-US" sz="900" dirty="0"/>
                  <a:t>p20</a:t>
                </a:r>
              </a:p>
            </p:txBody>
          </p:sp>
          <p:sp>
            <p:nvSpPr>
              <p:cNvPr id="558" name="TextBox 557">
                <a:extLst>
                  <a:ext uri="{FF2B5EF4-FFF2-40B4-BE49-F238E27FC236}">
                    <a16:creationId xmlns:a16="http://schemas.microsoft.com/office/drawing/2014/main" id="{46D98C83-FB79-3D89-96E3-F2CE0126ED6C}"/>
                  </a:ext>
                </a:extLst>
              </p:cNvPr>
              <p:cNvSpPr txBox="1"/>
              <p:nvPr/>
            </p:nvSpPr>
            <p:spPr>
              <a:xfrm rot="16200000">
                <a:off x="4031648" y="9562043"/>
                <a:ext cx="377026" cy="230832"/>
              </a:xfrm>
              <a:prstGeom prst="rect">
                <a:avLst/>
              </a:prstGeom>
              <a:noFill/>
            </p:spPr>
            <p:txBody>
              <a:bodyPr wrap="none" rtlCol="0">
                <a:spAutoFit/>
              </a:bodyPr>
              <a:lstStyle/>
              <a:p>
                <a:r>
                  <a:rPr lang="en-US" sz="900" dirty="0"/>
                  <a:t>p21</a:t>
                </a:r>
              </a:p>
            </p:txBody>
          </p:sp>
          <p:sp>
            <p:nvSpPr>
              <p:cNvPr id="560" name="TextBox 559">
                <a:extLst>
                  <a:ext uri="{FF2B5EF4-FFF2-40B4-BE49-F238E27FC236}">
                    <a16:creationId xmlns:a16="http://schemas.microsoft.com/office/drawing/2014/main" id="{F17E94CF-7FCE-483A-0966-5FE9335FBEDC}"/>
                  </a:ext>
                </a:extLst>
              </p:cNvPr>
              <p:cNvSpPr txBox="1"/>
              <p:nvPr/>
            </p:nvSpPr>
            <p:spPr>
              <a:xfrm rot="16200000">
                <a:off x="4169811" y="9562043"/>
                <a:ext cx="377026" cy="230832"/>
              </a:xfrm>
              <a:prstGeom prst="rect">
                <a:avLst/>
              </a:prstGeom>
              <a:noFill/>
            </p:spPr>
            <p:txBody>
              <a:bodyPr wrap="none" rtlCol="0">
                <a:spAutoFit/>
              </a:bodyPr>
              <a:lstStyle/>
              <a:p>
                <a:r>
                  <a:rPr lang="en-US" sz="900" dirty="0"/>
                  <a:t>p22</a:t>
                </a:r>
              </a:p>
            </p:txBody>
          </p:sp>
          <p:sp>
            <p:nvSpPr>
              <p:cNvPr id="561" name="TextBox 560">
                <a:extLst>
                  <a:ext uri="{FF2B5EF4-FFF2-40B4-BE49-F238E27FC236}">
                    <a16:creationId xmlns:a16="http://schemas.microsoft.com/office/drawing/2014/main" id="{3968B190-2740-43EC-572B-69392A82C9E5}"/>
                  </a:ext>
                </a:extLst>
              </p:cNvPr>
              <p:cNvSpPr txBox="1"/>
              <p:nvPr/>
            </p:nvSpPr>
            <p:spPr>
              <a:xfrm rot="16200000">
                <a:off x="4307974" y="9562043"/>
                <a:ext cx="377026" cy="230832"/>
              </a:xfrm>
              <a:prstGeom prst="rect">
                <a:avLst/>
              </a:prstGeom>
              <a:noFill/>
            </p:spPr>
            <p:txBody>
              <a:bodyPr wrap="none" rtlCol="0">
                <a:spAutoFit/>
              </a:bodyPr>
              <a:lstStyle/>
              <a:p>
                <a:r>
                  <a:rPr lang="en-US" sz="900" dirty="0"/>
                  <a:t>p23</a:t>
                </a:r>
              </a:p>
            </p:txBody>
          </p:sp>
          <p:sp>
            <p:nvSpPr>
              <p:cNvPr id="562" name="TextBox 561">
                <a:extLst>
                  <a:ext uri="{FF2B5EF4-FFF2-40B4-BE49-F238E27FC236}">
                    <a16:creationId xmlns:a16="http://schemas.microsoft.com/office/drawing/2014/main" id="{5FF84B97-3C6F-944C-20F1-F8CB319ED67D}"/>
                  </a:ext>
                </a:extLst>
              </p:cNvPr>
              <p:cNvSpPr txBox="1"/>
              <p:nvPr/>
            </p:nvSpPr>
            <p:spPr>
              <a:xfrm rot="16200000">
                <a:off x="4446137" y="9562043"/>
                <a:ext cx="377026" cy="230832"/>
              </a:xfrm>
              <a:prstGeom prst="rect">
                <a:avLst/>
              </a:prstGeom>
              <a:noFill/>
            </p:spPr>
            <p:txBody>
              <a:bodyPr wrap="none" rtlCol="0">
                <a:spAutoFit/>
              </a:bodyPr>
              <a:lstStyle/>
              <a:p>
                <a:r>
                  <a:rPr lang="en-US" sz="900" dirty="0"/>
                  <a:t>p24</a:t>
                </a:r>
              </a:p>
            </p:txBody>
          </p:sp>
          <p:sp>
            <p:nvSpPr>
              <p:cNvPr id="563" name="TextBox 562">
                <a:extLst>
                  <a:ext uri="{FF2B5EF4-FFF2-40B4-BE49-F238E27FC236}">
                    <a16:creationId xmlns:a16="http://schemas.microsoft.com/office/drawing/2014/main" id="{CBAA2D28-A5DE-5A17-0FE2-7AABD8DCB6E1}"/>
                  </a:ext>
                </a:extLst>
              </p:cNvPr>
              <p:cNvSpPr txBox="1"/>
              <p:nvPr/>
            </p:nvSpPr>
            <p:spPr>
              <a:xfrm rot="16200000">
                <a:off x="4584300" y="9562043"/>
                <a:ext cx="377026" cy="230832"/>
              </a:xfrm>
              <a:prstGeom prst="rect">
                <a:avLst/>
              </a:prstGeom>
              <a:noFill/>
            </p:spPr>
            <p:txBody>
              <a:bodyPr wrap="none" rtlCol="0">
                <a:spAutoFit/>
              </a:bodyPr>
              <a:lstStyle/>
              <a:p>
                <a:r>
                  <a:rPr lang="en-US" sz="900" dirty="0"/>
                  <a:t>p25</a:t>
                </a:r>
              </a:p>
            </p:txBody>
          </p:sp>
          <p:sp>
            <p:nvSpPr>
              <p:cNvPr id="564" name="TextBox 563">
                <a:extLst>
                  <a:ext uri="{FF2B5EF4-FFF2-40B4-BE49-F238E27FC236}">
                    <a16:creationId xmlns:a16="http://schemas.microsoft.com/office/drawing/2014/main" id="{F40B1193-1DB1-5361-6448-5B497F32E9E7}"/>
                  </a:ext>
                </a:extLst>
              </p:cNvPr>
              <p:cNvSpPr txBox="1"/>
              <p:nvPr/>
            </p:nvSpPr>
            <p:spPr>
              <a:xfrm rot="16200000">
                <a:off x="4722463" y="9562043"/>
                <a:ext cx="377026" cy="230832"/>
              </a:xfrm>
              <a:prstGeom prst="rect">
                <a:avLst/>
              </a:prstGeom>
              <a:noFill/>
            </p:spPr>
            <p:txBody>
              <a:bodyPr wrap="none" rtlCol="0">
                <a:spAutoFit/>
              </a:bodyPr>
              <a:lstStyle/>
              <a:p>
                <a:r>
                  <a:rPr lang="en-US" sz="900" dirty="0"/>
                  <a:t>p26</a:t>
                </a:r>
              </a:p>
            </p:txBody>
          </p:sp>
          <p:sp>
            <p:nvSpPr>
              <p:cNvPr id="565" name="TextBox 564">
                <a:extLst>
                  <a:ext uri="{FF2B5EF4-FFF2-40B4-BE49-F238E27FC236}">
                    <a16:creationId xmlns:a16="http://schemas.microsoft.com/office/drawing/2014/main" id="{C3968BBF-F4C6-DB3F-6668-3912018E33D7}"/>
                  </a:ext>
                </a:extLst>
              </p:cNvPr>
              <p:cNvSpPr txBox="1"/>
              <p:nvPr/>
            </p:nvSpPr>
            <p:spPr>
              <a:xfrm rot="16200000">
                <a:off x="4860626" y="9562043"/>
                <a:ext cx="377026" cy="230832"/>
              </a:xfrm>
              <a:prstGeom prst="rect">
                <a:avLst/>
              </a:prstGeom>
              <a:noFill/>
            </p:spPr>
            <p:txBody>
              <a:bodyPr wrap="none" rtlCol="0">
                <a:spAutoFit/>
              </a:bodyPr>
              <a:lstStyle/>
              <a:p>
                <a:r>
                  <a:rPr lang="en-US" sz="900" dirty="0"/>
                  <a:t>p27</a:t>
                </a:r>
              </a:p>
            </p:txBody>
          </p:sp>
          <p:sp>
            <p:nvSpPr>
              <p:cNvPr id="567" name="TextBox 566">
                <a:extLst>
                  <a:ext uri="{FF2B5EF4-FFF2-40B4-BE49-F238E27FC236}">
                    <a16:creationId xmlns:a16="http://schemas.microsoft.com/office/drawing/2014/main" id="{0A2430D4-2E44-B6C7-46C4-0DB2AC58BD2E}"/>
                  </a:ext>
                </a:extLst>
              </p:cNvPr>
              <p:cNvSpPr txBox="1"/>
              <p:nvPr/>
            </p:nvSpPr>
            <p:spPr>
              <a:xfrm rot="16200000">
                <a:off x="4998789" y="9562043"/>
                <a:ext cx="377026" cy="230832"/>
              </a:xfrm>
              <a:prstGeom prst="rect">
                <a:avLst/>
              </a:prstGeom>
              <a:noFill/>
            </p:spPr>
            <p:txBody>
              <a:bodyPr wrap="none" rtlCol="0">
                <a:spAutoFit/>
              </a:bodyPr>
              <a:lstStyle/>
              <a:p>
                <a:r>
                  <a:rPr lang="en-US" sz="900" dirty="0"/>
                  <a:t>p28</a:t>
                </a:r>
              </a:p>
            </p:txBody>
          </p:sp>
          <p:sp>
            <p:nvSpPr>
              <p:cNvPr id="571" name="TextBox 570">
                <a:extLst>
                  <a:ext uri="{FF2B5EF4-FFF2-40B4-BE49-F238E27FC236}">
                    <a16:creationId xmlns:a16="http://schemas.microsoft.com/office/drawing/2014/main" id="{B2C22758-EDCF-7293-F899-B2C7432D046B}"/>
                  </a:ext>
                </a:extLst>
              </p:cNvPr>
              <p:cNvSpPr txBox="1"/>
              <p:nvPr/>
            </p:nvSpPr>
            <p:spPr>
              <a:xfrm rot="16200000">
                <a:off x="5136952" y="9562043"/>
                <a:ext cx="377026" cy="230832"/>
              </a:xfrm>
              <a:prstGeom prst="rect">
                <a:avLst/>
              </a:prstGeom>
              <a:noFill/>
            </p:spPr>
            <p:txBody>
              <a:bodyPr wrap="none" rtlCol="0">
                <a:spAutoFit/>
              </a:bodyPr>
              <a:lstStyle/>
              <a:p>
                <a:r>
                  <a:rPr lang="en-US" sz="900" dirty="0"/>
                  <a:t>p29</a:t>
                </a:r>
              </a:p>
            </p:txBody>
          </p:sp>
          <p:sp>
            <p:nvSpPr>
              <p:cNvPr id="573" name="TextBox 572">
                <a:extLst>
                  <a:ext uri="{FF2B5EF4-FFF2-40B4-BE49-F238E27FC236}">
                    <a16:creationId xmlns:a16="http://schemas.microsoft.com/office/drawing/2014/main" id="{A1930DDE-7F52-86CB-62CB-3363F778F54B}"/>
                  </a:ext>
                </a:extLst>
              </p:cNvPr>
              <p:cNvSpPr txBox="1"/>
              <p:nvPr/>
            </p:nvSpPr>
            <p:spPr>
              <a:xfrm rot="16200000">
                <a:off x="5275115" y="9562043"/>
                <a:ext cx="377026" cy="230832"/>
              </a:xfrm>
              <a:prstGeom prst="rect">
                <a:avLst/>
              </a:prstGeom>
              <a:noFill/>
            </p:spPr>
            <p:txBody>
              <a:bodyPr wrap="none" rtlCol="0">
                <a:spAutoFit/>
              </a:bodyPr>
              <a:lstStyle/>
              <a:p>
                <a:r>
                  <a:rPr lang="en-US" sz="900" dirty="0"/>
                  <a:t>p30</a:t>
                </a:r>
              </a:p>
            </p:txBody>
          </p:sp>
          <p:sp>
            <p:nvSpPr>
              <p:cNvPr id="574" name="TextBox 573">
                <a:extLst>
                  <a:ext uri="{FF2B5EF4-FFF2-40B4-BE49-F238E27FC236}">
                    <a16:creationId xmlns:a16="http://schemas.microsoft.com/office/drawing/2014/main" id="{B4920CFF-491D-7141-C380-2F7C85A3B5ED}"/>
                  </a:ext>
                </a:extLst>
              </p:cNvPr>
              <p:cNvSpPr txBox="1"/>
              <p:nvPr/>
            </p:nvSpPr>
            <p:spPr>
              <a:xfrm rot="16200000">
                <a:off x="5413278" y="9562043"/>
                <a:ext cx="377026" cy="230832"/>
              </a:xfrm>
              <a:prstGeom prst="rect">
                <a:avLst/>
              </a:prstGeom>
              <a:noFill/>
            </p:spPr>
            <p:txBody>
              <a:bodyPr wrap="none" rtlCol="0">
                <a:spAutoFit/>
              </a:bodyPr>
              <a:lstStyle/>
              <a:p>
                <a:r>
                  <a:rPr lang="en-US" sz="900" dirty="0"/>
                  <a:t>p31</a:t>
                </a:r>
              </a:p>
            </p:txBody>
          </p:sp>
          <p:sp>
            <p:nvSpPr>
              <p:cNvPr id="19" name="TextBox 18">
                <a:extLst>
                  <a:ext uri="{FF2B5EF4-FFF2-40B4-BE49-F238E27FC236}">
                    <a16:creationId xmlns:a16="http://schemas.microsoft.com/office/drawing/2014/main" id="{DFF254CD-6630-BC6E-8BB2-2A3EAA32DE5D}"/>
                  </a:ext>
                </a:extLst>
              </p:cNvPr>
              <p:cNvSpPr txBox="1"/>
              <p:nvPr/>
            </p:nvSpPr>
            <p:spPr>
              <a:xfrm rot="16200000">
                <a:off x="5551429" y="9565209"/>
                <a:ext cx="377026" cy="230832"/>
              </a:xfrm>
              <a:prstGeom prst="rect">
                <a:avLst/>
              </a:prstGeom>
              <a:noFill/>
            </p:spPr>
            <p:txBody>
              <a:bodyPr wrap="none" rtlCol="0">
                <a:spAutoFit/>
              </a:bodyPr>
              <a:lstStyle/>
              <a:p>
                <a:r>
                  <a:rPr lang="en-US" sz="900" dirty="0"/>
                  <a:t>p32</a:t>
                </a:r>
              </a:p>
            </p:txBody>
          </p:sp>
        </p:grpSp>
        <p:pic>
          <p:nvPicPr>
            <p:cNvPr id="533" name="Picture 532" descr="A colorful squares with black text&#10;&#10;Description automatically generated with medium confidence">
              <a:extLst>
                <a:ext uri="{FF2B5EF4-FFF2-40B4-BE49-F238E27FC236}">
                  <a16:creationId xmlns:a16="http://schemas.microsoft.com/office/drawing/2014/main" id="{59FB6D83-4112-F3A3-B588-F14AD3E2A271}"/>
                </a:ext>
              </a:extLst>
            </p:cNvPr>
            <p:cNvPicPr>
              <a:picLocks noChangeAspect="1"/>
            </p:cNvPicPr>
            <p:nvPr/>
          </p:nvPicPr>
          <p:blipFill>
            <a:blip r:embed="rId11"/>
            <a:srcRect l="13497" t="1248" r="31457" b="26028"/>
            <a:stretch/>
          </p:blipFill>
          <p:spPr>
            <a:xfrm>
              <a:off x="578218" y="7947856"/>
              <a:ext cx="4416913" cy="1371600"/>
            </a:xfrm>
            <a:prstGeom prst="rect">
              <a:avLst/>
            </a:prstGeom>
          </p:spPr>
        </p:pic>
        <p:grpSp>
          <p:nvGrpSpPr>
            <p:cNvPr id="535" name="Group 534">
              <a:extLst>
                <a:ext uri="{FF2B5EF4-FFF2-40B4-BE49-F238E27FC236}">
                  <a16:creationId xmlns:a16="http://schemas.microsoft.com/office/drawing/2014/main" id="{221E2968-0B08-2D64-E404-58BD0B0D9446}"/>
                </a:ext>
              </a:extLst>
            </p:cNvPr>
            <p:cNvGrpSpPr/>
            <p:nvPr/>
          </p:nvGrpSpPr>
          <p:grpSpPr>
            <a:xfrm>
              <a:off x="5772922" y="8164022"/>
              <a:ext cx="676990" cy="939267"/>
              <a:chOff x="5769178" y="7416843"/>
              <a:chExt cx="815858" cy="2065506"/>
            </a:xfrm>
          </p:grpSpPr>
          <p:sp>
            <p:nvSpPr>
              <p:cNvPr id="503" name="Google Shape;448;p3">
                <a:extLst>
                  <a:ext uri="{FF2B5EF4-FFF2-40B4-BE49-F238E27FC236}">
                    <a16:creationId xmlns:a16="http://schemas.microsoft.com/office/drawing/2014/main" id="{FF3CE593-D584-E78E-81BF-BFBEB72BE4ED}"/>
                  </a:ext>
                </a:extLst>
              </p:cNvPr>
              <p:cNvSpPr txBox="1"/>
              <p:nvPr/>
            </p:nvSpPr>
            <p:spPr>
              <a:xfrm>
                <a:off x="5984824" y="7974004"/>
                <a:ext cx="466895"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&gt;=10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7" name="Google Shape;449;p3">
                <a:extLst>
                  <a:ext uri="{FF2B5EF4-FFF2-40B4-BE49-F238E27FC236}">
                    <a16:creationId xmlns:a16="http://schemas.microsoft.com/office/drawing/2014/main" id="{BE01530B-132D-D374-F1D6-A3A03D0C525E}"/>
                  </a:ext>
                </a:extLst>
              </p:cNvPr>
              <p:cNvSpPr txBox="1"/>
              <p:nvPr/>
            </p:nvSpPr>
            <p:spPr>
              <a:xfrm>
                <a:off x="6003755" y="8591295"/>
                <a:ext cx="368403"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5</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7" name="Google Shape;450;p3">
                <a:extLst>
                  <a:ext uri="{FF2B5EF4-FFF2-40B4-BE49-F238E27FC236}">
                    <a16:creationId xmlns:a16="http://schemas.microsoft.com/office/drawing/2014/main" id="{7625F795-DF0C-D1A2-8ADD-76D6EB0A08A8}"/>
                  </a:ext>
                </a:extLst>
              </p:cNvPr>
              <p:cNvSpPr txBox="1"/>
              <p:nvPr/>
            </p:nvSpPr>
            <p:spPr>
              <a:xfrm>
                <a:off x="6003755" y="9195529"/>
                <a:ext cx="337167"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cs typeface="Arial" panose="020B0604020202020204" pitchFamily="34" charset="0"/>
                    <a:sym typeface="Arial"/>
                  </a:rPr>
                  <a:t>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9" name="Google Shape;452;p3">
                <a:extLst>
                  <a:ext uri="{FF2B5EF4-FFF2-40B4-BE49-F238E27FC236}">
                    <a16:creationId xmlns:a16="http://schemas.microsoft.com/office/drawing/2014/main" id="{06893EBE-5E53-DFBD-58CF-2FE91C7505C6}"/>
                  </a:ext>
                </a:extLst>
              </p:cNvPr>
              <p:cNvSpPr txBox="1"/>
              <p:nvPr/>
            </p:nvSpPr>
            <p:spPr>
              <a:xfrm>
                <a:off x="5769178" y="7416843"/>
                <a:ext cx="815858" cy="6767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700" dirty="0">
                    <a:solidFill>
                      <a:schemeClr val="dk1"/>
                    </a:solidFill>
                    <a:latin typeface="Arial" panose="020B0604020202020204" pitchFamily="34" charset="0"/>
                    <a:cs typeface="Arial" panose="020B0604020202020204" pitchFamily="34" charset="0"/>
                  </a:rPr>
                  <a:t>Number of </a:t>
                </a:r>
                <a:r>
                  <a:rPr lang="en-US" sz="7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34" name="Picture 533" descr="A colorful squares with black text&#10;&#10;Description automatically generated with medium confidence">
                <a:extLst>
                  <a:ext uri="{FF2B5EF4-FFF2-40B4-BE49-F238E27FC236}">
                    <a16:creationId xmlns:a16="http://schemas.microsoft.com/office/drawing/2014/main" id="{A695D310-C937-893F-D71C-34D5D1EB354D}"/>
                  </a:ext>
                </a:extLst>
              </p:cNvPr>
              <p:cNvPicPr>
                <a:picLocks noChangeAspect="1"/>
              </p:cNvPicPr>
              <p:nvPr/>
            </p:nvPicPr>
            <p:blipFill>
              <a:blip r:embed="rId11"/>
              <a:srcRect l="78668" t="1248" r="17980" b="3484"/>
              <a:stretch/>
            </p:blipFill>
            <p:spPr>
              <a:xfrm>
                <a:off x="5918559" y="8110748"/>
                <a:ext cx="153478" cy="1371601"/>
              </a:xfrm>
              <a:prstGeom prst="rect">
                <a:avLst/>
              </a:prstGeom>
            </p:spPr>
          </p:pic>
        </p:grpSp>
      </p:grpSp>
    </p:spTree>
    <p:extLst>
      <p:ext uri="{BB962C8B-B14F-4D97-AF65-F5344CB8AC3E}">
        <p14:creationId xmlns:p14="http://schemas.microsoft.com/office/powerpoint/2010/main" val="355818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9665"/>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panose="020B0604020202020204" pitchFamily="34" charset="0"/>
                <a:ea typeface="Calibri"/>
                <a:cs typeface="Arial" panose="020B0604020202020204" pitchFamily="34" charset="0"/>
                <a:sym typeface="Calibri"/>
              </a:rPr>
              <a:t>Fig. 4 </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nvGrpSpPr>
          <p:cNvPr id="521" name="Group 520">
            <a:extLst>
              <a:ext uri="{FF2B5EF4-FFF2-40B4-BE49-F238E27FC236}">
                <a16:creationId xmlns:a16="http://schemas.microsoft.com/office/drawing/2014/main" id="{D24BAD28-CE6C-1366-47B2-01A656F1C213}"/>
              </a:ext>
            </a:extLst>
          </p:cNvPr>
          <p:cNvGrpSpPr/>
          <p:nvPr/>
        </p:nvGrpSpPr>
        <p:grpSpPr>
          <a:xfrm>
            <a:off x="-4554338" y="2518320"/>
            <a:ext cx="3354660" cy="2374759"/>
            <a:chOff x="331066" y="3714264"/>
            <a:chExt cx="3354660" cy="2374759"/>
          </a:xfrm>
        </p:grpSpPr>
        <p:sp>
          <p:nvSpPr>
            <p:cNvPr id="613" name="Google Shape;528;p4">
              <a:extLst>
                <a:ext uri="{FF2B5EF4-FFF2-40B4-BE49-F238E27FC236}">
                  <a16:creationId xmlns:a16="http://schemas.microsoft.com/office/drawing/2014/main" id="{D1ECDD0B-52E7-1CF5-DAED-BEB452E67272}"/>
                </a:ext>
              </a:extLst>
            </p:cNvPr>
            <p:cNvSpPr/>
            <p:nvPr/>
          </p:nvSpPr>
          <p:spPr>
            <a:xfrm>
              <a:off x="331066" y="371426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4" name="Google Shape;535;p4">
              <a:extLst>
                <a:ext uri="{FF2B5EF4-FFF2-40B4-BE49-F238E27FC236}">
                  <a16:creationId xmlns:a16="http://schemas.microsoft.com/office/drawing/2014/main" id="{6218DAA6-BDE7-8AA9-A5FC-08B7A39DD89A}"/>
                </a:ext>
              </a:extLst>
            </p:cNvPr>
            <p:cNvSpPr txBox="1"/>
            <p:nvPr/>
          </p:nvSpPr>
          <p:spPr>
            <a:xfrm>
              <a:off x="645379" y="3717430"/>
              <a:ext cx="30403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Network comparison within signature clusters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1" name="Group 40">
              <a:extLst>
                <a:ext uri="{FF2B5EF4-FFF2-40B4-BE49-F238E27FC236}">
                  <a16:creationId xmlns:a16="http://schemas.microsoft.com/office/drawing/2014/main" id="{5B4A7549-1DFA-4212-FCC3-6DAD41977DD4}"/>
                </a:ext>
              </a:extLst>
            </p:cNvPr>
            <p:cNvGrpSpPr>
              <a:grpSpLocks noChangeAspect="1"/>
            </p:cNvGrpSpPr>
            <p:nvPr/>
          </p:nvGrpSpPr>
          <p:grpSpPr>
            <a:xfrm>
              <a:off x="563212" y="4077343"/>
              <a:ext cx="2746570" cy="2011680"/>
              <a:chOff x="401602" y="3421891"/>
              <a:chExt cx="3098543" cy="2269477"/>
            </a:xfrm>
          </p:grpSpPr>
          <p:grpSp>
            <p:nvGrpSpPr>
              <p:cNvPr id="617" name="Group 616">
                <a:extLst>
                  <a:ext uri="{FF2B5EF4-FFF2-40B4-BE49-F238E27FC236}">
                    <a16:creationId xmlns:a16="http://schemas.microsoft.com/office/drawing/2014/main" id="{E2A34177-F0A4-BF44-1984-A70E8BAD0341}"/>
                  </a:ext>
                </a:extLst>
              </p:cNvPr>
              <p:cNvGrpSpPr/>
              <p:nvPr/>
            </p:nvGrpSpPr>
            <p:grpSpPr>
              <a:xfrm>
                <a:off x="401602" y="3421891"/>
                <a:ext cx="2754799" cy="2088608"/>
                <a:chOff x="327760" y="4840226"/>
                <a:chExt cx="2754799" cy="2088608"/>
              </a:xfrm>
            </p:grpSpPr>
            <p:grpSp>
              <p:nvGrpSpPr>
                <p:cNvPr id="618" name="Group 617">
                  <a:extLst>
                    <a:ext uri="{FF2B5EF4-FFF2-40B4-BE49-F238E27FC236}">
                      <a16:creationId xmlns:a16="http://schemas.microsoft.com/office/drawing/2014/main" id="{2F0A6B30-D3BD-447C-1F37-57D6927F53B4}"/>
                    </a:ext>
                  </a:extLst>
                </p:cNvPr>
                <p:cNvGrpSpPr/>
                <p:nvPr/>
              </p:nvGrpSpPr>
              <p:grpSpPr>
                <a:xfrm>
                  <a:off x="327760" y="4840226"/>
                  <a:ext cx="2754799" cy="2088608"/>
                  <a:chOff x="318777" y="5060943"/>
                  <a:chExt cx="2754799" cy="2088608"/>
                </a:xfrm>
              </p:grpSpPr>
              <p:grpSp>
                <p:nvGrpSpPr>
                  <p:cNvPr id="620" name="Group 619">
                    <a:extLst>
                      <a:ext uri="{FF2B5EF4-FFF2-40B4-BE49-F238E27FC236}">
                        <a16:creationId xmlns:a16="http://schemas.microsoft.com/office/drawing/2014/main" id="{F82E2D1C-CDE2-06C6-D38D-9C42B5C98F1A}"/>
                      </a:ext>
                    </a:extLst>
                  </p:cNvPr>
                  <p:cNvGrpSpPr/>
                  <p:nvPr/>
                </p:nvGrpSpPr>
                <p:grpSpPr>
                  <a:xfrm>
                    <a:off x="318777" y="5060943"/>
                    <a:ext cx="2754799" cy="2088608"/>
                    <a:chOff x="306123" y="5431221"/>
                    <a:chExt cx="2754799" cy="2088608"/>
                  </a:xfrm>
                </p:grpSpPr>
                <p:pic>
                  <p:nvPicPr>
                    <p:cNvPr id="622" name="Picture 621" descr="A comparison of a number of interaction strength&#10;&#10;Description automatically generated with medium confidence">
                      <a:extLst>
                        <a:ext uri="{FF2B5EF4-FFF2-40B4-BE49-F238E27FC236}">
                          <a16:creationId xmlns:a16="http://schemas.microsoft.com/office/drawing/2014/main" id="{D8D68B90-01FC-0D7E-EEEE-95B8978A577A}"/>
                        </a:ext>
                      </a:extLst>
                    </p:cNvPr>
                    <p:cNvPicPr>
                      <a:picLocks noChangeAspect="1"/>
                    </p:cNvPicPr>
                    <p:nvPr/>
                  </p:nvPicPr>
                  <p:blipFill rotWithShape="1">
                    <a:blip r:embed="rId3"/>
                    <a:srcRect t="18948" b="4914"/>
                    <a:stretch/>
                  </p:blipFill>
                  <p:spPr>
                    <a:xfrm>
                      <a:off x="306123" y="5431221"/>
                      <a:ext cx="2754799" cy="2088608"/>
                    </a:xfrm>
                    <a:prstGeom prst="rect">
                      <a:avLst/>
                    </a:prstGeom>
                  </p:spPr>
                </p:pic>
                <p:sp>
                  <p:nvSpPr>
                    <p:cNvPr id="623" name="Google Shape;425;p2">
                      <a:extLst>
                        <a:ext uri="{FF2B5EF4-FFF2-40B4-BE49-F238E27FC236}">
                          <a16:creationId xmlns:a16="http://schemas.microsoft.com/office/drawing/2014/main" id="{1D92D4D6-D961-2167-29AB-4B818DFF69A9}"/>
                        </a:ext>
                      </a:extLst>
                    </p:cNvPr>
                    <p:cNvSpPr txBox="1"/>
                    <p:nvPr/>
                  </p:nvSpPr>
                  <p:spPr>
                    <a:xfrm>
                      <a:off x="939055"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24" name="Google Shape;425;p2">
                      <a:extLst>
                        <a:ext uri="{FF2B5EF4-FFF2-40B4-BE49-F238E27FC236}">
                          <a16:creationId xmlns:a16="http://schemas.microsoft.com/office/drawing/2014/main" id="{3C7E4C8F-91B3-6F95-7069-BA0ADDD6E5E8}"/>
                        </a:ext>
                      </a:extLst>
                    </p:cNvPr>
                    <p:cNvSpPr txBox="1"/>
                    <p:nvPr/>
                  </p:nvSpPr>
                  <p:spPr>
                    <a:xfrm>
                      <a:off x="2314639" y="5803062"/>
                      <a:ext cx="50461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grpSp>
              <p:cxnSp>
                <p:nvCxnSpPr>
                  <p:cNvPr id="621" name="Straight Connector 620">
                    <a:extLst>
                      <a:ext uri="{FF2B5EF4-FFF2-40B4-BE49-F238E27FC236}">
                        <a16:creationId xmlns:a16="http://schemas.microsoft.com/office/drawing/2014/main" id="{36B2F2A6-8ECE-856E-FA3A-2DBED99ECD1F}"/>
                      </a:ext>
                    </a:extLst>
                  </p:cNvPr>
                  <p:cNvCxnSpPr>
                    <a:cxnSpLocks/>
                  </p:cNvCxnSpPr>
                  <p:nvPr/>
                </p:nvCxnSpPr>
                <p:spPr>
                  <a:xfrm>
                    <a:off x="793724" y="5067710"/>
                    <a:ext cx="841248" cy="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619" name="Straight Connector 618">
                  <a:extLst>
                    <a:ext uri="{FF2B5EF4-FFF2-40B4-BE49-F238E27FC236}">
                      <a16:creationId xmlns:a16="http://schemas.microsoft.com/office/drawing/2014/main" id="{CB0511FB-0AC2-66DD-3F6E-411234164550}"/>
                    </a:ext>
                  </a:extLst>
                </p:cNvPr>
                <p:cNvCxnSpPr>
                  <a:cxnSpLocks/>
                </p:cNvCxnSpPr>
                <p:nvPr/>
              </p:nvCxnSpPr>
              <p:spPr>
                <a:xfrm>
                  <a:off x="2115292" y="4840643"/>
                  <a:ext cx="923544" cy="0"/>
                </a:xfrm>
                <a:prstGeom prst="line">
                  <a:avLst/>
                </a:prstGeom>
                <a:ln w="9525"/>
              </p:spPr>
              <p:style>
                <a:lnRef idx="1">
                  <a:schemeClr val="dk1"/>
                </a:lnRef>
                <a:fillRef idx="0">
                  <a:schemeClr val="dk1"/>
                </a:fillRef>
                <a:effectRef idx="0">
                  <a:schemeClr val="dk1"/>
                </a:effectRef>
                <a:fontRef idx="minor">
                  <a:schemeClr val="tx1"/>
                </a:fontRef>
              </p:style>
            </p:cxnSp>
          </p:grpSp>
          <p:sp>
            <p:nvSpPr>
              <p:cNvPr id="647" name="TextBox 646">
                <a:extLst>
                  <a:ext uri="{FF2B5EF4-FFF2-40B4-BE49-F238E27FC236}">
                    <a16:creationId xmlns:a16="http://schemas.microsoft.com/office/drawing/2014/main" id="{89820E4D-3912-86A1-6728-15B0FF9C97D9}"/>
                  </a:ext>
                </a:extLst>
              </p:cNvPr>
              <p:cNvSpPr txBox="1"/>
              <p:nvPr/>
            </p:nvSpPr>
            <p:spPr>
              <a:xfrm>
                <a:off x="2243307"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8" name="TextBox 647">
                <a:extLst>
                  <a:ext uri="{FF2B5EF4-FFF2-40B4-BE49-F238E27FC236}">
                    <a16:creationId xmlns:a16="http://schemas.microsoft.com/office/drawing/2014/main" id="{A906FD1D-D2A1-6D68-099C-140CD9EE347C}"/>
                  </a:ext>
                </a:extLst>
              </p:cNvPr>
              <p:cNvSpPr txBox="1"/>
              <p:nvPr/>
            </p:nvSpPr>
            <p:spPr>
              <a:xfrm>
                <a:off x="906659" y="5475924"/>
                <a:ext cx="1256838" cy="21544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800" dirty="0">
                    <a:solidFill>
                      <a:schemeClr val="dk1"/>
                    </a:solidFill>
                    <a:latin typeface="Arial" panose="020B0604020202020204" pitchFamily="34" charset="0"/>
                    <a:ea typeface="Calibri"/>
                    <a:cs typeface="Arial" panose="020B0604020202020204" pitchFamily="34" charset="0"/>
                    <a:sym typeface="Calibri"/>
                  </a:rPr>
                  <a:t>CON   At-Risk/ERA</a:t>
                </a:r>
                <a:endParaRPr lang="en-US" sz="8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574" name="Group 573">
            <a:extLst>
              <a:ext uri="{FF2B5EF4-FFF2-40B4-BE49-F238E27FC236}">
                <a16:creationId xmlns:a16="http://schemas.microsoft.com/office/drawing/2014/main" id="{FECCE00D-996C-66ED-A4E6-0950DB795C69}"/>
              </a:ext>
            </a:extLst>
          </p:cNvPr>
          <p:cNvGrpSpPr/>
          <p:nvPr/>
        </p:nvGrpSpPr>
        <p:grpSpPr>
          <a:xfrm>
            <a:off x="10933903" y="1112836"/>
            <a:ext cx="1932683" cy="1983879"/>
            <a:chOff x="3251053" y="3309802"/>
            <a:chExt cx="1932683" cy="1983879"/>
          </a:xfrm>
        </p:grpSpPr>
        <p:grpSp>
          <p:nvGrpSpPr>
            <p:cNvPr id="572" name="Group 571">
              <a:extLst>
                <a:ext uri="{FF2B5EF4-FFF2-40B4-BE49-F238E27FC236}">
                  <a16:creationId xmlns:a16="http://schemas.microsoft.com/office/drawing/2014/main" id="{B0BE108F-19EC-5F26-812C-33E639A0FCEB}"/>
                </a:ext>
              </a:extLst>
            </p:cNvPr>
            <p:cNvGrpSpPr/>
            <p:nvPr/>
          </p:nvGrpSpPr>
          <p:grpSpPr>
            <a:xfrm>
              <a:off x="3251053" y="3313815"/>
              <a:ext cx="1932683" cy="1979866"/>
              <a:chOff x="2745582" y="3314705"/>
              <a:chExt cx="1932683" cy="1979866"/>
            </a:xfrm>
          </p:grpSpPr>
          <p:grpSp>
            <p:nvGrpSpPr>
              <p:cNvPr id="563" name="Group 562">
                <a:extLst>
                  <a:ext uri="{FF2B5EF4-FFF2-40B4-BE49-F238E27FC236}">
                    <a16:creationId xmlns:a16="http://schemas.microsoft.com/office/drawing/2014/main" id="{B388C263-3672-4D91-FFCB-AB1FD3CF490F}"/>
                  </a:ext>
                </a:extLst>
              </p:cNvPr>
              <p:cNvGrpSpPr>
                <a:grpSpLocks noChangeAspect="1"/>
              </p:cNvGrpSpPr>
              <p:nvPr/>
            </p:nvGrpSpPr>
            <p:grpSpPr>
              <a:xfrm>
                <a:off x="3403764" y="3740091"/>
                <a:ext cx="1274501" cy="1554480"/>
                <a:chOff x="3300586" y="3676146"/>
                <a:chExt cx="1360185" cy="1658988"/>
              </a:xfrm>
            </p:grpSpPr>
            <p:pic>
              <p:nvPicPr>
                <p:cNvPr id="539" name="Picture 538">
                  <a:extLst>
                    <a:ext uri="{FF2B5EF4-FFF2-40B4-BE49-F238E27FC236}">
                      <a16:creationId xmlns:a16="http://schemas.microsoft.com/office/drawing/2014/main" id="{B335FA1F-DF46-973E-CA5E-F9F3E6E163B7}"/>
                    </a:ext>
                  </a:extLst>
                </p:cNvPr>
                <p:cNvPicPr>
                  <a:picLocks noChangeAspect="1"/>
                </p:cNvPicPr>
                <p:nvPr/>
              </p:nvPicPr>
              <p:blipFill rotWithShape="1">
                <a:blip r:embed="rId4"/>
                <a:srcRect t="13897" r="74344" b="34194"/>
                <a:stretch/>
              </p:blipFill>
              <p:spPr>
                <a:xfrm>
                  <a:off x="3300586" y="3676146"/>
                  <a:ext cx="673205" cy="1658988"/>
                </a:xfrm>
                <a:prstGeom prst="rect">
                  <a:avLst/>
                </a:prstGeom>
              </p:spPr>
            </p:pic>
            <p:grpSp>
              <p:nvGrpSpPr>
                <p:cNvPr id="551" name="Group 550">
                  <a:extLst>
                    <a:ext uri="{FF2B5EF4-FFF2-40B4-BE49-F238E27FC236}">
                      <a16:creationId xmlns:a16="http://schemas.microsoft.com/office/drawing/2014/main" id="{6524BA46-040C-D139-947D-8A07D9AEF6CA}"/>
                    </a:ext>
                  </a:extLst>
                </p:cNvPr>
                <p:cNvGrpSpPr/>
                <p:nvPr/>
              </p:nvGrpSpPr>
              <p:grpSpPr>
                <a:xfrm>
                  <a:off x="3886200" y="3689481"/>
                  <a:ext cx="774571" cy="1594439"/>
                  <a:chOff x="4624863" y="3507760"/>
                  <a:chExt cx="774571" cy="1594439"/>
                </a:xfrm>
              </p:grpSpPr>
              <p:sp>
                <p:nvSpPr>
                  <p:cNvPr id="626" name="TextBox 625">
                    <a:extLst>
                      <a:ext uri="{FF2B5EF4-FFF2-40B4-BE49-F238E27FC236}">
                        <a16:creationId xmlns:a16="http://schemas.microsoft.com/office/drawing/2014/main" id="{3579E665-42AC-E149-E092-34AFC797C720}"/>
                      </a:ext>
                    </a:extLst>
                  </p:cNvPr>
                  <p:cNvSpPr txBox="1"/>
                  <p:nvPr/>
                </p:nvSpPr>
                <p:spPr>
                  <a:xfrm>
                    <a:off x="4624863" y="3507760"/>
                    <a:ext cx="419649" cy="207519"/>
                  </a:xfrm>
                  <a:prstGeom prst="rect">
                    <a:avLst/>
                  </a:prstGeom>
                  <a:noFill/>
                </p:spPr>
                <p:txBody>
                  <a:bodyPr wrap="none" rtlCol="0">
                    <a:spAutoFit/>
                  </a:bodyPr>
                  <a:lstStyle/>
                  <a:p>
                    <a:r>
                      <a:rPr lang="en-US" sz="900" dirty="0"/>
                      <a:t>B cell</a:t>
                    </a:r>
                  </a:p>
                </p:txBody>
              </p:sp>
              <p:sp>
                <p:nvSpPr>
                  <p:cNvPr id="627" name="TextBox 626">
                    <a:extLst>
                      <a:ext uri="{FF2B5EF4-FFF2-40B4-BE49-F238E27FC236}">
                        <a16:creationId xmlns:a16="http://schemas.microsoft.com/office/drawing/2014/main" id="{E533D00F-901D-E046-D7E4-50589261F709}"/>
                      </a:ext>
                    </a:extLst>
                  </p:cNvPr>
                  <p:cNvSpPr txBox="1"/>
                  <p:nvPr/>
                </p:nvSpPr>
                <p:spPr>
                  <a:xfrm>
                    <a:off x="4624863" y="3738913"/>
                    <a:ext cx="667519" cy="207519"/>
                  </a:xfrm>
                  <a:prstGeom prst="rect">
                    <a:avLst/>
                  </a:prstGeom>
                  <a:noFill/>
                </p:spPr>
                <p:txBody>
                  <a:bodyPr wrap="none" rtlCol="0">
                    <a:spAutoFit/>
                  </a:bodyPr>
                  <a:lstStyle/>
                  <a:p>
                    <a:r>
                      <a:rPr lang="en-US" sz="900" dirty="0"/>
                      <a:t>Monocytes</a:t>
                    </a:r>
                  </a:p>
                </p:txBody>
              </p:sp>
              <p:sp>
                <p:nvSpPr>
                  <p:cNvPr id="628" name="TextBox 627">
                    <a:extLst>
                      <a:ext uri="{FF2B5EF4-FFF2-40B4-BE49-F238E27FC236}">
                        <a16:creationId xmlns:a16="http://schemas.microsoft.com/office/drawing/2014/main" id="{31269A53-FD8E-14EA-0D4A-629A443666DE}"/>
                      </a:ext>
                    </a:extLst>
                  </p:cNvPr>
                  <p:cNvSpPr txBox="1"/>
                  <p:nvPr/>
                </p:nvSpPr>
                <p:spPr>
                  <a:xfrm>
                    <a:off x="4624863" y="3970066"/>
                    <a:ext cx="774571" cy="230832"/>
                  </a:xfrm>
                  <a:prstGeom prst="rect">
                    <a:avLst/>
                  </a:prstGeom>
                  <a:noFill/>
                </p:spPr>
                <p:txBody>
                  <a:bodyPr wrap="none" rtlCol="0">
                    <a:spAutoFit/>
                  </a:bodyPr>
                  <a:lstStyle/>
                  <a:p>
                    <a:r>
                      <a:rPr lang="en-US" sz="900" dirty="0"/>
                      <a:t>CD4 Naïve </a:t>
                    </a:r>
                  </a:p>
                </p:txBody>
              </p:sp>
              <p:sp>
                <p:nvSpPr>
                  <p:cNvPr id="629" name="TextBox 628">
                    <a:extLst>
                      <a:ext uri="{FF2B5EF4-FFF2-40B4-BE49-F238E27FC236}">
                        <a16:creationId xmlns:a16="http://schemas.microsoft.com/office/drawing/2014/main" id="{19483DD8-1BE1-4498-0FA1-FB65FC105DE1}"/>
                      </a:ext>
                    </a:extLst>
                  </p:cNvPr>
                  <p:cNvSpPr txBox="1"/>
                  <p:nvPr/>
                </p:nvSpPr>
                <p:spPr>
                  <a:xfrm>
                    <a:off x="4624863" y="4201220"/>
                    <a:ext cx="774571" cy="230832"/>
                  </a:xfrm>
                  <a:prstGeom prst="rect">
                    <a:avLst/>
                  </a:prstGeom>
                  <a:noFill/>
                </p:spPr>
                <p:txBody>
                  <a:bodyPr wrap="none" rtlCol="0">
                    <a:spAutoFit/>
                  </a:bodyPr>
                  <a:lstStyle/>
                  <a:p>
                    <a:r>
                      <a:rPr lang="en-US" sz="900" dirty="0"/>
                      <a:t>CD8 Naïve </a:t>
                    </a:r>
                  </a:p>
                </p:txBody>
              </p:sp>
              <p:sp>
                <p:nvSpPr>
                  <p:cNvPr id="630" name="TextBox 629">
                    <a:extLst>
                      <a:ext uri="{FF2B5EF4-FFF2-40B4-BE49-F238E27FC236}">
                        <a16:creationId xmlns:a16="http://schemas.microsoft.com/office/drawing/2014/main" id="{61A4C759-A4AC-761E-17C0-B1807ED800C9}"/>
                      </a:ext>
                    </a:extLst>
                  </p:cNvPr>
                  <p:cNvSpPr txBox="1"/>
                  <p:nvPr/>
                </p:nvSpPr>
                <p:spPr>
                  <a:xfrm>
                    <a:off x="4624863" y="4432373"/>
                    <a:ext cx="627168" cy="207519"/>
                  </a:xfrm>
                  <a:prstGeom prst="rect">
                    <a:avLst/>
                  </a:prstGeom>
                  <a:noFill/>
                </p:spPr>
                <p:txBody>
                  <a:bodyPr wrap="none" rtlCol="0">
                    <a:spAutoFit/>
                  </a:bodyPr>
                  <a:lstStyle/>
                  <a:p>
                    <a:r>
                      <a:rPr lang="en-US" sz="900" dirty="0"/>
                      <a:t>CD4 TCM</a:t>
                    </a:r>
                  </a:p>
                </p:txBody>
              </p:sp>
              <p:sp>
                <p:nvSpPr>
                  <p:cNvPr id="631" name="TextBox 630">
                    <a:extLst>
                      <a:ext uri="{FF2B5EF4-FFF2-40B4-BE49-F238E27FC236}">
                        <a16:creationId xmlns:a16="http://schemas.microsoft.com/office/drawing/2014/main" id="{E4DF9BFC-0A11-1005-5C67-32B1C221EE09}"/>
                      </a:ext>
                    </a:extLst>
                  </p:cNvPr>
                  <p:cNvSpPr txBox="1"/>
                  <p:nvPr/>
                </p:nvSpPr>
                <p:spPr>
                  <a:xfrm>
                    <a:off x="4624863" y="4663526"/>
                    <a:ext cx="621404" cy="207519"/>
                  </a:xfrm>
                  <a:prstGeom prst="rect">
                    <a:avLst/>
                  </a:prstGeom>
                  <a:noFill/>
                </p:spPr>
                <p:txBody>
                  <a:bodyPr wrap="none" rtlCol="0">
                    <a:spAutoFit/>
                  </a:bodyPr>
                  <a:lstStyle/>
                  <a:p>
                    <a:r>
                      <a:rPr lang="en-US" sz="900" dirty="0"/>
                      <a:t>CD8 TEM</a:t>
                    </a:r>
                  </a:p>
                </p:txBody>
              </p:sp>
              <p:sp>
                <p:nvSpPr>
                  <p:cNvPr id="632" name="TextBox 631">
                    <a:extLst>
                      <a:ext uri="{FF2B5EF4-FFF2-40B4-BE49-F238E27FC236}">
                        <a16:creationId xmlns:a16="http://schemas.microsoft.com/office/drawing/2014/main" id="{C2F7A58E-B722-8F6F-8520-D4C19E794952}"/>
                      </a:ext>
                    </a:extLst>
                  </p:cNvPr>
                  <p:cNvSpPr txBox="1"/>
                  <p:nvPr/>
                </p:nvSpPr>
                <p:spPr>
                  <a:xfrm>
                    <a:off x="4624863" y="4894680"/>
                    <a:ext cx="310125" cy="207519"/>
                  </a:xfrm>
                  <a:prstGeom prst="rect">
                    <a:avLst/>
                  </a:prstGeom>
                  <a:noFill/>
                </p:spPr>
                <p:txBody>
                  <a:bodyPr wrap="none" rtlCol="0">
                    <a:spAutoFit/>
                  </a:bodyPr>
                  <a:lstStyle/>
                  <a:p>
                    <a:r>
                      <a:rPr lang="en-US" sz="900" dirty="0"/>
                      <a:t>NK</a:t>
                    </a:r>
                  </a:p>
                </p:txBody>
              </p:sp>
            </p:grpSp>
          </p:grpSp>
          <p:grpSp>
            <p:nvGrpSpPr>
              <p:cNvPr id="571" name="Group 570">
                <a:extLst>
                  <a:ext uri="{FF2B5EF4-FFF2-40B4-BE49-F238E27FC236}">
                    <a16:creationId xmlns:a16="http://schemas.microsoft.com/office/drawing/2014/main" id="{65582B42-DBD4-D4A1-690A-AB606CEA1E31}"/>
                  </a:ext>
                </a:extLst>
              </p:cNvPr>
              <p:cNvGrpSpPr/>
              <p:nvPr/>
            </p:nvGrpSpPr>
            <p:grpSpPr>
              <a:xfrm>
                <a:off x="2745582" y="3734734"/>
                <a:ext cx="718908" cy="1426606"/>
                <a:chOff x="4563530" y="2792692"/>
                <a:chExt cx="718908" cy="1426606"/>
              </a:xfrm>
            </p:grpSpPr>
            <p:grpSp>
              <p:nvGrpSpPr>
                <p:cNvPr id="561" name="Group 560">
                  <a:extLst>
                    <a:ext uri="{FF2B5EF4-FFF2-40B4-BE49-F238E27FC236}">
                      <a16:creationId xmlns:a16="http://schemas.microsoft.com/office/drawing/2014/main" id="{797B8E41-0756-FE7B-B02C-EB0DBA650D70}"/>
                    </a:ext>
                  </a:extLst>
                </p:cNvPr>
                <p:cNvGrpSpPr>
                  <a:grpSpLocks noChangeAspect="1"/>
                </p:cNvGrpSpPr>
                <p:nvPr/>
              </p:nvGrpSpPr>
              <p:grpSpPr>
                <a:xfrm>
                  <a:off x="4987803" y="2825889"/>
                  <a:ext cx="294635" cy="1280160"/>
                  <a:chOff x="4881985" y="3430436"/>
                  <a:chExt cx="460019" cy="1998747"/>
                </a:xfrm>
              </p:grpSpPr>
              <p:pic>
                <p:nvPicPr>
                  <p:cNvPr id="540" name="Picture 539">
                    <a:extLst>
                      <a:ext uri="{FF2B5EF4-FFF2-40B4-BE49-F238E27FC236}">
                        <a16:creationId xmlns:a16="http://schemas.microsoft.com/office/drawing/2014/main" id="{7EBBA3F7-5A24-AA21-96B1-835DBA926B39}"/>
                      </a:ext>
                    </a:extLst>
                  </p:cNvPr>
                  <p:cNvPicPr>
                    <a:picLocks noChangeAspect="1"/>
                  </p:cNvPicPr>
                  <p:nvPr/>
                </p:nvPicPr>
                <p:blipFill rotWithShape="1">
                  <a:blip r:embed="rId4"/>
                  <a:srcRect l="75355" r="8637"/>
                  <a:stretch/>
                </p:blipFill>
                <p:spPr>
                  <a:xfrm>
                    <a:off x="4881985" y="3551058"/>
                    <a:ext cx="240360" cy="1828800"/>
                  </a:xfrm>
                  <a:prstGeom prst="rect">
                    <a:avLst/>
                  </a:prstGeom>
                </p:spPr>
              </p:pic>
              <p:sp>
                <p:nvSpPr>
                  <p:cNvPr id="553" name="TextBox 552">
                    <a:extLst>
                      <a:ext uri="{FF2B5EF4-FFF2-40B4-BE49-F238E27FC236}">
                        <a16:creationId xmlns:a16="http://schemas.microsoft.com/office/drawing/2014/main" id="{A0D04847-66F3-5E75-C7D6-C5AF58B41BC3}"/>
                      </a:ext>
                    </a:extLst>
                  </p:cNvPr>
                  <p:cNvSpPr txBox="1"/>
                  <p:nvPr/>
                </p:nvSpPr>
                <p:spPr>
                  <a:xfrm>
                    <a:off x="5093218" y="3430436"/>
                    <a:ext cx="248786" cy="230832"/>
                  </a:xfrm>
                  <a:prstGeom prst="rect">
                    <a:avLst/>
                  </a:prstGeom>
                  <a:noFill/>
                </p:spPr>
                <p:txBody>
                  <a:bodyPr wrap="none" rtlCol="0">
                    <a:spAutoFit/>
                  </a:bodyPr>
                  <a:lstStyle/>
                  <a:p>
                    <a:r>
                      <a:rPr lang="en-US" sz="900" dirty="0"/>
                      <a:t>7</a:t>
                    </a:r>
                  </a:p>
                </p:txBody>
              </p:sp>
              <p:sp>
                <p:nvSpPr>
                  <p:cNvPr id="554" name="TextBox 553">
                    <a:extLst>
                      <a:ext uri="{FF2B5EF4-FFF2-40B4-BE49-F238E27FC236}">
                        <a16:creationId xmlns:a16="http://schemas.microsoft.com/office/drawing/2014/main" id="{8699FD63-7E88-7D29-8458-8FA36FDA1053}"/>
                      </a:ext>
                    </a:extLst>
                  </p:cNvPr>
                  <p:cNvSpPr txBox="1"/>
                  <p:nvPr/>
                </p:nvSpPr>
                <p:spPr>
                  <a:xfrm>
                    <a:off x="5093218" y="3682995"/>
                    <a:ext cx="248786" cy="230832"/>
                  </a:xfrm>
                  <a:prstGeom prst="rect">
                    <a:avLst/>
                  </a:prstGeom>
                  <a:noFill/>
                </p:spPr>
                <p:txBody>
                  <a:bodyPr wrap="none" rtlCol="0">
                    <a:spAutoFit/>
                  </a:bodyPr>
                  <a:lstStyle/>
                  <a:p>
                    <a:r>
                      <a:rPr lang="en-US" sz="900" dirty="0"/>
                      <a:t>6</a:t>
                    </a:r>
                  </a:p>
                </p:txBody>
              </p:sp>
              <p:sp>
                <p:nvSpPr>
                  <p:cNvPr id="555" name="TextBox 554">
                    <a:extLst>
                      <a:ext uri="{FF2B5EF4-FFF2-40B4-BE49-F238E27FC236}">
                        <a16:creationId xmlns:a16="http://schemas.microsoft.com/office/drawing/2014/main" id="{74267DB5-8398-55F7-756F-601BB0B3D5AD}"/>
                      </a:ext>
                    </a:extLst>
                  </p:cNvPr>
                  <p:cNvSpPr txBox="1"/>
                  <p:nvPr/>
                </p:nvSpPr>
                <p:spPr>
                  <a:xfrm>
                    <a:off x="5093218" y="3935554"/>
                    <a:ext cx="248786" cy="230832"/>
                  </a:xfrm>
                  <a:prstGeom prst="rect">
                    <a:avLst/>
                  </a:prstGeom>
                  <a:noFill/>
                </p:spPr>
                <p:txBody>
                  <a:bodyPr wrap="none" rtlCol="0">
                    <a:spAutoFit/>
                  </a:bodyPr>
                  <a:lstStyle/>
                  <a:p>
                    <a:r>
                      <a:rPr lang="en-US" sz="900" dirty="0"/>
                      <a:t>5</a:t>
                    </a:r>
                  </a:p>
                </p:txBody>
              </p:sp>
              <p:sp>
                <p:nvSpPr>
                  <p:cNvPr id="556" name="TextBox 555">
                    <a:extLst>
                      <a:ext uri="{FF2B5EF4-FFF2-40B4-BE49-F238E27FC236}">
                        <a16:creationId xmlns:a16="http://schemas.microsoft.com/office/drawing/2014/main" id="{52804EDA-7628-D0F2-44AB-411BF0C7A3C1}"/>
                      </a:ext>
                    </a:extLst>
                  </p:cNvPr>
                  <p:cNvSpPr txBox="1"/>
                  <p:nvPr/>
                </p:nvSpPr>
                <p:spPr>
                  <a:xfrm>
                    <a:off x="5093218" y="4188113"/>
                    <a:ext cx="248786" cy="230832"/>
                  </a:xfrm>
                  <a:prstGeom prst="rect">
                    <a:avLst/>
                  </a:prstGeom>
                  <a:noFill/>
                </p:spPr>
                <p:txBody>
                  <a:bodyPr wrap="none" rtlCol="0">
                    <a:spAutoFit/>
                  </a:bodyPr>
                  <a:lstStyle/>
                  <a:p>
                    <a:r>
                      <a:rPr lang="en-US" sz="900" dirty="0"/>
                      <a:t>4</a:t>
                    </a:r>
                  </a:p>
                </p:txBody>
              </p:sp>
              <p:sp>
                <p:nvSpPr>
                  <p:cNvPr id="557" name="TextBox 556">
                    <a:extLst>
                      <a:ext uri="{FF2B5EF4-FFF2-40B4-BE49-F238E27FC236}">
                        <a16:creationId xmlns:a16="http://schemas.microsoft.com/office/drawing/2014/main" id="{989522D4-A314-71FC-5345-705A929FAB5A}"/>
                      </a:ext>
                    </a:extLst>
                  </p:cNvPr>
                  <p:cNvSpPr txBox="1"/>
                  <p:nvPr/>
                </p:nvSpPr>
                <p:spPr>
                  <a:xfrm>
                    <a:off x="5093218" y="4440672"/>
                    <a:ext cx="248786" cy="230832"/>
                  </a:xfrm>
                  <a:prstGeom prst="rect">
                    <a:avLst/>
                  </a:prstGeom>
                  <a:noFill/>
                </p:spPr>
                <p:txBody>
                  <a:bodyPr wrap="none" rtlCol="0">
                    <a:spAutoFit/>
                  </a:bodyPr>
                  <a:lstStyle/>
                  <a:p>
                    <a:r>
                      <a:rPr lang="en-US" sz="900" dirty="0"/>
                      <a:t>3</a:t>
                    </a:r>
                  </a:p>
                </p:txBody>
              </p:sp>
              <p:sp>
                <p:nvSpPr>
                  <p:cNvPr id="558" name="TextBox 557">
                    <a:extLst>
                      <a:ext uri="{FF2B5EF4-FFF2-40B4-BE49-F238E27FC236}">
                        <a16:creationId xmlns:a16="http://schemas.microsoft.com/office/drawing/2014/main" id="{A3B289A9-08C9-D32A-A9B1-3221618561DF}"/>
                      </a:ext>
                    </a:extLst>
                  </p:cNvPr>
                  <p:cNvSpPr txBox="1"/>
                  <p:nvPr/>
                </p:nvSpPr>
                <p:spPr>
                  <a:xfrm>
                    <a:off x="5093218" y="4693231"/>
                    <a:ext cx="248786" cy="230832"/>
                  </a:xfrm>
                  <a:prstGeom prst="rect">
                    <a:avLst/>
                  </a:prstGeom>
                  <a:noFill/>
                </p:spPr>
                <p:txBody>
                  <a:bodyPr wrap="none" rtlCol="0">
                    <a:spAutoFit/>
                  </a:bodyPr>
                  <a:lstStyle/>
                  <a:p>
                    <a:r>
                      <a:rPr lang="en-US" sz="900" dirty="0"/>
                      <a:t>2</a:t>
                    </a:r>
                  </a:p>
                </p:txBody>
              </p:sp>
              <p:sp>
                <p:nvSpPr>
                  <p:cNvPr id="559" name="TextBox 558">
                    <a:extLst>
                      <a:ext uri="{FF2B5EF4-FFF2-40B4-BE49-F238E27FC236}">
                        <a16:creationId xmlns:a16="http://schemas.microsoft.com/office/drawing/2014/main" id="{CD5EDB97-76B6-773C-CFB4-1BC52135B950}"/>
                      </a:ext>
                    </a:extLst>
                  </p:cNvPr>
                  <p:cNvSpPr txBox="1"/>
                  <p:nvPr/>
                </p:nvSpPr>
                <p:spPr>
                  <a:xfrm>
                    <a:off x="5093218" y="4945790"/>
                    <a:ext cx="248786" cy="230832"/>
                  </a:xfrm>
                  <a:prstGeom prst="rect">
                    <a:avLst/>
                  </a:prstGeom>
                  <a:noFill/>
                </p:spPr>
                <p:txBody>
                  <a:bodyPr wrap="none" rtlCol="0">
                    <a:spAutoFit/>
                  </a:bodyPr>
                  <a:lstStyle/>
                  <a:p>
                    <a:r>
                      <a:rPr lang="en-US" sz="900" dirty="0"/>
                      <a:t>1</a:t>
                    </a:r>
                  </a:p>
                </p:txBody>
              </p:sp>
              <p:sp>
                <p:nvSpPr>
                  <p:cNvPr id="560" name="TextBox 559">
                    <a:extLst>
                      <a:ext uri="{FF2B5EF4-FFF2-40B4-BE49-F238E27FC236}">
                        <a16:creationId xmlns:a16="http://schemas.microsoft.com/office/drawing/2014/main" id="{47808509-A270-8638-F528-78B6C253D6D2}"/>
                      </a:ext>
                    </a:extLst>
                  </p:cNvPr>
                  <p:cNvSpPr txBox="1"/>
                  <p:nvPr/>
                </p:nvSpPr>
                <p:spPr>
                  <a:xfrm>
                    <a:off x="5093218" y="5198351"/>
                    <a:ext cx="248786" cy="230832"/>
                  </a:xfrm>
                  <a:prstGeom prst="rect">
                    <a:avLst/>
                  </a:prstGeom>
                  <a:noFill/>
                </p:spPr>
                <p:txBody>
                  <a:bodyPr wrap="none" rtlCol="0">
                    <a:spAutoFit/>
                  </a:bodyPr>
                  <a:lstStyle/>
                  <a:p>
                    <a:r>
                      <a:rPr lang="en-US" sz="900" dirty="0"/>
                      <a:t>0</a:t>
                    </a:r>
                  </a:p>
                </p:txBody>
              </p:sp>
            </p:grpSp>
            <p:sp>
              <p:nvSpPr>
                <p:cNvPr id="562" name="Google Shape;452;p3">
                  <a:extLst>
                    <a:ext uri="{FF2B5EF4-FFF2-40B4-BE49-F238E27FC236}">
                      <a16:creationId xmlns:a16="http://schemas.microsoft.com/office/drawing/2014/main" id="{F8ADC9BD-7D9F-434C-C62E-28DCC97BC971}"/>
                    </a:ext>
                  </a:extLst>
                </p:cNvPr>
                <p:cNvSpPr txBox="1"/>
                <p:nvPr/>
              </p:nvSpPr>
              <p:spPr>
                <a:xfrm rot="16200000">
                  <a:off x="4050262" y="3305960"/>
                  <a:ext cx="142660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dirty="0">
                      <a:solidFill>
                        <a:schemeClr val="dk1"/>
                      </a:solidFill>
                      <a:latin typeface="Arial" panose="020B0604020202020204" pitchFamily="34" charset="0"/>
                      <a:cs typeface="Arial" panose="020B0604020202020204" pitchFamily="34" charset="0"/>
                    </a:rPr>
                    <a:t>Number of </a:t>
                  </a:r>
                  <a:r>
                    <a:rPr lang="en-US" sz="1000" dirty="0" err="1">
                      <a:solidFill>
                        <a:schemeClr val="dk1"/>
                      </a:solidFill>
                      <a:latin typeface="Arial" panose="020B0604020202020204" pitchFamily="34" charset="0"/>
                      <a:cs typeface="Arial" panose="020B0604020202020204" pitchFamily="34" charset="0"/>
                    </a:rPr>
                    <a:t>pseudobulk</a:t>
                  </a:r>
                  <a:r>
                    <a:rPr lang="en-US" sz="1000" dirty="0">
                      <a:solidFill>
                        <a:schemeClr val="dk1"/>
                      </a:solidFill>
                      <a:latin typeface="Arial" panose="020B0604020202020204" pitchFamily="34" charset="0"/>
                      <a:cs typeface="Arial" panose="020B0604020202020204" pitchFamily="34" charset="0"/>
                    </a:rPr>
                    <a:t>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70" name="Group 569">
                <a:extLst>
                  <a:ext uri="{FF2B5EF4-FFF2-40B4-BE49-F238E27FC236}">
                    <a16:creationId xmlns:a16="http://schemas.microsoft.com/office/drawing/2014/main" id="{1E158E26-D076-CA0E-4253-31B0623F6F1B}"/>
                  </a:ext>
                </a:extLst>
              </p:cNvPr>
              <p:cNvGrpSpPr>
                <a:grpSpLocks noChangeAspect="1"/>
              </p:cNvGrpSpPr>
              <p:nvPr/>
            </p:nvGrpSpPr>
            <p:grpSpPr>
              <a:xfrm>
                <a:off x="3464490" y="3314705"/>
                <a:ext cx="487832" cy="274320"/>
                <a:chOff x="3467216" y="3349821"/>
                <a:chExt cx="410495" cy="230832"/>
              </a:xfrm>
            </p:grpSpPr>
            <p:grpSp>
              <p:nvGrpSpPr>
                <p:cNvPr id="565" name="Group 564">
                  <a:extLst>
                    <a:ext uri="{FF2B5EF4-FFF2-40B4-BE49-F238E27FC236}">
                      <a16:creationId xmlns:a16="http://schemas.microsoft.com/office/drawing/2014/main" id="{81169E98-8076-0AE1-9C27-3F89F0CEFBB0}"/>
                    </a:ext>
                  </a:extLst>
                </p:cNvPr>
                <p:cNvGrpSpPr/>
                <p:nvPr/>
              </p:nvGrpSpPr>
              <p:grpSpPr>
                <a:xfrm>
                  <a:off x="3467216" y="3349821"/>
                  <a:ext cx="348732" cy="230832"/>
                  <a:chOff x="1335490" y="8219981"/>
                  <a:chExt cx="348732" cy="230832"/>
                </a:xfrm>
              </p:grpSpPr>
              <p:sp>
                <p:nvSpPr>
                  <p:cNvPr id="566" name="Rectangle 565">
                    <a:extLst>
                      <a:ext uri="{FF2B5EF4-FFF2-40B4-BE49-F238E27FC236}">
                        <a16:creationId xmlns:a16="http://schemas.microsoft.com/office/drawing/2014/main" id="{50F1348A-B777-944E-2F30-70DF00AC0F28}"/>
                      </a:ext>
                    </a:extLst>
                  </p:cNvPr>
                  <p:cNvSpPr/>
                  <p:nvPr/>
                </p:nvSpPr>
                <p:spPr>
                  <a:xfrm>
                    <a:off x="1372877" y="8227925"/>
                    <a:ext cx="182880" cy="182880"/>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TextBox 566">
                    <a:extLst>
                      <a:ext uri="{FF2B5EF4-FFF2-40B4-BE49-F238E27FC236}">
                        <a16:creationId xmlns:a16="http://schemas.microsoft.com/office/drawing/2014/main" id="{C915DE19-EC13-B602-4647-5A4E3CE42887}"/>
                      </a:ext>
                    </a:extLst>
                  </p:cNvPr>
                  <p:cNvSpPr txBox="1"/>
                  <p:nvPr/>
                </p:nvSpPr>
                <p:spPr>
                  <a:xfrm>
                    <a:off x="1335490" y="8219981"/>
                    <a:ext cx="348732" cy="230832"/>
                  </a:xfrm>
                  <a:prstGeom prst="rect">
                    <a:avLst/>
                  </a:prstGeom>
                  <a:noFill/>
                </p:spPr>
                <p:txBody>
                  <a:bodyPr wrap="square" rtlCol="0">
                    <a:spAutoFit/>
                  </a:bodyPr>
                  <a:lstStyle/>
                  <a:p>
                    <a:r>
                      <a:rPr lang="en-US" sz="900" dirty="0"/>
                      <a:t>53</a:t>
                    </a:r>
                  </a:p>
                </p:txBody>
              </p:sp>
            </p:grpSp>
            <p:sp>
              <p:nvSpPr>
                <p:cNvPr id="568" name="Rectangle 567">
                  <a:extLst>
                    <a:ext uri="{FF2B5EF4-FFF2-40B4-BE49-F238E27FC236}">
                      <a16:creationId xmlns:a16="http://schemas.microsoft.com/office/drawing/2014/main" id="{AC49F441-B366-301D-898D-3FF2253B5853}"/>
                    </a:ext>
                  </a:extLst>
                </p:cNvPr>
                <p:cNvSpPr/>
                <p:nvPr/>
              </p:nvSpPr>
              <p:spPr>
                <a:xfrm>
                  <a:off x="3684144" y="3357765"/>
                  <a:ext cx="182880" cy="182880"/>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TextBox 568">
                  <a:extLst>
                    <a:ext uri="{FF2B5EF4-FFF2-40B4-BE49-F238E27FC236}">
                      <a16:creationId xmlns:a16="http://schemas.microsoft.com/office/drawing/2014/main" id="{42BA6C02-A51F-8A54-EBA3-56D784239EEE}"/>
                    </a:ext>
                  </a:extLst>
                </p:cNvPr>
                <p:cNvSpPr txBox="1"/>
                <p:nvPr/>
              </p:nvSpPr>
              <p:spPr>
                <a:xfrm>
                  <a:off x="3670434" y="3349821"/>
                  <a:ext cx="207277" cy="230832"/>
                </a:xfrm>
                <a:prstGeom prst="rect">
                  <a:avLst/>
                </a:prstGeom>
                <a:noFill/>
              </p:spPr>
              <p:txBody>
                <a:bodyPr wrap="square" rtlCol="0">
                  <a:spAutoFit/>
                </a:bodyPr>
                <a:lstStyle/>
                <a:p>
                  <a:r>
                    <a:rPr lang="en-US" sz="900" dirty="0"/>
                    <a:t>9</a:t>
                  </a:r>
                </a:p>
              </p:txBody>
            </p:sp>
          </p:grpSp>
        </p:grpSp>
        <p:sp>
          <p:nvSpPr>
            <p:cNvPr id="573" name="TextBox 572">
              <a:extLst>
                <a:ext uri="{FF2B5EF4-FFF2-40B4-BE49-F238E27FC236}">
                  <a16:creationId xmlns:a16="http://schemas.microsoft.com/office/drawing/2014/main" id="{2122AA1C-CA35-18C7-1925-94E974534AF1}"/>
                </a:ext>
              </a:extLst>
            </p:cNvPr>
            <p:cNvSpPr txBox="1"/>
            <p:nvPr/>
          </p:nvSpPr>
          <p:spPr>
            <a:xfrm>
              <a:off x="3352420" y="3309802"/>
              <a:ext cx="935349" cy="230832"/>
            </a:xfrm>
            <a:prstGeom prst="rect">
              <a:avLst/>
            </a:prstGeom>
            <a:noFill/>
          </p:spPr>
          <p:txBody>
            <a:bodyPr wrap="square" rtlCol="0">
              <a:spAutoFit/>
            </a:bodyPr>
            <a:lstStyle/>
            <a:p>
              <a:r>
                <a:rPr lang="en-US" sz="900" dirty="0"/>
                <a:t>participant</a:t>
              </a:r>
            </a:p>
          </p:txBody>
        </p:sp>
      </p:grpSp>
      <p:grpSp>
        <p:nvGrpSpPr>
          <p:cNvPr id="6" name="Group 5">
            <a:extLst>
              <a:ext uri="{FF2B5EF4-FFF2-40B4-BE49-F238E27FC236}">
                <a16:creationId xmlns:a16="http://schemas.microsoft.com/office/drawing/2014/main" id="{CDB82877-C53A-670E-82E9-3C3A2F60ADAE}"/>
              </a:ext>
            </a:extLst>
          </p:cNvPr>
          <p:cNvGrpSpPr/>
          <p:nvPr/>
        </p:nvGrpSpPr>
        <p:grpSpPr>
          <a:xfrm>
            <a:off x="7847428" y="1112836"/>
            <a:ext cx="3027923" cy="1996601"/>
            <a:chOff x="3845281" y="741257"/>
            <a:chExt cx="3027923" cy="1996601"/>
          </a:xfrm>
        </p:grpSpPr>
        <p:grpSp>
          <p:nvGrpSpPr>
            <p:cNvPr id="7" name="Group 6">
              <a:extLst>
                <a:ext uri="{FF2B5EF4-FFF2-40B4-BE49-F238E27FC236}">
                  <a16:creationId xmlns:a16="http://schemas.microsoft.com/office/drawing/2014/main" id="{87BB778D-DF3D-CC40-3A2F-967BBB43FDBF}"/>
                </a:ext>
              </a:extLst>
            </p:cNvPr>
            <p:cNvGrpSpPr/>
            <p:nvPr/>
          </p:nvGrpSpPr>
          <p:grpSpPr>
            <a:xfrm>
              <a:off x="5799876" y="748389"/>
              <a:ext cx="963225" cy="230832"/>
              <a:chOff x="1170263" y="8199788"/>
              <a:chExt cx="963225" cy="230832"/>
            </a:xfrm>
          </p:grpSpPr>
          <p:sp>
            <p:nvSpPr>
              <p:cNvPr id="38" name="Rectangle 37">
                <a:extLst>
                  <a:ext uri="{FF2B5EF4-FFF2-40B4-BE49-F238E27FC236}">
                    <a16:creationId xmlns:a16="http://schemas.microsoft.com/office/drawing/2014/main" id="{0FD74254-185A-5F0F-F151-F400A57D5B2A}"/>
                  </a:ext>
                </a:extLst>
              </p:cNvPr>
              <p:cNvSpPr/>
              <p:nvPr/>
            </p:nvSpPr>
            <p:spPr>
              <a:xfrm>
                <a:off x="1170263" y="8226808"/>
                <a:ext cx="943849" cy="174119"/>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1750E7-9103-07B8-DC8B-5CD64AB70FFA}"/>
                  </a:ext>
                </a:extLst>
              </p:cNvPr>
              <p:cNvSpPr txBox="1"/>
              <p:nvPr/>
            </p:nvSpPr>
            <p:spPr>
              <a:xfrm>
                <a:off x="1234900" y="8199788"/>
                <a:ext cx="898588" cy="230832"/>
              </a:xfrm>
              <a:prstGeom prst="rect">
                <a:avLst/>
              </a:prstGeom>
              <a:noFill/>
            </p:spPr>
            <p:txBody>
              <a:bodyPr wrap="square" rtlCol="0">
                <a:spAutoFit/>
              </a:bodyPr>
              <a:lstStyle/>
              <a:p>
                <a:r>
                  <a:rPr lang="en-US" sz="900" dirty="0"/>
                  <a:t>participant 9</a:t>
                </a:r>
              </a:p>
            </p:txBody>
          </p:sp>
        </p:grpSp>
        <p:grpSp>
          <p:nvGrpSpPr>
            <p:cNvPr id="8" name="Group 7">
              <a:extLst>
                <a:ext uri="{FF2B5EF4-FFF2-40B4-BE49-F238E27FC236}">
                  <a16:creationId xmlns:a16="http://schemas.microsoft.com/office/drawing/2014/main" id="{0CA81810-01B3-A6DC-2E4E-934893E62003}"/>
                </a:ext>
              </a:extLst>
            </p:cNvPr>
            <p:cNvGrpSpPr/>
            <p:nvPr/>
          </p:nvGrpSpPr>
          <p:grpSpPr>
            <a:xfrm>
              <a:off x="4469489" y="741257"/>
              <a:ext cx="961360" cy="230832"/>
              <a:chOff x="1170263" y="8188386"/>
              <a:chExt cx="961360" cy="230832"/>
            </a:xfrm>
          </p:grpSpPr>
          <p:sp>
            <p:nvSpPr>
              <p:cNvPr id="36" name="Rectangle 35">
                <a:extLst>
                  <a:ext uri="{FF2B5EF4-FFF2-40B4-BE49-F238E27FC236}">
                    <a16:creationId xmlns:a16="http://schemas.microsoft.com/office/drawing/2014/main" id="{263371CF-25F8-2791-AF1D-37068138B818}"/>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C2B4504-B0A5-22E9-6454-47C41843C3D7}"/>
                  </a:ext>
                </a:extLst>
              </p:cNvPr>
              <p:cNvSpPr txBox="1"/>
              <p:nvPr/>
            </p:nvSpPr>
            <p:spPr>
              <a:xfrm>
                <a:off x="1233035" y="8188386"/>
                <a:ext cx="898588" cy="230832"/>
              </a:xfrm>
              <a:prstGeom prst="rect">
                <a:avLst/>
              </a:prstGeom>
              <a:noFill/>
            </p:spPr>
            <p:txBody>
              <a:bodyPr wrap="square" rtlCol="0">
                <a:spAutoFit/>
              </a:bodyPr>
              <a:lstStyle/>
              <a:p>
                <a:r>
                  <a:rPr lang="en-US" sz="900" dirty="0"/>
                  <a:t>participant 53</a:t>
                </a:r>
              </a:p>
            </p:txBody>
          </p:sp>
        </p:grpSp>
        <p:grpSp>
          <p:nvGrpSpPr>
            <p:cNvPr id="9" name="Group 8">
              <a:extLst>
                <a:ext uri="{FF2B5EF4-FFF2-40B4-BE49-F238E27FC236}">
                  <a16:creationId xmlns:a16="http://schemas.microsoft.com/office/drawing/2014/main" id="{43BF805A-FC8E-B706-5A32-C106E3F30740}"/>
                </a:ext>
              </a:extLst>
            </p:cNvPr>
            <p:cNvGrpSpPr/>
            <p:nvPr/>
          </p:nvGrpSpPr>
          <p:grpSpPr>
            <a:xfrm>
              <a:off x="4386507" y="945051"/>
              <a:ext cx="1219115" cy="211243"/>
              <a:chOff x="620897" y="7976081"/>
              <a:chExt cx="1356075" cy="234974"/>
            </a:xfrm>
          </p:grpSpPr>
          <p:sp>
            <p:nvSpPr>
              <p:cNvPr id="34" name="TextBox 33">
                <a:extLst>
                  <a:ext uri="{FF2B5EF4-FFF2-40B4-BE49-F238E27FC236}">
                    <a16:creationId xmlns:a16="http://schemas.microsoft.com/office/drawing/2014/main" id="{81B33248-BD9A-C085-2F99-5FF00C62397A}"/>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35" name="TextBox 34">
                <a:extLst>
                  <a:ext uri="{FF2B5EF4-FFF2-40B4-BE49-F238E27FC236}">
                    <a16:creationId xmlns:a16="http://schemas.microsoft.com/office/drawing/2014/main" id="{CE1556E0-1283-E715-2493-A6EEAA5020F2}"/>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pic>
          <p:nvPicPr>
            <p:cNvPr id="10" name="Picture 9" descr="A diagram of a cell&#10;&#10;Description automatically generated">
              <a:extLst>
                <a:ext uri="{FF2B5EF4-FFF2-40B4-BE49-F238E27FC236}">
                  <a16:creationId xmlns:a16="http://schemas.microsoft.com/office/drawing/2014/main" id="{7E65C7EF-2073-59FD-D100-6F1516A32A49}"/>
                </a:ext>
              </a:extLst>
            </p:cNvPr>
            <p:cNvPicPr>
              <a:picLocks noChangeAspect="1"/>
            </p:cNvPicPr>
            <p:nvPr/>
          </p:nvPicPr>
          <p:blipFill rotWithShape="1">
            <a:blip r:embed="rId5"/>
            <a:srcRect l="28610" t="14763"/>
            <a:stretch/>
          </p:blipFill>
          <p:spPr>
            <a:xfrm>
              <a:off x="4558804" y="1142269"/>
              <a:ext cx="915814" cy="1567148"/>
            </a:xfrm>
            <a:prstGeom prst="rect">
              <a:avLst/>
            </a:prstGeom>
          </p:spPr>
        </p:pic>
        <p:sp>
          <p:nvSpPr>
            <p:cNvPr id="12" name="Rectangle 11">
              <a:extLst>
                <a:ext uri="{FF2B5EF4-FFF2-40B4-BE49-F238E27FC236}">
                  <a16:creationId xmlns:a16="http://schemas.microsoft.com/office/drawing/2014/main" id="{21277A90-B71F-5050-9FE4-0F847B243357}"/>
                </a:ext>
              </a:extLst>
            </p:cNvPr>
            <p:cNvSpPr/>
            <p:nvPr/>
          </p:nvSpPr>
          <p:spPr>
            <a:xfrm>
              <a:off x="5356557" y="1130413"/>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44A17E-90A5-B43D-D036-2F52BC1119FA}"/>
                </a:ext>
              </a:extLst>
            </p:cNvPr>
            <p:cNvGrpSpPr/>
            <p:nvPr/>
          </p:nvGrpSpPr>
          <p:grpSpPr>
            <a:xfrm>
              <a:off x="5654089" y="942606"/>
              <a:ext cx="1219115" cy="1766811"/>
              <a:chOff x="5565497" y="4844273"/>
              <a:chExt cx="1356075" cy="1965302"/>
            </a:xfrm>
          </p:grpSpPr>
          <p:pic>
            <p:nvPicPr>
              <p:cNvPr id="30" name="Picture 29" descr="A diagram of a cell network&#10;&#10;Description automatically generated with medium confidence">
                <a:extLst>
                  <a:ext uri="{FF2B5EF4-FFF2-40B4-BE49-F238E27FC236}">
                    <a16:creationId xmlns:a16="http://schemas.microsoft.com/office/drawing/2014/main" id="{E269591B-D399-F77A-21BA-7EC0DE098B23}"/>
                  </a:ext>
                </a:extLst>
              </p:cNvPr>
              <p:cNvPicPr>
                <a:picLocks noChangeAspect="1"/>
              </p:cNvPicPr>
              <p:nvPr/>
            </p:nvPicPr>
            <p:blipFill rotWithShape="1">
              <a:blip r:embed="rId6"/>
              <a:srcRect l="25926" t="16032"/>
              <a:stretch/>
            </p:blipFill>
            <p:spPr>
              <a:xfrm>
                <a:off x="5753211" y="5072215"/>
                <a:ext cx="1045889" cy="1737360"/>
              </a:xfrm>
              <a:prstGeom prst="rect">
                <a:avLst/>
              </a:prstGeom>
            </p:spPr>
          </p:pic>
          <p:sp>
            <p:nvSpPr>
              <p:cNvPr id="31" name="Rectangle 30">
                <a:extLst>
                  <a:ext uri="{FF2B5EF4-FFF2-40B4-BE49-F238E27FC236}">
                    <a16:creationId xmlns:a16="http://schemas.microsoft.com/office/drawing/2014/main" id="{7D981913-630A-BF5B-7904-A78BC28606BF}"/>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3ACF023-B83E-564A-D58A-A1ED760DC133}"/>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33" name="TextBox 32">
                <a:extLst>
                  <a:ext uri="{FF2B5EF4-FFF2-40B4-BE49-F238E27FC236}">
                    <a16:creationId xmlns:a16="http://schemas.microsoft.com/office/drawing/2014/main" id="{7E95F1EC-38D3-86C5-AA6F-92B9A0FA632D}"/>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grpSp>
          <p:nvGrpSpPr>
            <p:cNvPr id="20" name="Group 19">
              <a:extLst>
                <a:ext uri="{FF2B5EF4-FFF2-40B4-BE49-F238E27FC236}">
                  <a16:creationId xmlns:a16="http://schemas.microsoft.com/office/drawing/2014/main" id="{A04233B3-B3DB-33AA-E75E-8716F98F7B2F}"/>
                </a:ext>
              </a:extLst>
            </p:cNvPr>
            <p:cNvGrpSpPr/>
            <p:nvPr/>
          </p:nvGrpSpPr>
          <p:grpSpPr>
            <a:xfrm>
              <a:off x="3845281" y="1143419"/>
              <a:ext cx="774571" cy="1594439"/>
              <a:chOff x="268722" y="3700990"/>
              <a:chExt cx="774571" cy="1594439"/>
            </a:xfrm>
          </p:grpSpPr>
          <p:sp>
            <p:nvSpPr>
              <p:cNvPr id="21" name="TextBox 20">
                <a:extLst>
                  <a:ext uri="{FF2B5EF4-FFF2-40B4-BE49-F238E27FC236}">
                    <a16:creationId xmlns:a16="http://schemas.microsoft.com/office/drawing/2014/main" id="{7BF577D7-2A71-8652-AFC6-EDAAA87C50C1}"/>
                  </a:ext>
                </a:extLst>
              </p:cNvPr>
              <p:cNvSpPr txBox="1"/>
              <p:nvPr/>
            </p:nvSpPr>
            <p:spPr>
              <a:xfrm>
                <a:off x="547448" y="3700990"/>
                <a:ext cx="419649" cy="207519"/>
              </a:xfrm>
              <a:prstGeom prst="rect">
                <a:avLst/>
              </a:prstGeom>
              <a:noFill/>
            </p:spPr>
            <p:txBody>
              <a:bodyPr wrap="none" rtlCol="0">
                <a:spAutoFit/>
              </a:bodyPr>
              <a:lstStyle/>
              <a:p>
                <a:r>
                  <a:rPr lang="en-US" sz="900" dirty="0"/>
                  <a:t>B cell</a:t>
                </a:r>
              </a:p>
            </p:txBody>
          </p:sp>
          <p:sp>
            <p:nvSpPr>
              <p:cNvPr id="22" name="TextBox 21">
                <a:extLst>
                  <a:ext uri="{FF2B5EF4-FFF2-40B4-BE49-F238E27FC236}">
                    <a16:creationId xmlns:a16="http://schemas.microsoft.com/office/drawing/2014/main" id="{18C08EE1-CA56-9253-8191-D11296605A8A}"/>
                  </a:ext>
                </a:extLst>
              </p:cNvPr>
              <p:cNvSpPr txBox="1"/>
              <p:nvPr/>
            </p:nvSpPr>
            <p:spPr>
              <a:xfrm>
                <a:off x="299578" y="3932143"/>
                <a:ext cx="667519" cy="207519"/>
              </a:xfrm>
              <a:prstGeom prst="rect">
                <a:avLst/>
              </a:prstGeom>
              <a:noFill/>
            </p:spPr>
            <p:txBody>
              <a:bodyPr wrap="none" rtlCol="0">
                <a:spAutoFit/>
              </a:bodyPr>
              <a:lstStyle/>
              <a:p>
                <a:r>
                  <a:rPr lang="en-US" sz="900" dirty="0"/>
                  <a:t>Monocytes</a:t>
                </a:r>
              </a:p>
            </p:txBody>
          </p:sp>
          <p:sp>
            <p:nvSpPr>
              <p:cNvPr id="23" name="TextBox 22">
                <a:extLst>
                  <a:ext uri="{FF2B5EF4-FFF2-40B4-BE49-F238E27FC236}">
                    <a16:creationId xmlns:a16="http://schemas.microsoft.com/office/drawing/2014/main" id="{9D90EE69-E024-8BEA-15AD-19A623EFBF7E}"/>
                  </a:ext>
                </a:extLst>
              </p:cNvPr>
              <p:cNvSpPr txBox="1"/>
              <p:nvPr/>
            </p:nvSpPr>
            <p:spPr>
              <a:xfrm>
                <a:off x="272955" y="4167529"/>
                <a:ext cx="763176" cy="230832"/>
              </a:xfrm>
              <a:prstGeom prst="rect">
                <a:avLst/>
              </a:prstGeom>
              <a:noFill/>
            </p:spPr>
            <p:txBody>
              <a:bodyPr wrap="square" rtlCol="0">
                <a:spAutoFit/>
              </a:bodyPr>
              <a:lstStyle/>
              <a:p>
                <a:r>
                  <a:rPr lang="en-US" sz="900" dirty="0"/>
                  <a:t>CD4 Naïve</a:t>
                </a:r>
              </a:p>
            </p:txBody>
          </p:sp>
          <p:sp>
            <p:nvSpPr>
              <p:cNvPr id="26" name="TextBox 25">
                <a:extLst>
                  <a:ext uri="{FF2B5EF4-FFF2-40B4-BE49-F238E27FC236}">
                    <a16:creationId xmlns:a16="http://schemas.microsoft.com/office/drawing/2014/main" id="{40490D65-3083-186E-7346-A5195219B8D4}"/>
                  </a:ext>
                </a:extLst>
              </p:cNvPr>
              <p:cNvSpPr txBox="1"/>
              <p:nvPr/>
            </p:nvSpPr>
            <p:spPr>
              <a:xfrm>
                <a:off x="268722" y="4394450"/>
                <a:ext cx="774571" cy="230832"/>
              </a:xfrm>
              <a:prstGeom prst="rect">
                <a:avLst/>
              </a:prstGeom>
              <a:noFill/>
            </p:spPr>
            <p:txBody>
              <a:bodyPr wrap="none" rtlCol="0">
                <a:spAutoFit/>
              </a:bodyPr>
              <a:lstStyle/>
              <a:p>
                <a:r>
                  <a:rPr lang="en-US" sz="900" dirty="0"/>
                  <a:t>CD8 Naïve</a:t>
                </a:r>
              </a:p>
            </p:txBody>
          </p:sp>
          <p:sp>
            <p:nvSpPr>
              <p:cNvPr id="27" name="TextBox 26">
                <a:extLst>
                  <a:ext uri="{FF2B5EF4-FFF2-40B4-BE49-F238E27FC236}">
                    <a16:creationId xmlns:a16="http://schemas.microsoft.com/office/drawing/2014/main" id="{626A83F4-D174-28F3-BE6E-35BB0955114C}"/>
                  </a:ext>
                </a:extLst>
              </p:cNvPr>
              <p:cNvSpPr txBox="1"/>
              <p:nvPr/>
            </p:nvSpPr>
            <p:spPr>
              <a:xfrm>
                <a:off x="339929" y="4625603"/>
                <a:ext cx="627168" cy="207519"/>
              </a:xfrm>
              <a:prstGeom prst="rect">
                <a:avLst/>
              </a:prstGeom>
              <a:noFill/>
            </p:spPr>
            <p:txBody>
              <a:bodyPr wrap="none" rtlCol="0">
                <a:spAutoFit/>
              </a:bodyPr>
              <a:lstStyle/>
              <a:p>
                <a:r>
                  <a:rPr lang="en-US" sz="900" dirty="0"/>
                  <a:t>CD4 TCM</a:t>
                </a:r>
              </a:p>
            </p:txBody>
          </p:sp>
          <p:sp>
            <p:nvSpPr>
              <p:cNvPr id="28" name="TextBox 27">
                <a:extLst>
                  <a:ext uri="{FF2B5EF4-FFF2-40B4-BE49-F238E27FC236}">
                    <a16:creationId xmlns:a16="http://schemas.microsoft.com/office/drawing/2014/main" id="{F821E210-E597-1FF6-CBCC-776A0D6D633F}"/>
                  </a:ext>
                </a:extLst>
              </p:cNvPr>
              <p:cNvSpPr txBox="1"/>
              <p:nvPr/>
            </p:nvSpPr>
            <p:spPr>
              <a:xfrm>
                <a:off x="345693" y="4856756"/>
                <a:ext cx="621404" cy="207519"/>
              </a:xfrm>
              <a:prstGeom prst="rect">
                <a:avLst/>
              </a:prstGeom>
              <a:noFill/>
            </p:spPr>
            <p:txBody>
              <a:bodyPr wrap="none" rtlCol="0">
                <a:spAutoFit/>
              </a:bodyPr>
              <a:lstStyle/>
              <a:p>
                <a:r>
                  <a:rPr lang="en-US" sz="900" dirty="0"/>
                  <a:t>CD8 TEM</a:t>
                </a:r>
              </a:p>
            </p:txBody>
          </p:sp>
          <p:sp>
            <p:nvSpPr>
              <p:cNvPr id="29" name="TextBox 28">
                <a:extLst>
                  <a:ext uri="{FF2B5EF4-FFF2-40B4-BE49-F238E27FC236}">
                    <a16:creationId xmlns:a16="http://schemas.microsoft.com/office/drawing/2014/main" id="{F7F99B64-C8C8-137D-DE10-D3C317BA24A5}"/>
                  </a:ext>
                </a:extLst>
              </p:cNvPr>
              <p:cNvSpPr txBox="1"/>
              <p:nvPr/>
            </p:nvSpPr>
            <p:spPr>
              <a:xfrm>
                <a:off x="656972" y="5087910"/>
                <a:ext cx="310125" cy="207519"/>
              </a:xfrm>
              <a:prstGeom prst="rect">
                <a:avLst/>
              </a:prstGeom>
              <a:noFill/>
            </p:spPr>
            <p:txBody>
              <a:bodyPr wrap="none" rtlCol="0">
                <a:spAutoFit/>
              </a:bodyPr>
              <a:lstStyle/>
              <a:p>
                <a:r>
                  <a:rPr lang="en-US" sz="900" dirty="0"/>
                  <a:t>NK</a:t>
                </a:r>
              </a:p>
            </p:txBody>
          </p:sp>
        </p:grpSp>
      </p:grpSp>
      <p:grpSp>
        <p:nvGrpSpPr>
          <p:cNvPr id="11" name="Group 10">
            <a:extLst>
              <a:ext uri="{FF2B5EF4-FFF2-40B4-BE49-F238E27FC236}">
                <a16:creationId xmlns:a16="http://schemas.microsoft.com/office/drawing/2014/main" id="{293FFD1A-0BDF-5D39-3770-67509721889C}"/>
              </a:ext>
            </a:extLst>
          </p:cNvPr>
          <p:cNvGrpSpPr/>
          <p:nvPr/>
        </p:nvGrpSpPr>
        <p:grpSpPr>
          <a:xfrm>
            <a:off x="177806" y="5069641"/>
            <a:ext cx="3625537" cy="252332"/>
            <a:chOff x="241550" y="7792986"/>
            <a:chExt cx="3625537" cy="252332"/>
          </a:xfrm>
        </p:grpSpPr>
        <p:sp>
          <p:nvSpPr>
            <p:cNvPr id="24" name="Google Shape;438;p3">
              <a:extLst>
                <a:ext uri="{FF2B5EF4-FFF2-40B4-BE49-F238E27FC236}">
                  <a16:creationId xmlns:a16="http://schemas.microsoft.com/office/drawing/2014/main" id="{5E1B01C5-A0F6-EEAA-BDDB-A4A0119B0291}"/>
                </a:ext>
              </a:extLst>
            </p:cNvPr>
            <p:cNvSpPr/>
            <p:nvPr/>
          </p:nvSpPr>
          <p:spPr>
            <a:xfrm>
              <a:off x="241550" y="7799137"/>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5" name="Google Shape;441;p3">
              <a:extLst>
                <a:ext uri="{FF2B5EF4-FFF2-40B4-BE49-F238E27FC236}">
                  <a16:creationId xmlns:a16="http://schemas.microsoft.com/office/drawing/2014/main" id="{829C587E-70A9-97D4-BFC4-9C4FBE2F5A61}"/>
                </a:ext>
              </a:extLst>
            </p:cNvPr>
            <p:cNvSpPr txBox="1"/>
            <p:nvPr/>
          </p:nvSpPr>
          <p:spPr>
            <a:xfrm>
              <a:off x="523267" y="7792986"/>
              <a:ext cx="334382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c</a:t>
              </a:r>
              <a:r>
                <a:rPr lang="en-US" sz="1000" b="1" dirty="0">
                  <a:solidFill>
                    <a:schemeClr val="dk1"/>
                  </a:solidFill>
                  <a:latin typeface="Arial" panose="020B0604020202020204" pitchFamily="34" charset="0"/>
                  <a:ea typeface="Calibri"/>
                  <a:cs typeface="Arial" panose="020B0604020202020204" pitchFamily="34" charset="0"/>
                  <a:sym typeface="Calibri"/>
                </a:rPr>
                <a:t>ommunication networks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14" name="Group 13">
            <a:extLst>
              <a:ext uri="{FF2B5EF4-FFF2-40B4-BE49-F238E27FC236}">
                <a16:creationId xmlns:a16="http://schemas.microsoft.com/office/drawing/2014/main" id="{7710163A-8069-4255-777E-57CFA03CFD0F}"/>
              </a:ext>
            </a:extLst>
          </p:cNvPr>
          <p:cNvGrpSpPr/>
          <p:nvPr/>
        </p:nvGrpSpPr>
        <p:grpSpPr>
          <a:xfrm>
            <a:off x="2193679" y="5326802"/>
            <a:ext cx="943849" cy="230832"/>
            <a:chOff x="1170263" y="8187850"/>
            <a:chExt cx="943849" cy="230832"/>
          </a:xfrm>
        </p:grpSpPr>
        <p:sp>
          <p:nvSpPr>
            <p:cNvPr id="18" name="Rectangle 17">
              <a:extLst>
                <a:ext uri="{FF2B5EF4-FFF2-40B4-BE49-F238E27FC236}">
                  <a16:creationId xmlns:a16="http://schemas.microsoft.com/office/drawing/2014/main" id="{6EF312CD-516F-DD6B-611E-44673E8A057E}"/>
                </a:ext>
              </a:extLst>
            </p:cNvPr>
            <p:cNvSpPr/>
            <p:nvPr/>
          </p:nvSpPr>
          <p:spPr>
            <a:xfrm>
              <a:off x="1170263" y="8226808"/>
              <a:ext cx="943849" cy="174119"/>
            </a:xfrm>
            <a:prstGeom prst="rect">
              <a:avLst/>
            </a:prstGeom>
            <a:solidFill>
              <a:srgbClr val="FF7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8DD188-58B8-1AEF-F956-BD7AB32E9764}"/>
                </a:ext>
              </a:extLst>
            </p:cNvPr>
            <p:cNvSpPr txBox="1"/>
            <p:nvPr/>
          </p:nvSpPr>
          <p:spPr>
            <a:xfrm>
              <a:off x="1498073" y="8187850"/>
              <a:ext cx="338366" cy="230832"/>
            </a:xfrm>
            <a:prstGeom prst="rect">
              <a:avLst/>
            </a:prstGeom>
            <a:noFill/>
          </p:spPr>
          <p:txBody>
            <a:bodyPr wrap="square" rtlCol="0">
              <a:spAutoFit/>
            </a:bodyPr>
            <a:lstStyle/>
            <a:p>
              <a:r>
                <a:rPr lang="en-US" sz="900" dirty="0"/>
                <a:t>p9</a:t>
              </a:r>
            </a:p>
          </p:txBody>
        </p:sp>
      </p:grpSp>
      <p:grpSp>
        <p:nvGrpSpPr>
          <p:cNvPr id="15" name="Group 14">
            <a:extLst>
              <a:ext uri="{FF2B5EF4-FFF2-40B4-BE49-F238E27FC236}">
                <a16:creationId xmlns:a16="http://schemas.microsoft.com/office/drawing/2014/main" id="{59104168-4398-61EF-BFB6-7CA8DB0A83C4}"/>
              </a:ext>
            </a:extLst>
          </p:cNvPr>
          <p:cNvGrpSpPr/>
          <p:nvPr/>
        </p:nvGrpSpPr>
        <p:grpSpPr>
          <a:xfrm>
            <a:off x="863292" y="5336567"/>
            <a:ext cx="943849" cy="230832"/>
            <a:chOff x="1170263" y="8193345"/>
            <a:chExt cx="943849" cy="230832"/>
          </a:xfrm>
        </p:grpSpPr>
        <p:sp>
          <p:nvSpPr>
            <p:cNvPr id="16" name="Rectangle 15">
              <a:extLst>
                <a:ext uri="{FF2B5EF4-FFF2-40B4-BE49-F238E27FC236}">
                  <a16:creationId xmlns:a16="http://schemas.microsoft.com/office/drawing/2014/main" id="{F53FD318-0828-EEF3-ADF1-6E432C7A8781}"/>
                </a:ext>
              </a:extLst>
            </p:cNvPr>
            <p:cNvSpPr/>
            <p:nvPr/>
          </p:nvSpPr>
          <p:spPr>
            <a:xfrm>
              <a:off x="1170263" y="8226808"/>
              <a:ext cx="943849" cy="174119"/>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0615F-EE5F-7C2D-70E7-8FFDBA46EFAF}"/>
                </a:ext>
              </a:extLst>
            </p:cNvPr>
            <p:cNvSpPr txBox="1"/>
            <p:nvPr/>
          </p:nvSpPr>
          <p:spPr>
            <a:xfrm>
              <a:off x="1475997" y="8193345"/>
              <a:ext cx="425766" cy="230832"/>
            </a:xfrm>
            <a:prstGeom prst="rect">
              <a:avLst/>
            </a:prstGeom>
            <a:noFill/>
          </p:spPr>
          <p:txBody>
            <a:bodyPr wrap="square" rtlCol="0">
              <a:spAutoFit/>
            </a:bodyPr>
            <a:lstStyle/>
            <a:p>
              <a:r>
                <a:rPr lang="en-US" sz="900" dirty="0"/>
                <a:t>p53</a:t>
              </a:r>
            </a:p>
          </p:txBody>
        </p:sp>
      </p:grpSp>
      <p:grpSp>
        <p:nvGrpSpPr>
          <p:cNvPr id="633" name="Group 632">
            <a:extLst>
              <a:ext uri="{FF2B5EF4-FFF2-40B4-BE49-F238E27FC236}">
                <a16:creationId xmlns:a16="http://schemas.microsoft.com/office/drawing/2014/main" id="{D03CC4D9-D862-E075-77DA-4F0D04F6CB84}"/>
              </a:ext>
            </a:extLst>
          </p:cNvPr>
          <p:cNvGrpSpPr/>
          <p:nvPr/>
        </p:nvGrpSpPr>
        <p:grpSpPr>
          <a:xfrm>
            <a:off x="2090407" y="5566885"/>
            <a:ext cx="1219115" cy="211243"/>
            <a:chOff x="620897" y="7976081"/>
            <a:chExt cx="1356075" cy="234974"/>
          </a:xfrm>
        </p:grpSpPr>
        <p:sp>
          <p:nvSpPr>
            <p:cNvPr id="636" name="TextBox 635">
              <a:extLst>
                <a:ext uri="{FF2B5EF4-FFF2-40B4-BE49-F238E27FC236}">
                  <a16:creationId xmlns:a16="http://schemas.microsoft.com/office/drawing/2014/main" id="{08FB8EC1-D415-A083-894A-2D3F21BB6013}"/>
                </a:ext>
              </a:extLst>
            </p:cNvPr>
            <p:cNvSpPr txBox="1"/>
            <p:nvPr/>
          </p:nvSpPr>
          <p:spPr>
            <a:xfrm>
              <a:off x="620897" y="7976081"/>
              <a:ext cx="582211" cy="230831"/>
            </a:xfrm>
            <a:prstGeom prst="rect">
              <a:avLst/>
            </a:prstGeom>
            <a:noFill/>
          </p:spPr>
          <p:txBody>
            <a:bodyPr wrap="none" rtlCol="0">
              <a:spAutoFit/>
            </a:bodyPr>
            <a:lstStyle/>
            <a:p>
              <a:r>
                <a:rPr lang="en-US" sz="900" dirty="0"/>
                <a:t>Source </a:t>
              </a:r>
            </a:p>
          </p:txBody>
        </p:sp>
        <p:sp>
          <p:nvSpPr>
            <p:cNvPr id="637" name="TextBox 636">
              <a:extLst>
                <a:ext uri="{FF2B5EF4-FFF2-40B4-BE49-F238E27FC236}">
                  <a16:creationId xmlns:a16="http://schemas.microsoft.com/office/drawing/2014/main" id="{0952BDB2-6FD5-0649-28DC-E8F834A842BF}"/>
                </a:ext>
              </a:extLst>
            </p:cNvPr>
            <p:cNvSpPr txBox="1"/>
            <p:nvPr/>
          </p:nvSpPr>
          <p:spPr>
            <a:xfrm>
              <a:off x="1394761" y="7980224"/>
              <a:ext cx="582211" cy="230831"/>
            </a:xfrm>
            <a:prstGeom prst="rect">
              <a:avLst/>
            </a:prstGeom>
            <a:noFill/>
          </p:spPr>
          <p:txBody>
            <a:bodyPr wrap="none" rtlCol="0">
              <a:spAutoFit/>
            </a:bodyPr>
            <a:lstStyle/>
            <a:p>
              <a:r>
                <a:rPr lang="en-US" sz="900" dirty="0"/>
                <a:t>Target  </a:t>
              </a:r>
            </a:p>
          </p:txBody>
        </p:sp>
      </p:grpSp>
      <p:grpSp>
        <p:nvGrpSpPr>
          <p:cNvPr id="638" name="Group 637">
            <a:extLst>
              <a:ext uri="{FF2B5EF4-FFF2-40B4-BE49-F238E27FC236}">
                <a16:creationId xmlns:a16="http://schemas.microsoft.com/office/drawing/2014/main" id="{DC3F4CDC-F9FA-8F6F-57B7-B5D60AE7F099}"/>
              </a:ext>
            </a:extLst>
          </p:cNvPr>
          <p:cNvGrpSpPr/>
          <p:nvPr/>
        </p:nvGrpSpPr>
        <p:grpSpPr>
          <a:xfrm>
            <a:off x="763784" y="5557634"/>
            <a:ext cx="1219115" cy="280165"/>
            <a:chOff x="5565497" y="4844273"/>
            <a:chExt cx="1356075" cy="311640"/>
          </a:xfrm>
        </p:grpSpPr>
        <p:sp>
          <p:nvSpPr>
            <p:cNvPr id="640" name="Rectangle 639">
              <a:extLst>
                <a:ext uri="{FF2B5EF4-FFF2-40B4-BE49-F238E27FC236}">
                  <a16:creationId xmlns:a16="http://schemas.microsoft.com/office/drawing/2014/main" id="{D9E4F972-11BF-3770-9923-1E2A8BCF8AB4}"/>
                </a:ext>
              </a:extLst>
            </p:cNvPr>
            <p:cNvSpPr/>
            <p:nvPr/>
          </p:nvSpPr>
          <p:spPr>
            <a:xfrm>
              <a:off x="6654027" y="5066367"/>
              <a:ext cx="145073" cy="895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A6770015-F767-6BA4-F9C5-38BF38DAA1BE}"/>
                </a:ext>
              </a:extLst>
            </p:cNvPr>
            <p:cNvSpPr txBox="1"/>
            <p:nvPr/>
          </p:nvSpPr>
          <p:spPr>
            <a:xfrm>
              <a:off x="5565497" y="4844273"/>
              <a:ext cx="582211" cy="230831"/>
            </a:xfrm>
            <a:prstGeom prst="rect">
              <a:avLst/>
            </a:prstGeom>
            <a:noFill/>
          </p:spPr>
          <p:txBody>
            <a:bodyPr wrap="none" rtlCol="0">
              <a:spAutoFit/>
            </a:bodyPr>
            <a:lstStyle/>
            <a:p>
              <a:r>
                <a:rPr lang="en-US" sz="900" dirty="0"/>
                <a:t>Source </a:t>
              </a:r>
            </a:p>
          </p:txBody>
        </p:sp>
        <p:sp>
          <p:nvSpPr>
            <p:cNvPr id="642" name="TextBox 641">
              <a:extLst>
                <a:ext uri="{FF2B5EF4-FFF2-40B4-BE49-F238E27FC236}">
                  <a16:creationId xmlns:a16="http://schemas.microsoft.com/office/drawing/2014/main" id="{B6B494E9-2526-85C0-0EDF-8661AD81BFB2}"/>
                </a:ext>
              </a:extLst>
            </p:cNvPr>
            <p:cNvSpPr txBox="1"/>
            <p:nvPr/>
          </p:nvSpPr>
          <p:spPr>
            <a:xfrm>
              <a:off x="6339361" y="4848416"/>
              <a:ext cx="582211" cy="230831"/>
            </a:xfrm>
            <a:prstGeom prst="rect">
              <a:avLst/>
            </a:prstGeom>
            <a:noFill/>
          </p:spPr>
          <p:txBody>
            <a:bodyPr wrap="none" rtlCol="0">
              <a:spAutoFit/>
            </a:bodyPr>
            <a:lstStyle/>
            <a:p>
              <a:r>
                <a:rPr lang="en-US" sz="900" dirty="0"/>
                <a:t>Target  </a:t>
              </a:r>
            </a:p>
          </p:txBody>
        </p:sp>
      </p:grpSp>
      <p:sp>
        <p:nvSpPr>
          <p:cNvPr id="542" name="TextBox 541">
            <a:extLst>
              <a:ext uri="{FF2B5EF4-FFF2-40B4-BE49-F238E27FC236}">
                <a16:creationId xmlns:a16="http://schemas.microsoft.com/office/drawing/2014/main" id="{08F19AE8-0F34-0584-51BB-28DDDA2FD6D1}"/>
              </a:ext>
            </a:extLst>
          </p:cNvPr>
          <p:cNvSpPr txBox="1"/>
          <p:nvPr/>
        </p:nvSpPr>
        <p:spPr>
          <a:xfrm>
            <a:off x="576902" y="5794074"/>
            <a:ext cx="466795" cy="230832"/>
          </a:xfrm>
          <a:prstGeom prst="rect">
            <a:avLst/>
          </a:prstGeom>
          <a:noFill/>
        </p:spPr>
        <p:txBody>
          <a:bodyPr wrap="none" rtlCol="0">
            <a:spAutoFit/>
          </a:bodyPr>
          <a:lstStyle/>
          <a:p>
            <a:pPr algn="r"/>
            <a:r>
              <a:rPr lang="en-US" sz="900" dirty="0"/>
              <a:t>B cell</a:t>
            </a:r>
          </a:p>
        </p:txBody>
      </p:sp>
      <p:sp>
        <p:nvSpPr>
          <p:cNvPr id="543" name="TextBox 542">
            <a:extLst>
              <a:ext uri="{FF2B5EF4-FFF2-40B4-BE49-F238E27FC236}">
                <a16:creationId xmlns:a16="http://schemas.microsoft.com/office/drawing/2014/main" id="{2BA82D75-2D4C-B34C-00DA-BA5CC343131D}"/>
              </a:ext>
            </a:extLst>
          </p:cNvPr>
          <p:cNvSpPr txBox="1"/>
          <p:nvPr/>
        </p:nvSpPr>
        <p:spPr>
          <a:xfrm>
            <a:off x="301185" y="5978522"/>
            <a:ext cx="742512" cy="230832"/>
          </a:xfrm>
          <a:prstGeom prst="rect">
            <a:avLst/>
          </a:prstGeom>
          <a:noFill/>
        </p:spPr>
        <p:txBody>
          <a:bodyPr wrap="none" rtlCol="0">
            <a:spAutoFit/>
          </a:bodyPr>
          <a:lstStyle/>
          <a:p>
            <a:pPr algn="r"/>
            <a:r>
              <a:rPr lang="en-US" sz="900" dirty="0"/>
              <a:t>Monocytes</a:t>
            </a:r>
          </a:p>
        </p:txBody>
      </p:sp>
      <p:sp>
        <p:nvSpPr>
          <p:cNvPr id="544" name="TextBox 543">
            <a:extLst>
              <a:ext uri="{FF2B5EF4-FFF2-40B4-BE49-F238E27FC236}">
                <a16:creationId xmlns:a16="http://schemas.microsoft.com/office/drawing/2014/main" id="{AC4EF31D-3259-9ED8-4616-A6EA9BDAC0AA}"/>
              </a:ext>
            </a:extLst>
          </p:cNvPr>
          <p:cNvSpPr txBox="1"/>
          <p:nvPr/>
        </p:nvSpPr>
        <p:spPr>
          <a:xfrm>
            <a:off x="161217" y="6162970"/>
            <a:ext cx="882480" cy="230832"/>
          </a:xfrm>
          <a:prstGeom prst="rect">
            <a:avLst/>
          </a:prstGeom>
          <a:noFill/>
        </p:spPr>
        <p:txBody>
          <a:bodyPr wrap="square" rtlCol="0">
            <a:spAutoFit/>
          </a:bodyPr>
          <a:lstStyle/>
          <a:p>
            <a:pPr algn="r"/>
            <a:r>
              <a:rPr lang="en-US" sz="900" dirty="0"/>
              <a:t>CD4 T Naive</a:t>
            </a:r>
          </a:p>
        </p:txBody>
      </p:sp>
      <p:sp>
        <p:nvSpPr>
          <p:cNvPr id="545" name="TextBox 544">
            <a:extLst>
              <a:ext uri="{FF2B5EF4-FFF2-40B4-BE49-F238E27FC236}">
                <a16:creationId xmlns:a16="http://schemas.microsoft.com/office/drawing/2014/main" id="{2100F2CA-74C9-DC6D-3CBD-6CDF5DBC16C7}"/>
              </a:ext>
            </a:extLst>
          </p:cNvPr>
          <p:cNvSpPr txBox="1"/>
          <p:nvPr/>
        </p:nvSpPr>
        <p:spPr>
          <a:xfrm>
            <a:off x="192182" y="6370731"/>
            <a:ext cx="851515" cy="230832"/>
          </a:xfrm>
          <a:prstGeom prst="rect">
            <a:avLst/>
          </a:prstGeom>
          <a:noFill/>
        </p:spPr>
        <p:txBody>
          <a:bodyPr wrap="none" rtlCol="0">
            <a:spAutoFit/>
          </a:bodyPr>
          <a:lstStyle/>
          <a:p>
            <a:pPr algn="r"/>
            <a:r>
              <a:rPr lang="en-US" sz="900" dirty="0"/>
              <a:t>CD8 T Naive</a:t>
            </a:r>
          </a:p>
        </p:txBody>
      </p:sp>
      <p:sp>
        <p:nvSpPr>
          <p:cNvPr id="546" name="TextBox 545">
            <a:extLst>
              <a:ext uri="{FF2B5EF4-FFF2-40B4-BE49-F238E27FC236}">
                <a16:creationId xmlns:a16="http://schemas.microsoft.com/office/drawing/2014/main" id="{706C39D4-DAB7-5423-224B-36167B8DE73E}"/>
              </a:ext>
            </a:extLst>
          </p:cNvPr>
          <p:cNvSpPr txBox="1"/>
          <p:nvPr/>
        </p:nvSpPr>
        <p:spPr>
          <a:xfrm>
            <a:off x="346069" y="6578492"/>
            <a:ext cx="697628" cy="230832"/>
          </a:xfrm>
          <a:prstGeom prst="rect">
            <a:avLst/>
          </a:prstGeom>
          <a:noFill/>
        </p:spPr>
        <p:txBody>
          <a:bodyPr wrap="none" rtlCol="0">
            <a:spAutoFit/>
          </a:bodyPr>
          <a:lstStyle/>
          <a:p>
            <a:pPr algn="r"/>
            <a:r>
              <a:rPr lang="en-US" sz="900" dirty="0"/>
              <a:t>CD4 TCM</a:t>
            </a:r>
          </a:p>
        </p:txBody>
      </p:sp>
      <p:sp>
        <p:nvSpPr>
          <p:cNvPr id="547" name="TextBox 546">
            <a:extLst>
              <a:ext uri="{FF2B5EF4-FFF2-40B4-BE49-F238E27FC236}">
                <a16:creationId xmlns:a16="http://schemas.microsoft.com/office/drawing/2014/main" id="{48FFCF85-5B06-AB0E-B8E0-CCEDDBF6075B}"/>
              </a:ext>
            </a:extLst>
          </p:cNvPr>
          <p:cNvSpPr txBox="1"/>
          <p:nvPr/>
        </p:nvSpPr>
        <p:spPr>
          <a:xfrm>
            <a:off x="352482" y="6762940"/>
            <a:ext cx="691215" cy="230832"/>
          </a:xfrm>
          <a:prstGeom prst="rect">
            <a:avLst/>
          </a:prstGeom>
          <a:noFill/>
        </p:spPr>
        <p:txBody>
          <a:bodyPr wrap="none" rtlCol="0">
            <a:spAutoFit/>
          </a:bodyPr>
          <a:lstStyle/>
          <a:p>
            <a:pPr algn="r"/>
            <a:r>
              <a:rPr lang="en-US" sz="900" dirty="0"/>
              <a:t>CD8 TEM</a:t>
            </a:r>
          </a:p>
        </p:txBody>
      </p:sp>
      <p:sp>
        <p:nvSpPr>
          <p:cNvPr id="548" name="TextBox 547">
            <a:extLst>
              <a:ext uri="{FF2B5EF4-FFF2-40B4-BE49-F238E27FC236}">
                <a16:creationId xmlns:a16="http://schemas.microsoft.com/office/drawing/2014/main" id="{8829C46B-A321-59B8-B9E7-03549174BADB}"/>
              </a:ext>
            </a:extLst>
          </p:cNvPr>
          <p:cNvSpPr txBox="1"/>
          <p:nvPr/>
        </p:nvSpPr>
        <p:spPr>
          <a:xfrm>
            <a:off x="493545" y="6947389"/>
            <a:ext cx="550152" cy="230832"/>
          </a:xfrm>
          <a:prstGeom prst="rect">
            <a:avLst/>
          </a:prstGeom>
          <a:noFill/>
        </p:spPr>
        <p:txBody>
          <a:bodyPr wrap="none" rtlCol="0">
            <a:spAutoFit/>
          </a:bodyPr>
          <a:lstStyle/>
          <a:p>
            <a:pPr algn="r"/>
            <a:r>
              <a:rPr lang="en-US" sz="900" dirty="0"/>
              <a:t>NK cell</a:t>
            </a:r>
          </a:p>
        </p:txBody>
      </p:sp>
      <p:cxnSp>
        <p:nvCxnSpPr>
          <p:cNvPr id="48" name="Straight Arrow Connector 47">
            <a:extLst>
              <a:ext uri="{FF2B5EF4-FFF2-40B4-BE49-F238E27FC236}">
                <a16:creationId xmlns:a16="http://schemas.microsoft.com/office/drawing/2014/main" id="{62C5ECC9-EEC6-F9B2-F78E-854B2865DCA6}"/>
              </a:ext>
            </a:extLst>
          </p:cNvPr>
          <p:cNvCxnSpPr>
            <a:cxnSpLocks/>
          </p:cNvCxnSpPr>
          <p:nvPr/>
        </p:nvCxnSpPr>
        <p:spPr>
          <a:xfrm>
            <a:off x="2357138" y="5824169"/>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3B94AE-F62C-DE10-9F2E-163E50DF2254}"/>
              </a:ext>
            </a:extLst>
          </p:cNvPr>
          <p:cNvCxnSpPr>
            <a:cxnSpLocks/>
          </p:cNvCxnSpPr>
          <p:nvPr/>
        </p:nvCxnSpPr>
        <p:spPr>
          <a:xfrm>
            <a:off x="1052184" y="5822310"/>
            <a:ext cx="576072"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52" name="Google Shape;438;p3">
            <a:extLst>
              <a:ext uri="{FF2B5EF4-FFF2-40B4-BE49-F238E27FC236}">
                <a16:creationId xmlns:a16="http://schemas.microsoft.com/office/drawing/2014/main" id="{5C3A7F1B-863C-FFCE-4C2E-EB4492E3A133}"/>
              </a:ext>
            </a:extLst>
          </p:cNvPr>
          <p:cNvSpPr/>
          <p:nvPr/>
        </p:nvSpPr>
        <p:spPr>
          <a:xfrm>
            <a:off x="103659" y="3574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64" name="Google Shape;441;p3">
            <a:extLst>
              <a:ext uri="{FF2B5EF4-FFF2-40B4-BE49-F238E27FC236}">
                <a16:creationId xmlns:a16="http://schemas.microsoft.com/office/drawing/2014/main" id="{1797604F-E8DA-DAE7-DF61-29D3AA9CBBD1}"/>
              </a:ext>
            </a:extLst>
          </p:cNvPr>
          <p:cNvSpPr txBox="1"/>
          <p:nvPr/>
        </p:nvSpPr>
        <p:spPr>
          <a:xfrm>
            <a:off x="385375" y="351330"/>
            <a:ext cx="4355957"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Number of interactions between signature clusters in two groups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TextBox 46">
            <a:extLst>
              <a:ext uri="{FF2B5EF4-FFF2-40B4-BE49-F238E27FC236}">
                <a16:creationId xmlns:a16="http://schemas.microsoft.com/office/drawing/2014/main" id="{3F9393AD-5081-4E79-47E1-BD7AE9BFF71C}"/>
              </a:ext>
            </a:extLst>
          </p:cNvPr>
          <p:cNvSpPr txBox="1"/>
          <p:nvPr/>
        </p:nvSpPr>
        <p:spPr>
          <a:xfrm>
            <a:off x="752014" y="2457647"/>
            <a:ext cx="901577" cy="230832"/>
          </a:xfrm>
          <a:prstGeom prst="rect">
            <a:avLst/>
          </a:prstGeom>
          <a:noFill/>
        </p:spPr>
        <p:txBody>
          <a:bodyPr wrap="square" rtlCol="0">
            <a:spAutoFit/>
          </a:bodyPr>
          <a:lstStyle/>
          <a:p>
            <a:r>
              <a:rPr lang="en-US" sz="900" dirty="0"/>
              <a:t>At-Risk/ERA</a:t>
            </a:r>
          </a:p>
        </p:txBody>
      </p:sp>
      <p:sp>
        <p:nvSpPr>
          <p:cNvPr id="49" name="TextBox 48">
            <a:extLst>
              <a:ext uri="{FF2B5EF4-FFF2-40B4-BE49-F238E27FC236}">
                <a16:creationId xmlns:a16="http://schemas.microsoft.com/office/drawing/2014/main" id="{220A6EAD-5CDA-733A-4C6B-CD1CFA8BF9EA}"/>
              </a:ext>
            </a:extLst>
          </p:cNvPr>
          <p:cNvSpPr txBox="1"/>
          <p:nvPr/>
        </p:nvSpPr>
        <p:spPr>
          <a:xfrm>
            <a:off x="2716766" y="2475954"/>
            <a:ext cx="513280" cy="230832"/>
          </a:xfrm>
          <a:prstGeom prst="rect">
            <a:avLst/>
          </a:prstGeom>
          <a:noFill/>
        </p:spPr>
        <p:txBody>
          <a:bodyPr wrap="square" rtlCol="0">
            <a:spAutoFit/>
          </a:bodyPr>
          <a:lstStyle/>
          <a:p>
            <a:r>
              <a:rPr lang="en-US" sz="900" dirty="0"/>
              <a:t>CON</a:t>
            </a:r>
          </a:p>
        </p:txBody>
      </p:sp>
      <p:sp>
        <p:nvSpPr>
          <p:cNvPr id="50" name="TextBox 49">
            <a:extLst>
              <a:ext uri="{FF2B5EF4-FFF2-40B4-BE49-F238E27FC236}">
                <a16:creationId xmlns:a16="http://schemas.microsoft.com/office/drawing/2014/main" id="{D30B551C-7A3E-7AD8-6386-B6A6A1755079}"/>
              </a:ext>
            </a:extLst>
          </p:cNvPr>
          <p:cNvSpPr txBox="1"/>
          <p:nvPr/>
        </p:nvSpPr>
        <p:spPr>
          <a:xfrm>
            <a:off x="4329492" y="2475523"/>
            <a:ext cx="1319016" cy="230832"/>
          </a:xfrm>
          <a:prstGeom prst="rect">
            <a:avLst/>
          </a:prstGeom>
          <a:noFill/>
        </p:spPr>
        <p:txBody>
          <a:bodyPr wrap="square" rtlCol="0">
            <a:spAutoFit/>
          </a:bodyPr>
          <a:lstStyle/>
          <a:p>
            <a:r>
              <a:rPr lang="en-US" sz="900" dirty="0"/>
              <a:t>At-Risk/ERA vs CON</a:t>
            </a:r>
          </a:p>
        </p:txBody>
      </p:sp>
      <p:grpSp>
        <p:nvGrpSpPr>
          <p:cNvPr id="518" name="Group 517">
            <a:extLst>
              <a:ext uri="{FF2B5EF4-FFF2-40B4-BE49-F238E27FC236}">
                <a16:creationId xmlns:a16="http://schemas.microsoft.com/office/drawing/2014/main" id="{AF11D463-AEEF-F261-D28B-296498B2FFF6}"/>
              </a:ext>
            </a:extLst>
          </p:cNvPr>
          <p:cNvGrpSpPr/>
          <p:nvPr/>
        </p:nvGrpSpPr>
        <p:grpSpPr>
          <a:xfrm>
            <a:off x="8190205" y="5911763"/>
            <a:ext cx="2954935" cy="2074401"/>
            <a:chOff x="4712777" y="5997674"/>
            <a:chExt cx="2954935" cy="2074401"/>
          </a:xfrm>
        </p:grpSpPr>
        <p:grpSp>
          <p:nvGrpSpPr>
            <p:cNvPr id="531" name="Group 530">
              <a:extLst>
                <a:ext uri="{FF2B5EF4-FFF2-40B4-BE49-F238E27FC236}">
                  <a16:creationId xmlns:a16="http://schemas.microsoft.com/office/drawing/2014/main" id="{B75354D5-1CE0-DB81-4785-E1C77A8651DC}"/>
                </a:ext>
              </a:extLst>
            </p:cNvPr>
            <p:cNvGrpSpPr/>
            <p:nvPr/>
          </p:nvGrpSpPr>
          <p:grpSpPr>
            <a:xfrm>
              <a:off x="4712777" y="5997674"/>
              <a:ext cx="2954935" cy="247456"/>
              <a:chOff x="212231" y="6288517"/>
              <a:chExt cx="2954935" cy="247456"/>
            </a:xfrm>
          </p:grpSpPr>
          <p:sp>
            <p:nvSpPr>
              <p:cNvPr id="515" name="Google Shape;527;p4">
                <a:extLst>
                  <a:ext uri="{FF2B5EF4-FFF2-40B4-BE49-F238E27FC236}">
                    <a16:creationId xmlns:a16="http://schemas.microsoft.com/office/drawing/2014/main" id="{3131EE05-EFB1-8242-3075-976D3AA30E35}"/>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16" name="Google Shape;529;p4">
                <a:extLst>
                  <a:ext uri="{FF2B5EF4-FFF2-40B4-BE49-F238E27FC236}">
                    <a16:creationId xmlns:a16="http://schemas.microsoft.com/office/drawing/2014/main" id="{DCFF5D9A-DB93-4CC6-391D-5FE65D5A6F65}"/>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517" name="Picture 516">
              <a:extLst>
                <a:ext uri="{FF2B5EF4-FFF2-40B4-BE49-F238E27FC236}">
                  <a16:creationId xmlns:a16="http://schemas.microsoft.com/office/drawing/2014/main" id="{71AFD043-9E4C-F55F-B87C-C0D02CAEF801}"/>
                </a:ext>
              </a:extLst>
            </p:cNvPr>
            <p:cNvPicPr>
              <a:picLocks noChangeAspect="1"/>
            </p:cNvPicPr>
            <p:nvPr/>
          </p:nvPicPr>
          <p:blipFill>
            <a:blip r:embed="rId7"/>
            <a:stretch>
              <a:fillRect/>
            </a:stretch>
          </p:blipFill>
          <p:spPr>
            <a:xfrm>
              <a:off x="5076656" y="6294468"/>
              <a:ext cx="2105637" cy="1777607"/>
            </a:xfrm>
            <a:prstGeom prst="rect">
              <a:avLst/>
            </a:prstGeom>
          </p:spPr>
        </p:pic>
      </p:grpSp>
      <p:pic>
        <p:nvPicPr>
          <p:cNvPr id="523" name="Picture 522">
            <a:extLst>
              <a:ext uri="{FF2B5EF4-FFF2-40B4-BE49-F238E27FC236}">
                <a16:creationId xmlns:a16="http://schemas.microsoft.com/office/drawing/2014/main" id="{30EABA34-6D36-F732-CC31-FF86F973CB9F}"/>
              </a:ext>
            </a:extLst>
          </p:cNvPr>
          <p:cNvPicPr>
            <a:picLocks noChangeAspect="1"/>
          </p:cNvPicPr>
          <p:nvPr/>
        </p:nvPicPr>
        <p:blipFill>
          <a:blip r:embed="rId8"/>
          <a:stretch>
            <a:fillRect/>
          </a:stretch>
        </p:blipFill>
        <p:spPr>
          <a:xfrm>
            <a:off x="-3761157" y="7596982"/>
            <a:ext cx="1773459" cy="2546587"/>
          </a:xfrm>
          <a:prstGeom prst="rect">
            <a:avLst/>
          </a:prstGeom>
        </p:spPr>
      </p:pic>
      <p:sp>
        <p:nvSpPr>
          <p:cNvPr id="42" name="Google Shape;527;p4">
            <a:extLst>
              <a:ext uri="{FF2B5EF4-FFF2-40B4-BE49-F238E27FC236}">
                <a16:creationId xmlns:a16="http://schemas.microsoft.com/office/drawing/2014/main" id="{3B12F83E-10E3-78F7-9860-66178CFF2AA6}"/>
              </a:ext>
            </a:extLst>
          </p:cNvPr>
          <p:cNvSpPr/>
          <p:nvPr/>
        </p:nvSpPr>
        <p:spPr>
          <a:xfrm>
            <a:off x="3786630" y="507351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529;p4">
            <a:extLst>
              <a:ext uri="{FF2B5EF4-FFF2-40B4-BE49-F238E27FC236}">
                <a16:creationId xmlns:a16="http://schemas.microsoft.com/office/drawing/2014/main" id="{8FDC701B-411F-918B-0983-DAC53FD71DD5}"/>
              </a:ext>
            </a:extLst>
          </p:cNvPr>
          <p:cNvSpPr txBox="1"/>
          <p:nvPr/>
        </p:nvSpPr>
        <p:spPr>
          <a:xfrm>
            <a:off x="4018552" y="5072237"/>
            <a:ext cx="36040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Increased ligand-receptor pairs in At-Risk/ERA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7" name="Google Shape;438;p3">
            <a:extLst>
              <a:ext uri="{FF2B5EF4-FFF2-40B4-BE49-F238E27FC236}">
                <a16:creationId xmlns:a16="http://schemas.microsoft.com/office/drawing/2014/main" id="{F9B72B60-CCAB-1FD8-DA64-11A7E4A112F3}"/>
              </a:ext>
            </a:extLst>
          </p:cNvPr>
          <p:cNvSpPr/>
          <p:nvPr/>
        </p:nvSpPr>
        <p:spPr>
          <a:xfrm>
            <a:off x="171257" y="273708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8" name="Google Shape;441;p3">
            <a:extLst>
              <a:ext uri="{FF2B5EF4-FFF2-40B4-BE49-F238E27FC236}">
                <a16:creationId xmlns:a16="http://schemas.microsoft.com/office/drawing/2014/main" id="{BC9E682A-EC31-9407-46A6-C443E1B3B147}"/>
              </a:ext>
            </a:extLst>
          </p:cNvPr>
          <p:cNvSpPr txBox="1"/>
          <p:nvPr/>
        </p:nvSpPr>
        <p:spPr>
          <a:xfrm>
            <a:off x="452973" y="2730930"/>
            <a:ext cx="4224859" cy="246181"/>
          </a:xfrm>
          <a:prstGeom prst="rect">
            <a:avLst/>
          </a:prstGeom>
          <a:noFill/>
          <a:ln>
            <a:noFill/>
          </a:ln>
        </p:spPr>
        <p:txBody>
          <a:bodyPr spcFirstLastPara="1" wrap="square" lIns="91425" tIns="45700" rIns="91425" bIns="45700" anchor="t" anchorCtr="0">
            <a:spAutoFit/>
          </a:bodyPr>
          <a:lstStyle/>
          <a:p>
            <a:pPr lvl="0">
              <a:buSzPts val="1000"/>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Interaction strength between signature clusters in two groups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9" name="TextBox 578">
            <a:extLst>
              <a:ext uri="{FF2B5EF4-FFF2-40B4-BE49-F238E27FC236}">
                <a16:creationId xmlns:a16="http://schemas.microsoft.com/office/drawing/2014/main" id="{6B63336F-5D5E-3585-0B00-DDF29C0BF7FC}"/>
              </a:ext>
            </a:extLst>
          </p:cNvPr>
          <p:cNvSpPr txBox="1"/>
          <p:nvPr/>
        </p:nvSpPr>
        <p:spPr>
          <a:xfrm>
            <a:off x="768948" y="4816670"/>
            <a:ext cx="901577" cy="230832"/>
          </a:xfrm>
          <a:prstGeom prst="rect">
            <a:avLst/>
          </a:prstGeom>
          <a:noFill/>
        </p:spPr>
        <p:txBody>
          <a:bodyPr wrap="square" rtlCol="0">
            <a:spAutoFit/>
          </a:bodyPr>
          <a:lstStyle/>
          <a:p>
            <a:r>
              <a:rPr lang="en-US" sz="900" dirty="0"/>
              <a:t>At-Risk/ERA</a:t>
            </a:r>
          </a:p>
        </p:txBody>
      </p:sp>
      <p:sp>
        <p:nvSpPr>
          <p:cNvPr id="580" name="TextBox 579">
            <a:extLst>
              <a:ext uri="{FF2B5EF4-FFF2-40B4-BE49-F238E27FC236}">
                <a16:creationId xmlns:a16="http://schemas.microsoft.com/office/drawing/2014/main" id="{A9D3004A-217C-9A5A-F1D0-83EE91E4CD26}"/>
              </a:ext>
            </a:extLst>
          </p:cNvPr>
          <p:cNvSpPr txBox="1"/>
          <p:nvPr/>
        </p:nvSpPr>
        <p:spPr>
          <a:xfrm>
            <a:off x="2733700" y="4834977"/>
            <a:ext cx="513280" cy="230832"/>
          </a:xfrm>
          <a:prstGeom prst="rect">
            <a:avLst/>
          </a:prstGeom>
          <a:noFill/>
        </p:spPr>
        <p:txBody>
          <a:bodyPr wrap="square" rtlCol="0">
            <a:spAutoFit/>
          </a:bodyPr>
          <a:lstStyle/>
          <a:p>
            <a:r>
              <a:rPr lang="en-US" sz="900" dirty="0"/>
              <a:t>CON</a:t>
            </a:r>
          </a:p>
        </p:txBody>
      </p:sp>
      <p:sp>
        <p:nvSpPr>
          <p:cNvPr id="581" name="TextBox 580">
            <a:extLst>
              <a:ext uri="{FF2B5EF4-FFF2-40B4-BE49-F238E27FC236}">
                <a16:creationId xmlns:a16="http://schemas.microsoft.com/office/drawing/2014/main" id="{A94828B5-972A-59CE-D1E9-C5704C228D46}"/>
              </a:ext>
            </a:extLst>
          </p:cNvPr>
          <p:cNvSpPr txBox="1"/>
          <p:nvPr/>
        </p:nvSpPr>
        <p:spPr>
          <a:xfrm>
            <a:off x="4346426" y="4834546"/>
            <a:ext cx="1319016" cy="230832"/>
          </a:xfrm>
          <a:prstGeom prst="rect">
            <a:avLst/>
          </a:prstGeom>
          <a:noFill/>
        </p:spPr>
        <p:txBody>
          <a:bodyPr wrap="square" rtlCol="0">
            <a:spAutoFit/>
          </a:bodyPr>
          <a:lstStyle/>
          <a:p>
            <a:r>
              <a:rPr lang="en-US" sz="900" dirty="0"/>
              <a:t>At-Risk/ERA vs CON</a:t>
            </a:r>
          </a:p>
        </p:txBody>
      </p:sp>
      <p:pic>
        <p:nvPicPr>
          <p:cNvPr id="550" name="Picture 549">
            <a:extLst>
              <a:ext uri="{FF2B5EF4-FFF2-40B4-BE49-F238E27FC236}">
                <a16:creationId xmlns:a16="http://schemas.microsoft.com/office/drawing/2014/main" id="{6BB86F11-13FB-0A43-E288-8683804440E5}"/>
              </a:ext>
            </a:extLst>
          </p:cNvPr>
          <p:cNvPicPr>
            <a:picLocks noChangeAspect="1"/>
          </p:cNvPicPr>
          <p:nvPr/>
        </p:nvPicPr>
        <p:blipFill>
          <a:blip r:embed="rId9"/>
          <a:srcRect l="3110" t="6473" r="51398" b="58456"/>
          <a:stretch/>
        </p:blipFill>
        <p:spPr>
          <a:xfrm>
            <a:off x="2215569" y="767188"/>
            <a:ext cx="1864720" cy="1725100"/>
          </a:xfrm>
          <a:prstGeom prst="rect">
            <a:avLst/>
          </a:prstGeom>
        </p:spPr>
      </p:pic>
      <p:pic>
        <p:nvPicPr>
          <p:cNvPr id="594" name="Picture 593">
            <a:extLst>
              <a:ext uri="{FF2B5EF4-FFF2-40B4-BE49-F238E27FC236}">
                <a16:creationId xmlns:a16="http://schemas.microsoft.com/office/drawing/2014/main" id="{62F882EB-9C59-52E4-4B90-DC92086D7F06}"/>
              </a:ext>
            </a:extLst>
          </p:cNvPr>
          <p:cNvPicPr>
            <a:picLocks noChangeAspect="1"/>
          </p:cNvPicPr>
          <p:nvPr/>
        </p:nvPicPr>
        <p:blipFill>
          <a:blip r:embed="rId9"/>
          <a:srcRect l="3688" t="57286" r="51560" b="8335"/>
          <a:stretch/>
        </p:blipFill>
        <p:spPr>
          <a:xfrm>
            <a:off x="323012" y="820649"/>
            <a:ext cx="1705032" cy="1571773"/>
          </a:xfrm>
          <a:prstGeom prst="rect">
            <a:avLst/>
          </a:prstGeom>
        </p:spPr>
      </p:pic>
      <p:pic>
        <p:nvPicPr>
          <p:cNvPr id="608" name="Picture 607">
            <a:extLst>
              <a:ext uri="{FF2B5EF4-FFF2-40B4-BE49-F238E27FC236}">
                <a16:creationId xmlns:a16="http://schemas.microsoft.com/office/drawing/2014/main" id="{06D69D4F-D10E-03EE-6D72-D646706727B1}"/>
              </a:ext>
            </a:extLst>
          </p:cNvPr>
          <p:cNvPicPr>
            <a:picLocks noChangeAspect="1"/>
          </p:cNvPicPr>
          <p:nvPr/>
        </p:nvPicPr>
        <p:blipFill>
          <a:blip r:embed="rId9"/>
          <a:srcRect l="52974" t="6473" b="58456"/>
          <a:stretch/>
        </p:blipFill>
        <p:spPr>
          <a:xfrm>
            <a:off x="2131433" y="3093590"/>
            <a:ext cx="1927613" cy="1725100"/>
          </a:xfrm>
          <a:prstGeom prst="rect">
            <a:avLst/>
          </a:prstGeom>
        </p:spPr>
      </p:pic>
      <p:pic>
        <p:nvPicPr>
          <p:cNvPr id="40" name="Picture 39">
            <a:extLst>
              <a:ext uri="{FF2B5EF4-FFF2-40B4-BE49-F238E27FC236}">
                <a16:creationId xmlns:a16="http://schemas.microsoft.com/office/drawing/2014/main" id="{1E7DD928-73A2-0987-E4F6-2F069EA267A6}"/>
              </a:ext>
            </a:extLst>
          </p:cNvPr>
          <p:cNvPicPr>
            <a:picLocks noChangeAspect="1"/>
          </p:cNvPicPr>
          <p:nvPr/>
        </p:nvPicPr>
        <p:blipFill>
          <a:blip r:embed="rId10"/>
          <a:srcRect l="3044" t="16235" r="51709" b="17724"/>
          <a:stretch/>
        </p:blipFill>
        <p:spPr>
          <a:xfrm>
            <a:off x="4012716" y="741192"/>
            <a:ext cx="1920240" cy="1681653"/>
          </a:xfrm>
          <a:prstGeom prst="rect">
            <a:avLst/>
          </a:prstGeom>
        </p:spPr>
      </p:pic>
      <p:pic>
        <p:nvPicPr>
          <p:cNvPr id="609" name="Picture 608">
            <a:extLst>
              <a:ext uri="{FF2B5EF4-FFF2-40B4-BE49-F238E27FC236}">
                <a16:creationId xmlns:a16="http://schemas.microsoft.com/office/drawing/2014/main" id="{934DB6AD-8C97-357D-1D32-8686FAB67EB9}"/>
              </a:ext>
            </a:extLst>
          </p:cNvPr>
          <p:cNvPicPr>
            <a:picLocks noChangeAspect="1"/>
          </p:cNvPicPr>
          <p:nvPr/>
        </p:nvPicPr>
        <p:blipFill>
          <a:blip r:embed="rId9"/>
          <a:srcRect l="53436" t="57286" r="466" b="8335"/>
          <a:stretch/>
        </p:blipFill>
        <p:spPr>
          <a:xfrm>
            <a:off x="226533" y="3107824"/>
            <a:ext cx="1894468" cy="1695361"/>
          </a:xfrm>
          <a:prstGeom prst="rect">
            <a:avLst/>
          </a:prstGeom>
        </p:spPr>
      </p:pic>
      <p:pic>
        <p:nvPicPr>
          <p:cNvPr id="646" name="Picture 645">
            <a:extLst>
              <a:ext uri="{FF2B5EF4-FFF2-40B4-BE49-F238E27FC236}">
                <a16:creationId xmlns:a16="http://schemas.microsoft.com/office/drawing/2014/main" id="{3A29DA3E-ACDD-5DFF-BD41-A488B70A782B}"/>
              </a:ext>
            </a:extLst>
          </p:cNvPr>
          <p:cNvPicPr>
            <a:picLocks noChangeAspect="1"/>
          </p:cNvPicPr>
          <p:nvPr/>
        </p:nvPicPr>
        <p:blipFill>
          <a:blip r:embed="rId10"/>
          <a:srcRect l="53785" t="16910" r="2277" b="18439"/>
          <a:stretch/>
        </p:blipFill>
        <p:spPr>
          <a:xfrm>
            <a:off x="4011531" y="3126484"/>
            <a:ext cx="1864719" cy="1646284"/>
          </a:xfrm>
          <a:prstGeom prst="rect">
            <a:avLst/>
          </a:prstGeom>
        </p:spPr>
      </p:pic>
      <p:grpSp>
        <p:nvGrpSpPr>
          <p:cNvPr id="669" name="Group 668">
            <a:extLst>
              <a:ext uri="{FF2B5EF4-FFF2-40B4-BE49-F238E27FC236}">
                <a16:creationId xmlns:a16="http://schemas.microsoft.com/office/drawing/2014/main" id="{C5021C31-15BD-2E4B-EB70-FDB7B519E586}"/>
              </a:ext>
            </a:extLst>
          </p:cNvPr>
          <p:cNvGrpSpPr/>
          <p:nvPr/>
        </p:nvGrpSpPr>
        <p:grpSpPr>
          <a:xfrm>
            <a:off x="6140059" y="2788295"/>
            <a:ext cx="1319948" cy="2048210"/>
            <a:chOff x="6140059" y="3087634"/>
            <a:chExt cx="1319948" cy="2048210"/>
          </a:xfrm>
        </p:grpSpPr>
        <p:grpSp>
          <p:nvGrpSpPr>
            <p:cNvPr id="654" name="Group 653">
              <a:extLst>
                <a:ext uri="{FF2B5EF4-FFF2-40B4-BE49-F238E27FC236}">
                  <a16:creationId xmlns:a16="http://schemas.microsoft.com/office/drawing/2014/main" id="{98CFC6C9-FBCE-36E1-1961-868C26E271A7}"/>
                </a:ext>
              </a:extLst>
            </p:cNvPr>
            <p:cNvGrpSpPr/>
            <p:nvPr/>
          </p:nvGrpSpPr>
          <p:grpSpPr>
            <a:xfrm>
              <a:off x="6140059" y="3087634"/>
              <a:ext cx="1271701" cy="1924424"/>
              <a:chOff x="6140059" y="3087634"/>
              <a:chExt cx="1271701" cy="1924424"/>
            </a:xfrm>
          </p:grpSpPr>
          <p:pic>
            <p:nvPicPr>
              <p:cNvPr id="650" name="Picture 649">
                <a:extLst>
                  <a:ext uri="{FF2B5EF4-FFF2-40B4-BE49-F238E27FC236}">
                    <a16:creationId xmlns:a16="http://schemas.microsoft.com/office/drawing/2014/main" id="{225FF123-8E16-3A89-7DEA-9101CEAC7C23}"/>
                  </a:ext>
                </a:extLst>
              </p:cNvPr>
              <p:cNvPicPr>
                <a:picLocks noChangeAspect="1"/>
              </p:cNvPicPr>
              <p:nvPr/>
            </p:nvPicPr>
            <p:blipFill>
              <a:blip r:embed="rId11"/>
              <a:srcRect l="12740" t="4022" r="37973" b="8539"/>
              <a:stretch/>
            </p:blipFill>
            <p:spPr>
              <a:xfrm>
                <a:off x="6623079" y="3163229"/>
                <a:ext cx="788681" cy="1599080"/>
              </a:xfrm>
              <a:prstGeom prst="rect">
                <a:avLst/>
              </a:prstGeom>
            </p:spPr>
          </p:pic>
          <p:sp>
            <p:nvSpPr>
              <p:cNvPr id="595" name="Google Shape;425;p2">
                <a:extLst>
                  <a:ext uri="{FF2B5EF4-FFF2-40B4-BE49-F238E27FC236}">
                    <a16:creationId xmlns:a16="http://schemas.microsoft.com/office/drawing/2014/main" id="{74AADC3E-29F7-1697-F363-59C80683E487}"/>
                  </a:ext>
                </a:extLst>
              </p:cNvPr>
              <p:cNvSpPr txBox="1"/>
              <p:nvPr/>
            </p:nvSpPr>
            <p:spPr>
              <a:xfrm>
                <a:off x="6847194" y="3229825"/>
                <a:ext cx="42696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7" name="TextBox 596">
                <a:extLst>
                  <a:ext uri="{FF2B5EF4-FFF2-40B4-BE49-F238E27FC236}">
                    <a16:creationId xmlns:a16="http://schemas.microsoft.com/office/drawing/2014/main" id="{C2CB418A-051A-DAC6-CED8-727532000C61}"/>
                  </a:ext>
                </a:extLst>
              </p:cNvPr>
              <p:cNvSpPr txBox="1"/>
              <p:nvPr/>
            </p:nvSpPr>
            <p:spPr>
              <a:xfrm rot="16200000">
                <a:off x="5669417" y="3745703"/>
                <a:ext cx="1172116" cy="230832"/>
              </a:xfrm>
              <a:prstGeom prst="rect">
                <a:avLst/>
              </a:prstGeom>
              <a:noFill/>
            </p:spPr>
            <p:txBody>
              <a:bodyPr wrap="none" rtlCol="0">
                <a:spAutoFit/>
              </a:bodyPr>
              <a:lstStyle/>
              <a:p>
                <a:r>
                  <a:rPr lang="en-US" sz="900" dirty="0"/>
                  <a:t>Interaction strength</a:t>
                </a:r>
              </a:p>
            </p:txBody>
          </p:sp>
          <p:sp>
            <p:nvSpPr>
              <p:cNvPr id="598" name="TextBox 597">
                <a:extLst>
                  <a:ext uri="{FF2B5EF4-FFF2-40B4-BE49-F238E27FC236}">
                    <a16:creationId xmlns:a16="http://schemas.microsoft.com/office/drawing/2014/main" id="{89A2B027-3C5A-B007-7C53-D0FE56277F5E}"/>
                  </a:ext>
                </a:extLst>
              </p:cNvPr>
              <p:cNvSpPr txBox="1"/>
              <p:nvPr/>
            </p:nvSpPr>
            <p:spPr>
              <a:xfrm>
                <a:off x="6338831" y="3087634"/>
                <a:ext cx="344966" cy="230832"/>
              </a:xfrm>
              <a:prstGeom prst="rect">
                <a:avLst/>
              </a:prstGeom>
              <a:noFill/>
            </p:spPr>
            <p:txBody>
              <a:bodyPr wrap="none" rtlCol="0">
                <a:spAutoFit/>
              </a:bodyPr>
              <a:lstStyle/>
              <a:p>
                <a:r>
                  <a:rPr lang="en-US" sz="900" dirty="0"/>
                  <a:t>0.1</a:t>
                </a:r>
              </a:p>
            </p:txBody>
          </p:sp>
          <p:sp>
            <p:nvSpPr>
              <p:cNvPr id="599" name="TextBox 598">
                <a:extLst>
                  <a:ext uri="{FF2B5EF4-FFF2-40B4-BE49-F238E27FC236}">
                    <a16:creationId xmlns:a16="http://schemas.microsoft.com/office/drawing/2014/main" id="{DC229C82-7677-A491-F95D-ACCF187916F6}"/>
                  </a:ext>
                </a:extLst>
              </p:cNvPr>
              <p:cNvSpPr txBox="1"/>
              <p:nvPr/>
            </p:nvSpPr>
            <p:spPr>
              <a:xfrm>
                <a:off x="6274711" y="3824530"/>
                <a:ext cx="409086" cy="230832"/>
              </a:xfrm>
              <a:prstGeom prst="rect">
                <a:avLst/>
              </a:prstGeom>
              <a:noFill/>
            </p:spPr>
            <p:txBody>
              <a:bodyPr wrap="none" rtlCol="0">
                <a:spAutoFit/>
              </a:bodyPr>
              <a:lstStyle/>
              <a:p>
                <a:r>
                  <a:rPr lang="en-US" sz="900" dirty="0"/>
                  <a:t>0.05</a:t>
                </a:r>
              </a:p>
            </p:txBody>
          </p:sp>
          <p:sp>
            <p:nvSpPr>
              <p:cNvPr id="600" name="TextBox 599">
                <a:extLst>
                  <a:ext uri="{FF2B5EF4-FFF2-40B4-BE49-F238E27FC236}">
                    <a16:creationId xmlns:a16="http://schemas.microsoft.com/office/drawing/2014/main" id="{BEC35A9B-D688-C686-886D-D8BC884C02DE}"/>
                  </a:ext>
                </a:extLst>
              </p:cNvPr>
              <p:cNvSpPr txBox="1"/>
              <p:nvPr/>
            </p:nvSpPr>
            <p:spPr>
              <a:xfrm>
                <a:off x="6435011" y="4558225"/>
                <a:ext cx="248786" cy="230832"/>
              </a:xfrm>
              <a:prstGeom prst="rect">
                <a:avLst/>
              </a:prstGeom>
              <a:noFill/>
            </p:spPr>
            <p:txBody>
              <a:bodyPr wrap="none" rtlCol="0">
                <a:spAutoFit/>
              </a:bodyPr>
              <a:lstStyle/>
              <a:p>
                <a:r>
                  <a:rPr lang="en-US" sz="900" dirty="0"/>
                  <a:t>0</a:t>
                </a:r>
              </a:p>
            </p:txBody>
          </p:sp>
          <p:sp>
            <p:nvSpPr>
              <p:cNvPr id="652" name="TextBox 651">
                <a:extLst>
                  <a:ext uri="{FF2B5EF4-FFF2-40B4-BE49-F238E27FC236}">
                    <a16:creationId xmlns:a16="http://schemas.microsoft.com/office/drawing/2014/main" id="{EE419511-A1D9-F69C-5B18-10092AE2C86E}"/>
                  </a:ext>
                </a:extLst>
              </p:cNvPr>
              <p:cNvSpPr txBox="1"/>
              <p:nvPr/>
            </p:nvSpPr>
            <p:spPr>
              <a:xfrm rot="18931676">
                <a:off x="6588092" y="4781226"/>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53" name="TextBox 652">
              <a:extLst>
                <a:ext uri="{FF2B5EF4-FFF2-40B4-BE49-F238E27FC236}">
                  <a16:creationId xmlns:a16="http://schemas.microsoft.com/office/drawing/2014/main" id="{95345C54-E317-62D3-4B6E-B2B0D8260437}"/>
                </a:ext>
              </a:extLst>
            </p:cNvPr>
            <p:cNvSpPr txBox="1"/>
            <p:nvPr/>
          </p:nvSpPr>
          <p:spPr>
            <a:xfrm rot="18920105">
              <a:off x="6604605" y="4905012"/>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68" name="Group 667">
            <a:extLst>
              <a:ext uri="{FF2B5EF4-FFF2-40B4-BE49-F238E27FC236}">
                <a16:creationId xmlns:a16="http://schemas.microsoft.com/office/drawing/2014/main" id="{F27F980A-837E-F9FE-C63E-E1C475A7E948}"/>
              </a:ext>
            </a:extLst>
          </p:cNvPr>
          <p:cNvGrpSpPr/>
          <p:nvPr/>
        </p:nvGrpSpPr>
        <p:grpSpPr>
          <a:xfrm>
            <a:off x="6066731" y="496660"/>
            <a:ext cx="1426689" cy="2068398"/>
            <a:chOff x="6066731" y="642432"/>
            <a:chExt cx="1426689" cy="2068398"/>
          </a:xfrm>
        </p:grpSpPr>
        <p:sp>
          <p:nvSpPr>
            <p:cNvPr id="651" name="TextBox 650">
              <a:extLst>
                <a:ext uri="{FF2B5EF4-FFF2-40B4-BE49-F238E27FC236}">
                  <a16:creationId xmlns:a16="http://schemas.microsoft.com/office/drawing/2014/main" id="{DEAB4944-4740-AF21-090C-A1C57B8504FA}"/>
                </a:ext>
              </a:extLst>
            </p:cNvPr>
            <p:cNvSpPr txBox="1"/>
            <p:nvPr/>
          </p:nvSpPr>
          <p:spPr>
            <a:xfrm rot="18920105">
              <a:off x="6638018" y="2479998"/>
              <a:ext cx="855402"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649" name="Picture 648">
              <a:extLst>
                <a:ext uri="{FF2B5EF4-FFF2-40B4-BE49-F238E27FC236}">
                  <a16:creationId xmlns:a16="http://schemas.microsoft.com/office/drawing/2014/main" id="{1FFF2710-CA07-85BA-AA17-55282FA13A80}"/>
                </a:ext>
              </a:extLst>
            </p:cNvPr>
            <p:cNvPicPr>
              <a:picLocks noChangeAspect="1"/>
            </p:cNvPicPr>
            <p:nvPr/>
          </p:nvPicPr>
          <p:blipFill>
            <a:blip r:embed="rId12"/>
            <a:srcRect l="10866" t="3312" r="37653" b="7460"/>
            <a:stretch/>
          </p:blipFill>
          <p:spPr>
            <a:xfrm>
              <a:off x="6621064" y="716509"/>
              <a:ext cx="823800" cy="1631781"/>
            </a:xfrm>
            <a:prstGeom prst="rect">
              <a:avLst/>
            </a:prstGeom>
          </p:spPr>
        </p:pic>
        <p:sp>
          <p:nvSpPr>
            <p:cNvPr id="536" name="Google Shape;425;p2">
              <a:extLst>
                <a:ext uri="{FF2B5EF4-FFF2-40B4-BE49-F238E27FC236}">
                  <a16:creationId xmlns:a16="http://schemas.microsoft.com/office/drawing/2014/main" id="{BA9F0ECE-DBC1-BAF5-F29B-501992499965}"/>
                </a:ext>
              </a:extLst>
            </p:cNvPr>
            <p:cNvSpPr txBox="1"/>
            <p:nvPr/>
          </p:nvSpPr>
          <p:spPr>
            <a:xfrm>
              <a:off x="6816882" y="664173"/>
              <a:ext cx="40755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b="0" i="0" u="none" strike="noStrike" cap="none" dirty="0">
                  <a:solidFill>
                    <a:schemeClr val="dk1"/>
                  </a:solidFill>
                  <a:latin typeface="Arial" panose="020B0604020202020204" pitchFamily="34" charset="0"/>
                  <a:ea typeface="Calibri"/>
                  <a:cs typeface="Arial" panose="020B0604020202020204" pitchFamily="34" charset="0"/>
                  <a:sym typeface="Calibri"/>
                </a:rPr>
                <a:t>*</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0" name="TextBox 519">
              <a:extLst>
                <a:ext uri="{FF2B5EF4-FFF2-40B4-BE49-F238E27FC236}">
                  <a16:creationId xmlns:a16="http://schemas.microsoft.com/office/drawing/2014/main" id="{B887ADBF-8731-5759-54C9-BACDEF72B495}"/>
                </a:ext>
              </a:extLst>
            </p:cNvPr>
            <p:cNvSpPr txBox="1"/>
            <p:nvPr/>
          </p:nvSpPr>
          <p:spPr>
            <a:xfrm rot="18931676">
              <a:off x="6615155" y="2346687"/>
              <a:ext cx="486877"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2" name="TextBox 601">
              <a:extLst>
                <a:ext uri="{FF2B5EF4-FFF2-40B4-BE49-F238E27FC236}">
                  <a16:creationId xmlns:a16="http://schemas.microsoft.com/office/drawing/2014/main" id="{3FE8B3FE-EB6B-5D1F-5392-D853293D593B}"/>
                </a:ext>
              </a:extLst>
            </p:cNvPr>
            <p:cNvSpPr txBox="1"/>
            <p:nvPr/>
          </p:nvSpPr>
          <p:spPr>
            <a:xfrm rot="16200000">
              <a:off x="5493497" y="1396354"/>
              <a:ext cx="1377300" cy="230832"/>
            </a:xfrm>
            <a:prstGeom prst="rect">
              <a:avLst/>
            </a:prstGeom>
            <a:noFill/>
          </p:spPr>
          <p:txBody>
            <a:bodyPr wrap="none" rtlCol="0">
              <a:spAutoFit/>
            </a:bodyPr>
            <a:lstStyle/>
            <a:p>
              <a:r>
                <a:rPr lang="en-US" sz="900" dirty="0"/>
                <a:t>Number of interactions</a:t>
              </a:r>
            </a:p>
          </p:txBody>
        </p:sp>
        <p:sp>
          <p:nvSpPr>
            <p:cNvPr id="603" name="TextBox 602">
              <a:extLst>
                <a:ext uri="{FF2B5EF4-FFF2-40B4-BE49-F238E27FC236}">
                  <a16:creationId xmlns:a16="http://schemas.microsoft.com/office/drawing/2014/main" id="{FCE47D52-C66D-3FE3-3C21-83910A9C01D4}"/>
                </a:ext>
              </a:extLst>
            </p:cNvPr>
            <p:cNvSpPr txBox="1"/>
            <p:nvPr/>
          </p:nvSpPr>
          <p:spPr>
            <a:xfrm>
              <a:off x="6276303" y="642432"/>
              <a:ext cx="377026" cy="230832"/>
            </a:xfrm>
            <a:prstGeom prst="rect">
              <a:avLst/>
            </a:prstGeom>
            <a:noFill/>
          </p:spPr>
          <p:txBody>
            <a:bodyPr wrap="none" rtlCol="0">
              <a:spAutoFit/>
            </a:bodyPr>
            <a:lstStyle/>
            <a:p>
              <a:r>
                <a:rPr lang="en-US" sz="900" dirty="0"/>
                <a:t>500</a:t>
              </a:r>
            </a:p>
          </p:txBody>
        </p:sp>
        <p:sp>
          <p:nvSpPr>
            <p:cNvPr id="604" name="TextBox 603">
              <a:extLst>
                <a:ext uri="{FF2B5EF4-FFF2-40B4-BE49-F238E27FC236}">
                  <a16:creationId xmlns:a16="http://schemas.microsoft.com/office/drawing/2014/main" id="{D3A9AF17-945B-68D2-1B5A-3F3A1C6477AF}"/>
                </a:ext>
              </a:extLst>
            </p:cNvPr>
            <p:cNvSpPr txBox="1"/>
            <p:nvPr/>
          </p:nvSpPr>
          <p:spPr>
            <a:xfrm>
              <a:off x="6276303" y="1822452"/>
              <a:ext cx="377026" cy="230832"/>
            </a:xfrm>
            <a:prstGeom prst="rect">
              <a:avLst/>
            </a:prstGeom>
            <a:noFill/>
          </p:spPr>
          <p:txBody>
            <a:bodyPr wrap="none" rtlCol="0">
              <a:spAutoFit/>
            </a:bodyPr>
            <a:lstStyle/>
            <a:p>
              <a:r>
                <a:rPr lang="en-US" sz="900" dirty="0"/>
                <a:t>100</a:t>
              </a:r>
            </a:p>
          </p:txBody>
        </p:sp>
        <p:sp>
          <p:nvSpPr>
            <p:cNvPr id="605" name="TextBox 604">
              <a:extLst>
                <a:ext uri="{FF2B5EF4-FFF2-40B4-BE49-F238E27FC236}">
                  <a16:creationId xmlns:a16="http://schemas.microsoft.com/office/drawing/2014/main" id="{1F247846-6490-736D-1244-11965B69A627}"/>
                </a:ext>
              </a:extLst>
            </p:cNvPr>
            <p:cNvSpPr txBox="1"/>
            <p:nvPr/>
          </p:nvSpPr>
          <p:spPr>
            <a:xfrm>
              <a:off x="6404543" y="2117459"/>
              <a:ext cx="248786" cy="230832"/>
            </a:xfrm>
            <a:prstGeom prst="rect">
              <a:avLst/>
            </a:prstGeom>
            <a:noFill/>
          </p:spPr>
          <p:txBody>
            <a:bodyPr wrap="none" rtlCol="0">
              <a:spAutoFit/>
            </a:bodyPr>
            <a:lstStyle/>
            <a:p>
              <a:r>
                <a:rPr lang="en-US" sz="900" dirty="0"/>
                <a:t>0</a:t>
              </a:r>
            </a:p>
          </p:txBody>
        </p:sp>
        <p:sp>
          <p:nvSpPr>
            <p:cNvPr id="606" name="TextBox 605">
              <a:extLst>
                <a:ext uri="{FF2B5EF4-FFF2-40B4-BE49-F238E27FC236}">
                  <a16:creationId xmlns:a16="http://schemas.microsoft.com/office/drawing/2014/main" id="{9C126FB4-8F0A-F522-7494-1F8121F1DB25}"/>
                </a:ext>
              </a:extLst>
            </p:cNvPr>
            <p:cNvSpPr txBox="1"/>
            <p:nvPr/>
          </p:nvSpPr>
          <p:spPr>
            <a:xfrm>
              <a:off x="6276303" y="1232442"/>
              <a:ext cx="377026" cy="230832"/>
            </a:xfrm>
            <a:prstGeom prst="rect">
              <a:avLst/>
            </a:prstGeom>
            <a:noFill/>
          </p:spPr>
          <p:txBody>
            <a:bodyPr wrap="none" rtlCol="0">
              <a:spAutoFit/>
            </a:bodyPr>
            <a:lstStyle/>
            <a:p>
              <a:r>
                <a:rPr lang="en-US" sz="900" dirty="0"/>
                <a:t>300</a:t>
              </a:r>
            </a:p>
          </p:txBody>
        </p:sp>
        <p:sp>
          <p:nvSpPr>
            <p:cNvPr id="607" name="TextBox 606">
              <a:extLst>
                <a:ext uri="{FF2B5EF4-FFF2-40B4-BE49-F238E27FC236}">
                  <a16:creationId xmlns:a16="http://schemas.microsoft.com/office/drawing/2014/main" id="{E31B28F8-2106-044B-F080-B99F5457C3DF}"/>
                </a:ext>
              </a:extLst>
            </p:cNvPr>
            <p:cNvSpPr txBox="1"/>
            <p:nvPr/>
          </p:nvSpPr>
          <p:spPr>
            <a:xfrm>
              <a:off x="6276303" y="1527447"/>
              <a:ext cx="377026" cy="230832"/>
            </a:xfrm>
            <a:prstGeom prst="rect">
              <a:avLst/>
            </a:prstGeom>
            <a:noFill/>
          </p:spPr>
          <p:txBody>
            <a:bodyPr wrap="none" rtlCol="0">
              <a:spAutoFit/>
            </a:bodyPr>
            <a:lstStyle/>
            <a:p>
              <a:r>
                <a:rPr lang="en-US" sz="900" dirty="0"/>
                <a:t>200</a:t>
              </a:r>
            </a:p>
          </p:txBody>
        </p:sp>
        <p:sp>
          <p:nvSpPr>
            <p:cNvPr id="656" name="TextBox 655">
              <a:extLst>
                <a:ext uri="{FF2B5EF4-FFF2-40B4-BE49-F238E27FC236}">
                  <a16:creationId xmlns:a16="http://schemas.microsoft.com/office/drawing/2014/main" id="{42B86765-871D-7510-F74F-2DAB46291537}"/>
                </a:ext>
              </a:extLst>
            </p:cNvPr>
            <p:cNvSpPr txBox="1"/>
            <p:nvPr/>
          </p:nvSpPr>
          <p:spPr>
            <a:xfrm>
              <a:off x="6276303" y="937437"/>
              <a:ext cx="377026" cy="230832"/>
            </a:xfrm>
            <a:prstGeom prst="rect">
              <a:avLst/>
            </a:prstGeom>
            <a:noFill/>
          </p:spPr>
          <p:txBody>
            <a:bodyPr wrap="none" rtlCol="0">
              <a:spAutoFit/>
            </a:bodyPr>
            <a:lstStyle/>
            <a:p>
              <a:r>
                <a:rPr lang="en-US" sz="900" dirty="0"/>
                <a:t>400</a:t>
              </a:r>
            </a:p>
          </p:txBody>
        </p:sp>
      </p:grpSp>
      <p:pic>
        <p:nvPicPr>
          <p:cNvPr id="661" name="Picture 660" descr="A close-up of a diagram&#10;&#10;Description automatically generated">
            <a:extLst>
              <a:ext uri="{FF2B5EF4-FFF2-40B4-BE49-F238E27FC236}">
                <a16:creationId xmlns:a16="http://schemas.microsoft.com/office/drawing/2014/main" id="{723C0F96-A808-531F-0341-CF0ED41695DF}"/>
              </a:ext>
            </a:extLst>
          </p:cNvPr>
          <p:cNvPicPr>
            <a:picLocks noChangeAspect="1"/>
          </p:cNvPicPr>
          <p:nvPr/>
        </p:nvPicPr>
        <p:blipFill>
          <a:blip r:embed="rId13"/>
          <a:srcRect l="8115" t="18359" r="75930"/>
          <a:stretch/>
        </p:blipFill>
        <p:spPr>
          <a:xfrm>
            <a:off x="2319244" y="5873212"/>
            <a:ext cx="671096" cy="1285673"/>
          </a:xfrm>
          <a:prstGeom prst="rect">
            <a:avLst/>
          </a:prstGeom>
        </p:spPr>
      </p:pic>
      <p:pic>
        <p:nvPicPr>
          <p:cNvPr id="662" name="Picture 661" descr="A close-up of a diagram&#10;&#10;Description automatically generated">
            <a:extLst>
              <a:ext uri="{FF2B5EF4-FFF2-40B4-BE49-F238E27FC236}">
                <a16:creationId xmlns:a16="http://schemas.microsoft.com/office/drawing/2014/main" id="{BB0F9FF2-B9BA-8272-6FA9-6B70D272F77C}"/>
              </a:ext>
            </a:extLst>
          </p:cNvPr>
          <p:cNvPicPr>
            <a:picLocks noChangeAspect="1"/>
          </p:cNvPicPr>
          <p:nvPr/>
        </p:nvPicPr>
        <p:blipFill>
          <a:blip r:embed="rId13"/>
          <a:srcRect l="63130" t="18359" r="21345"/>
          <a:stretch/>
        </p:blipFill>
        <p:spPr>
          <a:xfrm>
            <a:off x="1000565" y="5869034"/>
            <a:ext cx="653026" cy="1285674"/>
          </a:xfrm>
          <a:prstGeom prst="rect">
            <a:avLst/>
          </a:prstGeom>
        </p:spPr>
      </p:pic>
      <p:grpSp>
        <p:nvGrpSpPr>
          <p:cNvPr id="666" name="Group 665">
            <a:extLst>
              <a:ext uri="{FF2B5EF4-FFF2-40B4-BE49-F238E27FC236}">
                <a16:creationId xmlns:a16="http://schemas.microsoft.com/office/drawing/2014/main" id="{63F1BEA0-BC9E-FD36-A701-A2FC9EB274C3}"/>
              </a:ext>
            </a:extLst>
          </p:cNvPr>
          <p:cNvGrpSpPr/>
          <p:nvPr/>
        </p:nvGrpSpPr>
        <p:grpSpPr>
          <a:xfrm>
            <a:off x="3060457" y="5337059"/>
            <a:ext cx="4595081" cy="2054355"/>
            <a:chOff x="3060457" y="5568510"/>
            <a:chExt cx="4595081" cy="2054355"/>
          </a:xfrm>
        </p:grpSpPr>
        <p:pic>
          <p:nvPicPr>
            <p:cNvPr id="664" name="Picture 663">
              <a:extLst>
                <a:ext uri="{FF2B5EF4-FFF2-40B4-BE49-F238E27FC236}">
                  <a16:creationId xmlns:a16="http://schemas.microsoft.com/office/drawing/2014/main" id="{BC93481B-E53B-5EEA-4B2A-BD526940E3A4}"/>
                </a:ext>
              </a:extLst>
            </p:cNvPr>
            <p:cNvPicPr>
              <a:picLocks noChangeAspect="1"/>
            </p:cNvPicPr>
            <p:nvPr/>
          </p:nvPicPr>
          <p:blipFill>
            <a:blip r:embed="rId14"/>
            <a:srcRect l="64388" r="14595" b="7108"/>
            <a:stretch/>
          </p:blipFill>
          <p:spPr>
            <a:xfrm>
              <a:off x="6304958" y="5568510"/>
              <a:ext cx="768711" cy="1698819"/>
            </a:xfrm>
            <a:prstGeom prst="rect">
              <a:avLst/>
            </a:prstGeom>
          </p:spPr>
        </p:pic>
        <p:grpSp>
          <p:nvGrpSpPr>
            <p:cNvPr id="665" name="Group 664">
              <a:extLst>
                <a:ext uri="{FF2B5EF4-FFF2-40B4-BE49-F238E27FC236}">
                  <a16:creationId xmlns:a16="http://schemas.microsoft.com/office/drawing/2014/main" id="{66D710C6-82CA-D7D9-3E16-BF85A6DF4E9B}"/>
                </a:ext>
              </a:extLst>
            </p:cNvPr>
            <p:cNvGrpSpPr/>
            <p:nvPr/>
          </p:nvGrpSpPr>
          <p:grpSpPr>
            <a:xfrm>
              <a:off x="3060457" y="5601959"/>
              <a:ext cx="4595081" cy="2020906"/>
              <a:chOff x="3060457" y="5601959"/>
              <a:chExt cx="4595081" cy="2020906"/>
            </a:xfrm>
          </p:grpSpPr>
          <p:sp>
            <p:nvSpPr>
              <p:cNvPr id="635" name="Rectangle 634">
                <a:extLst>
                  <a:ext uri="{FF2B5EF4-FFF2-40B4-BE49-F238E27FC236}">
                    <a16:creationId xmlns:a16="http://schemas.microsoft.com/office/drawing/2014/main" id="{7E4EF0FD-06D8-14E6-BC92-7C006E9E8E98}"/>
                  </a:ext>
                </a:extLst>
              </p:cNvPr>
              <p:cNvSpPr/>
              <p:nvPr/>
            </p:nvSpPr>
            <p:spPr>
              <a:xfrm>
                <a:off x="3060457" y="6072187"/>
                <a:ext cx="130421" cy="80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TextBox 528">
                <a:extLst>
                  <a:ext uri="{FF2B5EF4-FFF2-40B4-BE49-F238E27FC236}">
                    <a16:creationId xmlns:a16="http://schemas.microsoft.com/office/drawing/2014/main" id="{7B8245A9-08A6-5EC6-A3EF-38C354E91CE1}"/>
                  </a:ext>
                </a:extLst>
              </p:cNvPr>
              <p:cNvSpPr txBox="1"/>
              <p:nvPr/>
            </p:nvSpPr>
            <p:spPr>
              <a:xfrm>
                <a:off x="6162166" y="7245425"/>
                <a:ext cx="1116689" cy="369332"/>
              </a:xfrm>
              <a:prstGeom prst="rect">
                <a:avLst/>
              </a:prstGeom>
              <a:noFill/>
            </p:spPr>
            <p:txBody>
              <a:bodyPr wrap="square" rtlCol="0">
                <a:spAutoFit/>
              </a:bodyPr>
              <a:lstStyle/>
              <a:p>
                <a:pPr algn="ctr"/>
                <a:r>
                  <a:rPr lang="en-US" sz="900" dirty="0" err="1"/>
                  <a:t>Abosolute</a:t>
                </a:r>
                <a:r>
                  <a:rPr lang="en-US" sz="900" dirty="0"/>
                  <a:t> information flow</a:t>
                </a:r>
              </a:p>
            </p:txBody>
          </p:sp>
          <p:grpSp>
            <p:nvGrpSpPr>
              <p:cNvPr id="56" name="Google Shape;510;p3">
                <a:extLst>
                  <a:ext uri="{FF2B5EF4-FFF2-40B4-BE49-F238E27FC236}">
                    <a16:creationId xmlns:a16="http://schemas.microsoft.com/office/drawing/2014/main" id="{683F190E-3E40-AB5F-5723-8AAD52FEF442}"/>
                  </a:ext>
                </a:extLst>
              </p:cNvPr>
              <p:cNvGrpSpPr/>
              <p:nvPr/>
            </p:nvGrpSpPr>
            <p:grpSpPr>
              <a:xfrm>
                <a:off x="6665062" y="5727715"/>
                <a:ext cx="990476" cy="414535"/>
                <a:chOff x="8471646" y="2381407"/>
                <a:chExt cx="907553" cy="379830"/>
              </a:xfrm>
            </p:grpSpPr>
            <p:grpSp>
              <p:nvGrpSpPr>
                <p:cNvPr id="57" name="Google Shape;511;p3">
                  <a:extLst>
                    <a:ext uri="{FF2B5EF4-FFF2-40B4-BE49-F238E27FC236}">
                      <a16:creationId xmlns:a16="http://schemas.microsoft.com/office/drawing/2014/main" id="{0F3C7600-A3C9-445B-B133-69EAF0452FD2}"/>
                    </a:ext>
                  </a:extLst>
                </p:cNvPr>
                <p:cNvGrpSpPr/>
                <p:nvPr/>
              </p:nvGrpSpPr>
              <p:grpSpPr>
                <a:xfrm>
                  <a:off x="8474180" y="2381407"/>
                  <a:ext cx="713047" cy="230832"/>
                  <a:chOff x="8547458" y="2618403"/>
                  <a:chExt cx="713047" cy="230832"/>
                </a:xfrm>
              </p:grpSpPr>
              <p:sp>
                <p:nvSpPr>
                  <p:cNvPr id="61" name="Google Shape;512;p3">
                    <a:extLst>
                      <a:ext uri="{FF2B5EF4-FFF2-40B4-BE49-F238E27FC236}">
                        <a16:creationId xmlns:a16="http://schemas.microsoft.com/office/drawing/2014/main" id="{4508C1E1-684B-75EF-BD7D-726E3CC8C4AC}"/>
                      </a:ext>
                    </a:extLst>
                  </p:cNvPr>
                  <p:cNvSpPr/>
                  <p:nvPr/>
                </p:nvSpPr>
                <p:spPr>
                  <a:xfrm>
                    <a:off x="8547458" y="2684184"/>
                    <a:ext cx="97808" cy="97808"/>
                  </a:xfrm>
                  <a:prstGeom prst="rect">
                    <a:avLst/>
                  </a:prstGeom>
                  <a:solidFill>
                    <a:srgbClr val="4DAF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2" name="Google Shape;513;p3">
                    <a:extLst>
                      <a:ext uri="{FF2B5EF4-FFF2-40B4-BE49-F238E27FC236}">
                        <a16:creationId xmlns:a16="http://schemas.microsoft.com/office/drawing/2014/main" id="{95BCB4C5-5415-246C-A95E-9835742B03E6}"/>
                      </a:ext>
                    </a:extLst>
                  </p:cNvPr>
                  <p:cNvSpPr txBox="1"/>
                  <p:nvPr/>
                </p:nvSpPr>
                <p:spPr>
                  <a:xfrm>
                    <a:off x="8588216" y="2618403"/>
                    <a:ext cx="672289"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CON</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58" name="Google Shape;514;p3">
                  <a:extLst>
                    <a:ext uri="{FF2B5EF4-FFF2-40B4-BE49-F238E27FC236}">
                      <a16:creationId xmlns:a16="http://schemas.microsoft.com/office/drawing/2014/main" id="{BD6AC661-0623-2926-6C58-15E155C21BC2}"/>
                    </a:ext>
                  </a:extLst>
                </p:cNvPr>
                <p:cNvGrpSpPr/>
                <p:nvPr/>
              </p:nvGrpSpPr>
              <p:grpSpPr>
                <a:xfrm>
                  <a:off x="8471646" y="2530445"/>
                  <a:ext cx="907553" cy="230792"/>
                  <a:chOff x="7811147" y="2674792"/>
                  <a:chExt cx="907553" cy="230792"/>
                </a:xfrm>
              </p:grpSpPr>
              <p:sp>
                <p:nvSpPr>
                  <p:cNvPr id="59" name="Google Shape;515;p3">
                    <a:extLst>
                      <a:ext uri="{FF2B5EF4-FFF2-40B4-BE49-F238E27FC236}">
                        <a16:creationId xmlns:a16="http://schemas.microsoft.com/office/drawing/2014/main" id="{4E603296-4AA1-2371-799C-8541D7E49ACF}"/>
                      </a:ext>
                    </a:extLst>
                  </p:cNvPr>
                  <p:cNvSpPr txBox="1"/>
                  <p:nvPr/>
                </p:nvSpPr>
                <p:spPr>
                  <a:xfrm>
                    <a:off x="7864804" y="2674792"/>
                    <a:ext cx="85389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At-Risk/ERA</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 name="Google Shape;516;p3">
                    <a:extLst>
                      <a:ext uri="{FF2B5EF4-FFF2-40B4-BE49-F238E27FC236}">
                        <a16:creationId xmlns:a16="http://schemas.microsoft.com/office/drawing/2014/main" id="{37995805-B48E-0AB6-A86E-008F488C9F95}"/>
                      </a:ext>
                    </a:extLst>
                  </p:cNvPr>
                  <p:cNvSpPr/>
                  <p:nvPr/>
                </p:nvSpPr>
                <p:spPr>
                  <a:xfrm>
                    <a:off x="7811147" y="2741304"/>
                    <a:ext cx="97808" cy="97808"/>
                  </a:xfrm>
                  <a:prstGeom prst="rect">
                    <a:avLst/>
                  </a:prstGeom>
                  <a:solidFill>
                    <a:srgbClr val="FF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530" name="TextBox 529">
                <a:extLst>
                  <a:ext uri="{FF2B5EF4-FFF2-40B4-BE49-F238E27FC236}">
                    <a16:creationId xmlns:a16="http://schemas.microsoft.com/office/drawing/2014/main" id="{8A030839-3884-C0B3-4E74-CFC800EF470A}"/>
                  </a:ext>
                </a:extLst>
              </p:cNvPr>
              <p:cNvSpPr txBox="1"/>
              <p:nvPr/>
            </p:nvSpPr>
            <p:spPr>
              <a:xfrm>
                <a:off x="5244029" y="7253533"/>
                <a:ext cx="1157568" cy="369332"/>
              </a:xfrm>
              <a:prstGeom prst="rect">
                <a:avLst/>
              </a:prstGeom>
              <a:noFill/>
            </p:spPr>
            <p:txBody>
              <a:bodyPr wrap="square" rtlCol="0">
                <a:spAutoFit/>
              </a:bodyPr>
              <a:lstStyle/>
              <a:p>
                <a:pPr algn="ctr"/>
                <a:r>
                  <a:rPr lang="en-US" sz="900" dirty="0"/>
                  <a:t>Relative information flow</a:t>
                </a:r>
              </a:p>
            </p:txBody>
          </p:sp>
          <p:sp>
            <p:nvSpPr>
              <p:cNvPr id="54" name="TextBox 53">
                <a:extLst>
                  <a:ext uri="{FF2B5EF4-FFF2-40B4-BE49-F238E27FC236}">
                    <a16:creationId xmlns:a16="http://schemas.microsoft.com/office/drawing/2014/main" id="{437DBD50-DBE1-A974-1C0F-2A5C93F529D8}"/>
                  </a:ext>
                </a:extLst>
              </p:cNvPr>
              <p:cNvSpPr txBox="1"/>
              <p:nvPr/>
            </p:nvSpPr>
            <p:spPr>
              <a:xfrm>
                <a:off x="4400253" y="6265694"/>
                <a:ext cx="1107996" cy="230832"/>
              </a:xfrm>
              <a:prstGeom prst="rect">
                <a:avLst/>
              </a:prstGeom>
              <a:noFill/>
            </p:spPr>
            <p:txBody>
              <a:bodyPr wrap="none" rtlCol="0">
                <a:spAutoFit/>
              </a:bodyPr>
              <a:lstStyle/>
              <a:p>
                <a:r>
                  <a:rPr lang="en-US" sz="900" dirty="0"/>
                  <a:t>TNF - TNFRSF1B</a:t>
                </a:r>
              </a:p>
            </p:txBody>
          </p:sp>
          <p:sp>
            <p:nvSpPr>
              <p:cNvPr id="55" name="TextBox 54">
                <a:extLst>
                  <a:ext uri="{FF2B5EF4-FFF2-40B4-BE49-F238E27FC236}">
                    <a16:creationId xmlns:a16="http://schemas.microsoft.com/office/drawing/2014/main" id="{90AC631E-DF7D-F64C-DF29-8A5527D876CF}"/>
                  </a:ext>
                </a:extLst>
              </p:cNvPr>
              <p:cNvSpPr txBox="1"/>
              <p:nvPr/>
            </p:nvSpPr>
            <p:spPr>
              <a:xfrm>
                <a:off x="4060417" y="5734706"/>
                <a:ext cx="1447832" cy="230832"/>
              </a:xfrm>
              <a:prstGeom prst="rect">
                <a:avLst/>
              </a:prstGeom>
              <a:noFill/>
            </p:spPr>
            <p:txBody>
              <a:bodyPr wrap="none" rtlCol="0">
                <a:spAutoFit/>
              </a:bodyPr>
              <a:lstStyle/>
              <a:p>
                <a:r>
                  <a:rPr lang="en-US" sz="900" dirty="0"/>
                  <a:t>TNFSF13B - TNFRSF17</a:t>
                </a:r>
              </a:p>
            </p:txBody>
          </p:sp>
          <p:sp>
            <p:nvSpPr>
              <p:cNvPr id="63" name="TextBox 62">
                <a:extLst>
                  <a:ext uri="{FF2B5EF4-FFF2-40B4-BE49-F238E27FC236}">
                    <a16:creationId xmlns:a16="http://schemas.microsoft.com/office/drawing/2014/main" id="{C637AD9B-C7BD-116A-C00A-90B31C818528}"/>
                  </a:ext>
                </a:extLst>
              </p:cNvPr>
              <p:cNvSpPr txBox="1"/>
              <p:nvPr/>
            </p:nvSpPr>
            <p:spPr>
              <a:xfrm>
                <a:off x="3977061" y="5867453"/>
                <a:ext cx="1531188" cy="230832"/>
              </a:xfrm>
              <a:prstGeom prst="rect">
                <a:avLst/>
              </a:prstGeom>
              <a:noFill/>
            </p:spPr>
            <p:txBody>
              <a:bodyPr wrap="none" rtlCol="0">
                <a:spAutoFit/>
              </a:bodyPr>
              <a:lstStyle/>
              <a:p>
                <a:r>
                  <a:rPr lang="en-US" sz="900" dirty="0"/>
                  <a:t>TNFSF13B - TNFRSF13C</a:t>
                </a:r>
              </a:p>
            </p:txBody>
          </p:sp>
          <p:sp>
            <p:nvSpPr>
              <p:cNvPr id="513" name="TextBox 512">
                <a:extLst>
                  <a:ext uri="{FF2B5EF4-FFF2-40B4-BE49-F238E27FC236}">
                    <a16:creationId xmlns:a16="http://schemas.microsoft.com/office/drawing/2014/main" id="{ADCBDA03-E8F0-5F72-7967-2499B12BEE93}"/>
                  </a:ext>
                </a:extLst>
              </p:cNvPr>
              <p:cNvSpPr txBox="1"/>
              <p:nvPr/>
            </p:nvSpPr>
            <p:spPr>
              <a:xfrm>
                <a:off x="3983473" y="6000200"/>
                <a:ext cx="1524776" cy="230832"/>
              </a:xfrm>
              <a:prstGeom prst="rect">
                <a:avLst/>
              </a:prstGeom>
              <a:noFill/>
            </p:spPr>
            <p:txBody>
              <a:bodyPr wrap="none" rtlCol="0">
                <a:spAutoFit/>
              </a:bodyPr>
              <a:lstStyle/>
              <a:p>
                <a:r>
                  <a:rPr lang="en-US" sz="900" dirty="0"/>
                  <a:t>TNFSF13B - TNFRSF13B</a:t>
                </a:r>
              </a:p>
            </p:txBody>
          </p:sp>
          <p:sp>
            <p:nvSpPr>
              <p:cNvPr id="514" name="TextBox 513">
                <a:extLst>
                  <a:ext uri="{FF2B5EF4-FFF2-40B4-BE49-F238E27FC236}">
                    <a16:creationId xmlns:a16="http://schemas.microsoft.com/office/drawing/2014/main" id="{4609C64B-022F-7056-2403-B4483BD6ECCB}"/>
                  </a:ext>
                </a:extLst>
              </p:cNvPr>
              <p:cNvSpPr txBox="1"/>
              <p:nvPr/>
            </p:nvSpPr>
            <p:spPr>
              <a:xfrm>
                <a:off x="4060417" y="6132947"/>
                <a:ext cx="1447832" cy="230832"/>
              </a:xfrm>
              <a:prstGeom prst="rect">
                <a:avLst/>
              </a:prstGeom>
              <a:noFill/>
            </p:spPr>
            <p:txBody>
              <a:bodyPr wrap="none" rtlCol="0">
                <a:spAutoFit/>
              </a:bodyPr>
              <a:lstStyle/>
              <a:p>
                <a:r>
                  <a:rPr lang="en-US" sz="900" dirty="0"/>
                  <a:t>TNFSF10 - TNFRSF10B</a:t>
                </a:r>
              </a:p>
            </p:txBody>
          </p:sp>
          <p:sp>
            <p:nvSpPr>
              <p:cNvPr id="532" name="TextBox 531">
                <a:extLst>
                  <a:ext uri="{FF2B5EF4-FFF2-40B4-BE49-F238E27FC236}">
                    <a16:creationId xmlns:a16="http://schemas.microsoft.com/office/drawing/2014/main" id="{FCE93921-EBD6-F9F2-C90B-19FFFD26496F}"/>
                  </a:ext>
                </a:extLst>
              </p:cNvPr>
              <p:cNvSpPr txBox="1"/>
              <p:nvPr/>
            </p:nvSpPr>
            <p:spPr>
              <a:xfrm>
                <a:off x="4406665" y="6531188"/>
                <a:ext cx="1101584" cy="230832"/>
              </a:xfrm>
              <a:prstGeom prst="rect">
                <a:avLst/>
              </a:prstGeom>
              <a:noFill/>
            </p:spPr>
            <p:txBody>
              <a:bodyPr wrap="none" rtlCol="0">
                <a:spAutoFit/>
              </a:bodyPr>
              <a:lstStyle/>
              <a:p>
                <a:r>
                  <a:rPr lang="en-US" sz="900" dirty="0"/>
                  <a:t>APP - TNFRSF21</a:t>
                </a:r>
              </a:p>
            </p:txBody>
          </p:sp>
          <p:sp>
            <p:nvSpPr>
              <p:cNvPr id="537" name="TextBox 536">
                <a:extLst>
                  <a:ext uri="{FF2B5EF4-FFF2-40B4-BE49-F238E27FC236}">
                    <a16:creationId xmlns:a16="http://schemas.microsoft.com/office/drawing/2014/main" id="{BB801052-6428-7431-4D04-1EC9997AEAC2}"/>
                  </a:ext>
                </a:extLst>
              </p:cNvPr>
              <p:cNvSpPr txBox="1"/>
              <p:nvPr/>
            </p:nvSpPr>
            <p:spPr>
              <a:xfrm>
                <a:off x="4348957" y="6663935"/>
                <a:ext cx="1159292" cy="230832"/>
              </a:xfrm>
              <a:prstGeom prst="rect">
                <a:avLst/>
              </a:prstGeom>
              <a:noFill/>
            </p:spPr>
            <p:txBody>
              <a:bodyPr wrap="none" rtlCol="0">
                <a:spAutoFit/>
              </a:bodyPr>
              <a:lstStyle/>
              <a:p>
                <a:r>
                  <a:rPr lang="en-US" sz="900" dirty="0"/>
                  <a:t>BTLA - TNFRSF14</a:t>
                </a:r>
              </a:p>
            </p:txBody>
          </p:sp>
          <p:sp>
            <p:nvSpPr>
              <p:cNvPr id="582" name="TextBox 581">
                <a:extLst>
                  <a:ext uri="{FF2B5EF4-FFF2-40B4-BE49-F238E27FC236}">
                    <a16:creationId xmlns:a16="http://schemas.microsoft.com/office/drawing/2014/main" id="{BA79C2AA-DC31-B265-D86E-1865D1C00DF8}"/>
                  </a:ext>
                </a:extLst>
              </p:cNvPr>
              <p:cNvSpPr txBox="1"/>
              <p:nvPr/>
            </p:nvSpPr>
            <p:spPr>
              <a:xfrm>
                <a:off x="4137361" y="5601959"/>
                <a:ext cx="1370888" cy="230832"/>
              </a:xfrm>
              <a:prstGeom prst="rect">
                <a:avLst/>
              </a:prstGeom>
              <a:noFill/>
            </p:spPr>
            <p:txBody>
              <a:bodyPr wrap="none" rtlCol="0">
                <a:spAutoFit/>
              </a:bodyPr>
              <a:lstStyle/>
              <a:p>
                <a:r>
                  <a:rPr lang="en-US" sz="900" dirty="0"/>
                  <a:t>TNFSF14 - TNFRSF14</a:t>
                </a:r>
              </a:p>
            </p:txBody>
          </p:sp>
          <p:sp>
            <p:nvSpPr>
              <p:cNvPr id="583" name="TextBox 582">
                <a:extLst>
                  <a:ext uri="{FF2B5EF4-FFF2-40B4-BE49-F238E27FC236}">
                    <a16:creationId xmlns:a16="http://schemas.microsoft.com/office/drawing/2014/main" id="{10C869A4-E69B-E4AB-080B-4EB25F180602}"/>
                  </a:ext>
                </a:extLst>
              </p:cNvPr>
              <p:cNvSpPr txBox="1"/>
              <p:nvPr/>
            </p:nvSpPr>
            <p:spPr>
              <a:xfrm>
                <a:off x="4727266" y="6929429"/>
                <a:ext cx="742511" cy="230832"/>
              </a:xfrm>
              <a:prstGeom prst="rect">
                <a:avLst/>
              </a:prstGeom>
              <a:noFill/>
            </p:spPr>
            <p:txBody>
              <a:bodyPr wrap="none" rtlCol="0">
                <a:spAutoFit/>
              </a:bodyPr>
              <a:lstStyle/>
              <a:p>
                <a:r>
                  <a:rPr lang="en-US" sz="900" dirty="0"/>
                  <a:t>IL16 - CD4</a:t>
                </a:r>
              </a:p>
            </p:txBody>
          </p:sp>
          <p:sp>
            <p:nvSpPr>
              <p:cNvPr id="584" name="TextBox 583">
                <a:extLst>
                  <a:ext uri="{FF2B5EF4-FFF2-40B4-BE49-F238E27FC236}">
                    <a16:creationId xmlns:a16="http://schemas.microsoft.com/office/drawing/2014/main" id="{09996D99-6740-A851-6470-BFD8ECD07D5C}"/>
                  </a:ext>
                </a:extLst>
              </p:cNvPr>
              <p:cNvSpPr txBox="1"/>
              <p:nvPr/>
            </p:nvSpPr>
            <p:spPr>
              <a:xfrm>
                <a:off x="4278425" y="6796682"/>
                <a:ext cx="1229824" cy="230832"/>
              </a:xfrm>
              <a:prstGeom prst="rect">
                <a:avLst/>
              </a:prstGeom>
              <a:noFill/>
            </p:spPr>
            <p:txBody>
              <a:bodyPr wrap="none" rtlCol="0">
                <a:spAutoFit/>
              </a:bodyPr>
              <a:lstStyle/>
              <a:p>
                <a:r>
                  <a:rPr lang="en-US" sz="900" dirty="0"/>
                  <a:t>CD160 - TNFRSF14</a:t>
                </a:r>
              </a:p>
            </p:txBody>
          </p:sp>
          <p:sp>
            <p:nvSpPr>
              <p:cNvPr id="588" name="TextBox 587">
                <a:extLst>
                  <a:ext uri="{FF2B5EF4-FFF2-40B4-BE49-F238E27FC236}">
                    <a16:creationId xmlns:a16="http://schemas.microsoft.com/office/drawing/2014/main" id="{360ED302-F6A9-B043-4406-CEC71C5824FE}"/>
                  </a:ext>
                </a:extLst>
              </p:cNvPr>
              <p:cNvSpPr txBox="1"/>
              <p:nvPr/>
            </p:nvSpPr>
            <p:spPr>
              <a:xfrm>
                <a:off x="3767067" y="7062180"/>
                <a:ext cx="1741182" cy="230832"/>
              </a:xfrm>
              <a:prstGeom prst="rect">
                <a:avLst/>
              </a:prstGeom>
              <a:noFill/>
            </p:spPr>
            <p:txBody>
              <a:bodyPr wrap="none" rtlCol="0">
                <a:spAutoFit/>
              </a:bodyPr>
              <a:lstStyle/>
              <a:p>
                <a:r>
                  <a:rPr lang="en-US" sz="900" dirty="0"/>
                  <a:t>TGF-</a:t>
                </a:r>
                <a:r>
                  <a:rPr lang="el-GR" sz="900" dirty="0"/>
                  <a:t>β</a:t>
                </a:r>
                <a:r>
                  <a:rPr lang="en-US" sz="900" dirty="0"/>
                  <a:t>1 - (TGFBR1+TGFBR2)</a:t>
                </a:r>
              </a:p>
            </p:txBody>
          </p:sp>
          <p:sp>
            <p:nvSpPr>
              <p:cNvPr id="589" name="TextBox 588">
                <a:extLst>
                  <a:ext uri="{FF2B5EF4-FFF2-40B4-BE49-F238E27FC236}">
                    <a16:creationId xmlns:a16="http://schemas.microsoft.com/office/drawing/2014/main" id="{88C81AB0-1202-E296-5828-41000981438A}"/>
                  </a:ext>
                </a:extLst>
              </p:cNvPr>
              <p:cNvSpPr txBox="1"/>
              <p:nvPr/>
            </p:nvSpPr>
            <p:spPr>
              <a:xfrm>
                <a:off x="4611850" y="6398441"/>
                <a:ext cx="896399" cy="230832"/>
              </a:xfrm>
              <a:prstGeom prst="rect">
                <a:avLst/>
              </a:prstGeom>
              <a:noFill/>
            </p:spPr>
            <p:txBody>
              <a:bodyPr wrap="none" rtlCol="0">
                <a:spAutoFit/>
              </a:bodyPr>
              <a:lstStyle/>
              <a:p>
                <a:r>
                  <a:rPr lang="en-US" sz="900" dirty="0"/>
                  <a:t>CCL5 - CCR4</a:t>
                </a:r>
              </a:p>
            </p:txBody>
          </p:sp>
        </p:grpSp>
        <p:pic>
          <p:nvPicPr>
            <p:cNvPr id="663" name="Picture 662">
              <a:extLst>
                <a:ext uri="{FF2B5EF4-FFF2-40B4-BE49-F238E27FC236}">
                  <a16:creationId xmlns:a16="http://schemas.microsoft.com/office/drawing/2014/main" id="{3792F87A-38E8-FB36-3B80-6E2D03D241F5}"/>
                </a:ext>
              </a:extLst>
            </p:cNvPr>
            <p:cNvPicPr>
              <a:picLocks noChangeAspect="1"/>
            </p:cNvPicPr>
            <p:nvPr/>
          </p:nvPicPr>
          <p:blipFill>
            <a:blip r:embed="rId14"/>
            <a:srcRect l="21855" r="57075" b="6036"/>
            <a:stretch/>
          </p:blipFill>
          <p:spPr>
            <a:xfrm>
              <a:off x="5435238" y="5569706"/>
              <a:ext cx="770655" cy="1718415"/>
            </a:xfrm>
            <a:prstGeom prst="rect">
              <a:avLst/>
            </a:prstGeom>
          </p:spPr>
        </p:pic>
      </p:grpSp>
      <p:sp>
        <p:nvSpPr>
          <p:cNvPr id="5" name="Google Shape;528;p4">
            <a:extLst>
              <a:ext uri="{FF2B5EF4-FFF2-40B4-BE49-F238E27FC236}">
                <a16:creationId xmlns:a16="http://schemas.microsoft.com/office/drawing/2014/main" id="{6522F01F-B8E3-C6E2-81DA-4F6DF73FEA26}"/>
              </a:ext>
            </a:extLst>
          </p:cNvPr>
          <p:cNvSpPr/>
          <p:nvPr/>
        </p:nvSpPr>
        <p:spPr>
          <a:xfrm>
            <a:off x="73658" y="7389509"/>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535;p4">
            <a:extLst>
              <a:ext uri="{FF2B5EF4-FFF2-40B4-BE49-F238E27FC236}">
                <a16:creationId xmlns:a16="http://schemas.microsoft.com/office/drawing/2014/main" id="{4F768024-A044-3937-77A2-17A2CA6562CC}"/>
              </a:ext>
            </a:extLst>
          </p:cNvPr>
          <p:cNvSpPr txBox="1"/>
          <p:nvPr/>
        </p:nvSpPr>
        <p:spPr>
          <a:xfrm>
            <a:off x="387971" y="7389509"/>
            <a:ext cx="282673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IL16 signaling network comparison</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528;p4">
            <a:extLst>
              <a:ext uri="{FF2B5EF4-FFF2-40B4-BE49-F238E27FC236}">
                <a16:creationId xmlns:a16="http://schemas.microsoft.com/office/drawing/2014/main" id="{2DDFF094-A960-5BC5-AD46-A0A835B2ADC6}"/>
              </a:ext>
            </a:extLst>
          </p:cNvPr>
          <p:cNvSpPr/>
          <p:nvPr/>
        </p:nvSpPr>
        <p:spPr>
          <a:xfrm>
            <a:off x="7710683" y="7407592"/>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46" name="Group 45">
            <a:extLst>
              <a:ext uri="{FF2B5EF4-FFF2-40B4-BE49-F238E27FC236}">
                <a16:creationId xmlns:a16="http://schemas.microsoft.com/office/drawing/2014/main" id="{20ECCC0E-3573-4048-76CB-14D6B4335A33}"/>
              </a:ext>
            </a:extLst>
          </p:cNvPr>
          <p:cNvGrpSpPr/>
          <p:nvPr/>
        </p:nvGrpSpPr>
        <p:grpSpPr>
          <a:xfrm>
            <a:off x="163382" y="7684690"/>
            <a:ext cx="3780199" cy="2205035"/>
            <a:chOff x="225099" y="652430"/>
            <a:chExt cx="3780199" cy="2205035"/>
          </a:xfrm>
        </p:grpSpPr>
        <p:sp>
          <p:nvSpPr>
            <p:cNvPr id="711" name="Rectangle 710">
              <a:extLst>
                <a:ext uri="{FF2B5EF4-FFF2-40B4-BE49-F238E27FC236}">
                  <a16:creationId xmlns:a16="http://schemas.microsoft.com/office/drawing/2014/main" id="{5AA59F5F-ECF3-0069-1EB1-C87674D55A60}"/>
                </a:ext>
              </a:extLst>
            </p:cNvPr>
            <p:cNvSpPr/>
            <p:nvPr/>
          </p:nvSpPr>
          <p:spPr>
            <a:xfrm>
              <a:off x="1928120" y="992538"/>
              <a:ext cx="207452" cy="125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2" name="TextBox 711">
              <a:extLst>
                <a:ext uri="{FF2B5EF4-FFF2-40B4-BE49-F238E27FC236}">
                  <a16:creationId xmlns:a16="http://schemas.microsoft.com/office/drawing/2014/main" id="{31F1B5E0-4A3D-7414-7DA5-900ABA78BDD9}"/>
                </a:ext>
              </a:extLst>
            </p:cNvPr>
            <p:cNvSpPr txBox="1"/>
            <p:nvPr/>
          </p:nvSpPr>
          <p:spPr>
            <a:xfrm>
              <a:off x="809844" y="821440"/>
              <a:ext cx="494046" cy="200055"/>
            </a:xfrm>
            <a:prstGeom prst="rect">
              <a:avLst/>
            </a:prstGeom>
            <a:noFill/>
          </p:spPr>
          <p:txBody>
            <a:bodyPr wrap="none" rtlCol="0">
              <a:spAutoFit/>
            </a:bodyPr>
            <a:lstStyle/>
            <a:p>
              <a:r>
                <a:rPr lang="en-US" sz="700" dirty="0"/>
                <a:t>Source </a:t>
              </a:r>
            </a:p>
          </p:txBody>
        </p:sp>
        <p:sp>
          <p:nvSpPr>
            <p:cNvPr id="713" name="TextBox 712">
              <a:extLst>
                <a:ext uri="{FF2B5EF4-FFF2-40B4-BE49-F238E27FC236}">
                  <a16:creationId xmlns:a16="http://schemas.microsoft.com/office/drawing/2014/main" id="{E6BBAD7D-F9F8-65CA-A2C9-587D57D6FF8E}"/>
                </a:ext>
              </a:extLst>
            </p:cNvPr>
            <p:cNvSpPr txBox="1"/>
            <p:nvPr/>
          </p:nvSpPr>
          <p:spPr>
            <a:xfrm>
              <a:off x="1621532" y="821440"/>
              <a:ext cx="495649" cy="200055"/>
            </a:xfrm>
            <a:prstGeom prst="rect">
              <a:avLst/>
            </a:prstGeom>
            <a:noFill/>
          </p:spPr>
          <p:txBody>
            <a:bodyPr wrap="none" rtlCol="0">
              <a:spAutoFit/>
            </a:bodyPr>
            <a:lstStyle/>
            <a:p>
              <a:r>
                <a:rPr lang="en-US" sz="700" dirty="0"/>
                <a:t>Target  </a:t>
              </a:r>
            </a:p>
          </p:txBody>
        </p:sp>
        <p:sp>
          <p:nvSpPr>
            <p:cNvPr id="714" name="Rectangle 713">
              <a:extLst>
                <a:ext uri="{FF2B5EF4-FFF2-40B4-BE49-F238E27FC236}">
                  <a16:creationId xmlns:a16="http://schemas.microsoft.com/office/drawing/2014/main" id="{0E2C4AB1-526C-BE0C-582E-555CEDCF6308}"/>
                </a:ext>
              </a:extLst>
            </p:cNvPr>
            <p:cNvSpPr/>
            <p:nvPr/>
          </p:nvSpPr>
          <p:spPr>
            <a:xfrm>
              <a:off x="1064479" y="680369"/>
              <a:ext cx="872481" cy="160953"/>
            </a:xfrm>
            <a:prstGeom prst="rect">
              <a:avLst/>
            </a:prstGeom>
            <a:solidFill>
              <a:srgbClr val="4DAF4A"/>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5" name="TextBox 714">
              <a:extLst>
                <a:ext uri="{FF2B5EF4-FFF2-40B4-BE49-F238E27FC236}">
                  <a16:creationId xmlns:a16="http://schemas.microsoft.com/office/drawing/2014/main" id="{2E5592F5-1C43-29C3-DD14-25FB311DCDF1}"/>
                </a:ext>
              </a:extLst>
            </p:cNvPr>
            <p:cNvSpPr txBox="1"/>
            <p:nvPr/>
          </p:nvSpPr>
          <p:spPr>
            <a:xfrm>
              <a:off x="1295841" y="662648"/>
              <a:ext cx="399666" cy="200055"/>
            </a:xfrm>
            <a:prstGeom prst="rect">
              <a:avLst/>
            </a:prstGeom>
            <a:noFill/>
          </p:spPr>
          <p:txBody>
            <a:bodyPr wrap="square" rtlCol="0">
              <a:spAutoFit/>
            </a:bodyPr>
            <a:lstStyle/>
            <a:p>
              <a:pPr algn="ctr"/>
              <a:r>
                <a:rPr lang="en-US" sz="700" dirty="0"/>
                <a:t>p48</a:t>
              </a:r>
            </a:p>
          </p:txBody>
        </p:sp>
        <p:sp>
          <p:nvSpPr>
            <p:cNvPr id="716" name="Rectangle 715">
              <a:extLst>
                <a:ext uri="{FF2B5EF4-FFF2-40B4-BE49-F238E27FC236}">
                  <a16:creationId xmlns:a16="http://schemas.microsoft.com/office/drawing/2014/main" id="{C1A6DFEC-E7BC-F547-102A-67D811C5D2A0}"/>
                </a:ext>
              </a:extLst>
            </p:cNvPr>
            <p:cNvSpPr/>
            <p:nvPr/>
          </p:nvSpPr>
          <p:spPr>
            <a:xfrm>
              <a:off x="3467830" y="982917"/>
              <a:ext cx="134103" cy="82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17" name="TextBox 716">
              <a:extLst>
                <a:ext uri="{FF2B5EF4-FFF2-40B4-BE49-F238E27FC236}">
                  <a16:creationId xmlns:a16="http://schemas.microsoft.com/office/drawing/2014/main" id="{1A86AFA1-735F-7D07-21AE-74D1AC01D800}"/>
                </a:ext>
              </a:extLst>
            </p:cNvPr>
            <p:cNvSpPr txBox="1"/>
            <p:nvPr/>
          </p:nvSpPr>
          <p:spPr>
            <a:xfrm>
              <a:off x="2697958" y="821440"/>
              <a:ext cx="494046" cy="200055"/>
            </a:xfrm>
            <a:prstGeom prst="rect">
              <a:avLst/>
            </a:prstGeom>
            <a:noFill/>
          </p:spPr>
          <p:txBody>
            <a:bodyPr wrap="none" rtlCol="0">
              <a:spAutoFit/>
            </a:bodyPr>
            <a:lstStyle/>
            <a:p>
              <a:r>
                <a:rPr lang="en-US" sz="700" dirty="0"/>
                <a:t>Source </a:t>
              </a:r>
            </a:p>
          </p:txBody>
        </p:sp>
        <p:sp>
          <p:nvSpPr>
            <p:cNvPr id="718" name="TextBox 717">
              <a:extLst>
                <a:ext uri="{FF2B5EF4-FFF2-40B4-BE49-F238E27FC236}">
                  <a16:creationId xmlns:a16="http://schemas.microsoft.com/office/drawing/2014/main" id="{688F479B-2D2A-0716-4EE8-3701F7D6FEF0}"/>
                </a:ext>
              </a:extLst>
            </p:cNvPr>
            <p:cNvSpPr txBox="1"/>
            <p:nvPr/>
          </p:nvSpPr>
          <p:spPr>
            <a:xfrm>
              <a:off x="3509649" y="821440"/>
              <a:ext cx="495649" cy="200055"/>
            </a:xfrm>
            <a:prstGeom prst="rect">
              <a:avLst/>
            </a:prstGeom>
            <a:noFill/>
          </p:spPr>
          <p:txBody>
            <a:bodyPr wrap="none" rtlCol="0">
              <a:spAutoFit/>
            </a:bodyPr>
            <a:lstStyle/>
            <a:p>
              <a:r>
                <a:rPr lang="en-US" sz="700" dirty="0"/>
                <a:t>Target  </a:t>
              </a:r>
            </a:p>
          </p:txBody>
        </p:sp>
        <p:cxnSp>
          <p:nvCxnSpPr>
            <p:cNvPr id="719" name="Straight Arrow Connector 718">
              <a:extLst>
                <a:ext uri="{FF2B5EF4-FFF2-40B4-BE49-F238E27FC236}">
                  <a16:creationId xmlns:a16="http://schemas.microsoft.com/office/drawing/2014/main" id="{E2740C60-9DA6-18C7-C17E-152861A876DB}"/>
                </a:ext>
              </a:extLst>
            </p:cNvPr>
            <p:cNvCxnSpPr>
              <a:cxnSpLocks/>
            </p:cNvCxnSpPr>
            <p:nvPr/>
          </p:nvCxnSpPr>
          <p:spPr>
            <a:xfrm flipV="1">
              <a:off x="2978808" y="1027990"/>
              <a:ext cx="784518"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20" name="Rectangle 719">
              <a:extLst>
                <a:ext uri="{FF2B5EF4-FFF2-40B4-BE49-F238E27FC236}">
                  <a16:creationId xmlns:a16="http://schemas.microsoft.com/office/drawing/2014/main" id="{E71187D7-E5D4-C8B5-7820-EFB8848B1360}"/>
                </a:ext>
              </a:extLst>
            </p:cNvPr>
            <p:cNvSpPr/>
            <p:nvPr/>
          </p:nvSpPr>
          <p:spPr>
            <a:xfrm>
              <a:off x="2948305" y="669198"/>
              <a:ext cx="872481" cy="160953"/>
            </a:xfrm>
            <a:prstGeom prst="rect">
              <a:avLst/>
            </a:prstGeom>
            <a:solidFill>
              <a:srgbClr val="FFFF0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21" name="TextBox 720">
              <a:extLst>
                <a:ext uri="{FF2B5EF4-FFF2-40B4-BE49-F238E27FC236}">
                  <a16:creationId xmlns:a16="http://schemas.microsoft.com/office/drawing/2014/main" id="{F630B605-F9C4-A47E-27C9-CEB08DE8DD3C}"/>
                </a:ext>
              </a:extLst>
            </p:cNvPr>
            <p:cNvSpPr txBox="1"/>
            <p:nvPr/>
          </p:nvSpPr>
          <p:spPr>
            <a:xfrm>
              <a:off x="3207226" y="652430"/>
              <a:ext cx="399666" cy="200055"/>
            </a:xfrm>
            <a:prstGeom prst="rect">
              <a:avLst/>
            </a:prstGeom>
            <a:noFill/>
          </p:spPr>
          <p:txBody>
            <a:bodyPr wrap="square" rtlCol="0">
              <a:spAutoFit/>
            </a:bodyPr>
            <a:lstStyle/>
            <a:p>
              <a:pPr algn="ctr"/>
              <a:r>
                <a:rPr lang="en-US" sz="700" dirty="0"/>
                <a:t>p31</a:t>
              </a:r>
            </a:p>
          </p:txBody>
        </p:sp>
        <p:cxnSp>
          <p:nvCxnSpPr>
            <p:cNvPr id="722" name="Straight Arrow Connector 721">
              <a:extLst>
                <a:ext uri="{FF2B5EF4-FFF2-40B4-BE49-F238E27FC236}">
                  <a16:creationId xmlns:a16="http://schemas.microsoft.com/office/drawing/2014/main" id="{E44935D8-0A87-EED9-935E-3682C13B6A35}"/>
                </a:ext>
              </a:extLst>
            </p:cNvPr>
            <p:cNvCxnSpPr>
              <a:cxnSpLocks/>
            </p:cNvCxnSpPr>
            <p:nvPr/>
          </p:nvCxnSpPr>
          <p:spPr>
            <a:xfrm flipV="1">
              <a:off x="1088174" y="1035411"/>
              <a:ext cx="784519" cy="554"/>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3" name="Group 722">
              <a:extLst>
                <a:ext uri="{FF2B5EF4-FFF2-40B4-BE49-F238E27FC236}">
                  <a16:creationId xmlns:a16="http://schemas.microsoft.com/office/drawing/2014/main" id="{3014846F-8B5A-F3B9-4952-52B589056B1C}"/>
                </a:ext>
              </a:extLst>
            </p:cNvPr>
            <p:cNvGrpSpPr/>
            <p:nvPr/>
          </p:nvGrpSpPr>
          <p:grpSpPr>
            <a:xfrm>
              <a:off x="2067178" y="1083311"/>
              <a:ext cx="1762253" cy="1774154"/>
              <a:chOff x="334864" y="1114913"/>
              <a:chExt cx="1762253" cy="1774154"/>
            </a:xfrm>
          </p:grpSpPr>
          <p:grpSp>
            <p:nvGrpSpPr>
              <p:cNvPr id="736" name="Group 735">
                <a:extLst>
                  <a:ext uri="{FF2B5EF4-FFF2-40B4-BE49-F238E27FC236}">
                    <a16:creationId xmlns:a16="http://schemas.microsoft.com/office/drawing/2014/main" id="{31F9F6F7-C34E-88ED-5807-8C7E00CF1F17}"/>
                  </a:ext>
                </a:extLst>
              </p:cNvPr>
              <p:cNvGrpSpPr/>
              <p:nvPr/>
            </p:nvGrpSpPr>
            <p:grpSpPr>
              <a:xfrm>
                <a:off x="334864" y="1114913"/>
                <a:ext cx="1762253" cy="1730031"/>
                <a:chOff x="334864" y="1114913"/>
                <a:chExt cx="1762253" cy="1730031"/>
              </a:xfrm>
            </p:grpSpPr>
            <p:pic>
              <p:nvPicPr>
                <p:cNvPr id="738" name="Picture 737">
                  <a:extLst>
                    <a:ext uri="{FF2B5EF4-FFF2-40B4-BE49-F238E27FC236}">
                      <a16:creationId xmlns:a16="http://schemas.microsoft.com/office/drawing/2014/main" id="{AC646823-F2F4-6AFF-4031-6D86BD784AA2}"/>
                    </a:ext>
                  </a:extLst>
                </p:cNvPr>
                <p:cNvPicPr>
                  <a:picLocks noChangeAspect="1"/>
                </p:cNvPicPr>
                <p:nvPr/>
              </p:nvPicPr>
              <p:blipFill>
                <a:blip r:embed="rId15"/>
                <a:srcRect l="12745" t="18885" r="72417" b="21886"/>
                <a:stretch/>
              </p:blipFill>
              <p:spPr>
                <a:xfrm>
                  <a:off x="1186291" y="1148314"/>
                  <a:ext cx="910826" cy="1696630"/>
                </a:xfrm>
                <a:prstGeom prst="rect">
                  <a:avLst/>
                </a:prstGeom>
              </p:spPr>
            </p:pic>
            <p:sp>
              <p:nvSpPr>
                <p:cNvPr id="739" name="TextBox 738">
                  <a:extLst>
                    <a:ext uri="{FF2B5EF4-FFF2-40B4-BE49-F238E27FC236}">
                      <a16:creationId xmlns:a16="http://schemas.microsoft.com/office/drawing/2014/main" id="{04773494-16D5-F477-311C-05DA306B7FAA}"/>
                    </a:ext>
                  </a:extLst>
                </p:cNvPr>
                <p:cNvSpPr txBox="1"/>
                <p:nvPr/>
              </p:nvSpPr>
              <p:spPr>
                <a:xfrm>
                  <a:off x="448677" y="1577883"/>
                  <a:ext cx="797013" cy="200055"/>
                </a:xfrm>
                <a:prstGeom prst="rect">
                  <a:avLst/>
                </a:prstGeom>
                <a:noFill/>
              </p:spPr>
              <p:txBody>
                <a:bodyPr wrap="none" rtlCol="0">
                  <a:spAutoFit/>
                </a:bodyPr>
                <a:lstStyle/>
                <a:p>
                  <a:pPr algn="r"/>
                  <a:r>
                    <a:rPr lang="en-US" sz="700" dirty="0"/>
                    <a:t>CD4 TCM – C1</a:t>
                  </a:r>
                </a:p>
              </p:txBody>
            </p:sp>
            <p:sp>
              <p:nvSpPr>
                <p:cNvPr id="740" name="TextBox 739">
                  <a:extLst>
                    <a:ext uri="{FF2B5EF4-FFF2-40B4-BE49-F238E27FC236}">
                      <a16:creationId xmlns:a16="http://schemas.microsoft.com/office/drawing/2014/main" id="{EA05416D-DDBB-1886-A220-D74068CBA4B4}"/>
                    </a:ext>
                  </a:extLst>
                </p:cNvPr>
                <p:cNvSpPr txBox="1"/>
                <p:nvPr/>
              </p:nvSpPr>
              <p:spPr>
                <a:xfrm>
                  <a:off x="334864" y="1114913"/>
                  <a:ext cx="910826" cy="200055"/>
                </a:xfrm>
                <a:prstGeom prst="rect">
                  <a:avLst/>
                </a:prstGeom>
                <a:noFill/>
              </p:spPr>
              <p:txBody>
                <a:bodyPr wrap="none" rtlCol="0">
                  <a:spAutoFit/>
                </a:bodyPr>
                <a:lstStyle/>
                <a:p>
                  <a:pPr algn="r"/>
                  <a:r>
                    <a:rPr lang="en-US" sz="700" dirty="0"/>
                    <a:t>CD4 T Naive – C1</a:t>
                  </a:r>
                </a:p>
              </p:txBody>
            </p:sp>
            <p:sp>
              <p:nvSpPr>
                <p:cNvPr id="741" name="TextBox 740">
                  <a:extLst>
                    <a:ext uri="{FF2B5EF4-FFF2-40B4-BE49-F238E27FC236}">
                      <a16:creationId xmlns:a16="http://schemas.microsoft.com/office/drawing/2014/main" id="{94822585-57EB-8272-201D-93F4D9F4ED04}"/>
                    </a:ext>
                  </a:extLst>
                </p:cNvPr>
                <p:cNvSpPr txBox="1"/>
                <p:nvPr/>
              </p:nvSpPr>
              <p:spPr>
                <a:xfrm>
                  <a:off x="453485" y="2040853"/>
                  <a:ext cx="792205" cy="200055"/>
                </a:xfrm>
                <a:prstGeom prst="rect">
                  <a:avLst/>
                </a:prstGeom>
                <a:noFill/>
              </p:spPr>
              <p:txBody>
                <a:bodyPr wrap="none" rtlCol="0">
                  <a:spAutoFit/>
                </a:bodyPr>
                <a:lstStyle/>
                <a:p>
                  <a:pPr algn="r"/>
                  <a:r>
                    <a:rPr lang="en-US" sz="700" dirty="0"/>
                    <a:t>CD8 TEM – C1</a:t>
                  </a:r>
                </a:p>
              </p:txBody>
            </p:sp>
            <p:sp>
              <p:nvSpPr>
                <p:cNvPr id="742" name="TextBox 741">
                  <a:extLst>
                    <a:ext uri="{FF2B5EF4-FFF2-40B4-BE49-F238E27FC236}">
                      <a16:creationId xmlns:a16="http://schemas.microsoft.com/office/drawing/2014/main" id="{8E6BE55D-4892-217D-A32B-FB348AA5374A}"/>
                    </a:ext>
                  </a:extLst>
                </p:cNvPr>
                <p:cNvSpPr txBox="1"/>
                <p:nvPr/>
              </p:nvSpPr>
              <p:spPr>
                <a:xfrm>
                  <a:off x="453485" y="2133447"/>
                  <a:ext cx="792205" cy="200055"/>
                </a:xfrm>
                <a:prstGeom prst="rect">
                  <a:avLst/>
                </a:prstGeom>
                <a:noFill/>
              </p:spPr>
              <p:txBody>
                <a:bodyPr wrap="none" rtlCol="0">
                  <a:spAutoFit/>
                </a:bodyPr>
                <a:lstStyle/>
                <a:p>
                  <a:pPr algn="r"/>
                  <a:r>
                    <a:rPr lang="en-US" sz="700" dirty="0"/>
                    <a:t>CD8 TEM – C2</a:t>
                  </a:r>
                </a:p>
              </p:txBody>
            </p:sp>
            <p:sp>
              <p:nvSpPr>
                <p:cNvPr id="743" name="TextBox 742">
                  <a:extLst>
                    <a:ext uri="{FF2B5EF4-FFF2-40B4-BE49-F238E27FC236}">
                      <a16:creationId xmlns:a16="http://schemas.microsoft.com/office/drawing/2014/main" id="{ACE269CB-A5AB-48D6-10C6-0371A7975942}"/>
                    </a:ext>
                  </a:extLst>
                </p:cNvPr>
                <p:cNvSpPr txBox="1"/>
                <p:nvPr/>
              </p:nvSpPr>
              <p:spPr>
                <a:xfrm>
                  <a:off x="453485" y="2226041"/>
                  <a:ext cx="792205" cy="200055"/>
                </a:xfrm>
                <a:prstGeom prst="rect">
                  <a:avLst/>
                </a:prstGeom>
                <a:noFill/>
              </p:spPr>
              <p:txBody>
                <a:bodyPr wrap="none" rtlCol="0">
                  <a:spAutoFit/>
                </a:bodyPr>
                <a:lstStyle/>
                <a:p>
                  <a:pPr algn="r"/>
                  <a:r>
                    <a:rPr lang="en-US" sz="700" dirty="0"/>
                    <a:t>CD8 TEM – C3</a:t>
                  </a:r>
                </a:p>
              </p:txBody>
            </p:sp>
            <p:sp>
              <p:nvSpPr>
                <p:cNvPr id="744" name="TextBox 743">
                  <a:extLst>
                    <a:ext uri="{FF2B5EF4-FFF2-40B4-BE49-F238E27FC236}">
                      <a16:creationId xmlns:a16="http://schemas.microsoft.com/office/drawing/2014/main" id="{EE4D9FFB-DEE3-24BA-3C63-DBDFE53DBC74}"/>
                    </a:ext>
                  </a:extLst>
                </p:cNvPr>
                <p:cNvSpPr txBox="1"/>
                <p:nvPr/>
              </p:nvSpPr>
              <p:spPr>
                <a:xfrm>
                  <a:off x="334864" y="1207507"/>
                  <a:ext cx="910826" cy="200055"/>
                </a:xfrm>
                <a:prstGeom prst="rect">
                  <a:avLst/>
                </a:prstGeom>
                <a:noFill/>
              </p:spPr>
              <p:txBody>
                <a:bodyPr wrap="none" rtlCol="0">
                  <a:spAutoFit/>
                </a:bodyPr>
                <a:lstStyle/>
                <a:p>
                  <a:pPr algn="r"/>
                  <a:r>
                    <a:rPr lang="en-US" sz="700" dirty="0"/>
                    <a:t>CD4 T Naive – C2</a:t>
                  </a:r>
                </a:p>
              </p:txBody>
            </p:sp>
            <p:sp>
              <p:nvSpPr>
                <p:cNvPr id="745" name="TextBox 744">
                  <a:extLst>
                    <a:ext uri="{FF2B5EF4-FFF2-40B4-BE49-F238E27FC236}">
                      <a16:creationId xmlns:a16="http://schemas.microsoft.com/office/drawing/2014/main" id="{0353A6F8-D156-4A37-76B4-313B40991238}"/>
                    </a:ext>
                  </a:extLst>
                </p:cNvPr>
                <p:cNvSpPr txBox="1"/>
                <p:nvPr/>
              </p:nvSpPr>
              <p:spPr>
                <a:xfrm>
                  <a:off x="334864" y="1300101"/>
                  <a:ext cx="910826" cy="200055"/>
                </a:xfrm>
                <a:prstGeom prst="rect">
                  <a:avLst/>
                </a:prstGeom>
                <a:noFill/>
              </p:spPr>
              <p:txBody>
                <a:bodyPr wrap="none" rtlCol="0">
                  <a:spAutoFit/>
                </a:bodyPr>
                <a:lstStyle/>
                <a:p>
                  <a:pPr algn="r"/>
                  <a:r>
                    <a:rPr lang="en-US" sz="700" dirty="0"/>
                    <a:t>CD4 T Naive – C3</a:t>
                  </a:r>
                </a:p>
              </p:txBody>
            </p:sp>
            <p:sp>
              <p:nvSpPr>
                <p:cNvPr id="746" name="TextBox 745">
                  <a:extLst>
                    <a:ext uri="{FF2B5EF4-FFF2-40B4-BE49-F238E27FC236}">
                      <a16:creationId xmlns:a16="http://schemas.microsoft.com/office/drawing/2014/main" id="{9C8E3242-C9EF-9362-3161-457E3F835EA6}"/>
                    </a:ext>
                  </a:extLst>
                </p:cNvPr>
                <p:cNvSpPr txBox="1"/>
                <p:nvPr/>
              </p:nvSpPr>
              <p:spPr>
                <a:xfrm>
                  <a:off x="334864" y="1392695"/>
                  <a:ext cx="910826" cy="200055"/>
                </a:xfrm>
                <a:prstGeom prst="rect">
                  <a:avLst/>
                </a:prstGeom>
                <a:noFill/>
              </p:spPr>
              <p:txBody>
                <a:bodyPr wrap="none" rtlCol="0">
                  <a:spAutoFit/>
                </a:bodyPr>
                <a:lstStyle/>
                <a:p>
                  <a:pPr algn="r"/>
                  <a:r>
                    <a:rPr lang="en-US" sz="700" dirty="0"/>
                    <a:t>CD4 T Naive – C4</a:t>
                  </a:r>
                </a:p>
              </p:txBody>
            </p:sp>
            <p:sp>
              <p:nvSpPr>
                <p:cNvPr id="747" name="TextBox 746">
                  <a:extLst>
                    <a:ext uri="{FF2B5EF4-FFF2-40B4-BE49-F238E27FC236}">
                      <a16:creationId xmlns:a16="http://schemas.microsoft.com/office/drawing/2014/main" id="{6CF24E40-5D7E-ADE3-C6D9-0D13E8861D09}"/>
                    </a:ext>
                  </a:extLst>
                </p:cNvPr>
                <p:cNvSpPr txBox="1"/>
                <p:nvPr/>
              </p:nvSpPr>
              <p:spPr>
                <a:xfrm>
                  <a:off x="334864" y="1485289"/>
                  <a:ext cx="910826" cy="200055"/>
                </a:xfrm>
                <a:prstGeom prst="rect">
                  <a:avLst/>
                </a:prstGeom>
                <a:noFill/>
              </p:spPr>
              <p:txBody>
                <a:bodyPr wrap="none" rtlCol="0">
                  <a:spAutoFit/>
                </a:bodyPr>
                <a:lstStyle/>
                <a:p>
                  <a:pPr algn="r"/>
                  <a:r>
                    <a:rPr lang="en-US" sz="700" dirty="0"/>
                    <a:t>CD4 T Naive – C5</a:t>
                  </a:r>
                </a:p>
              </p:txBody>
            </p:sp>
            <p:sp>
              <p:nvSpPr>
                <p:cNvPr id="748" name="TextBox 747">
                  <a:extLst>
                    <a:ext uri="{FF2B5EF4-FFF2-40B4-BE49-F238E27FC236}">
                      <a16:creationId xmlns:a16="http://schemas.microsoft.com/office/drawing/2014/main" id="{BC50FC27-3E3A-5BAF-4048-F68C5738A113}"/>
                    </a:ext>
                  </a:extLst>
                </p:cNvPr>
                <p:cNvSpPr txBox="1"/>
                <p:nvPr/>
              </p:nvSpPr>
              <p:spPr>
                <a:xfrm>
                  <a:off x="448676" y="1670477"/>
                  <a:ext cx="797014" cy="200055"/>
                </a:xfrm>
                <a:prstGeom prst="rect">
                  <a:avLst/>
                </a:prstGeom>
                <a:noFill/>
              </p:spPr>
              <p:txBody>
                <a:bodyPr wrap="none" rtlCol="0">
                  <a:spAutoFit/>
                </a:bodyPr>
                <a:lstStyle/>
                <a:p>
                  <a:pPr algn="r"/>
                  <a:r>
                    <a:rPr lang="en-US" sz="700" dirty="0"/>
                    <a:t>CD4 TCM – C2</a:t>
                  </a:r>
                </a:p>
              </p:txBody>
            </p:sp>
            <p:sp>
              <p:nvSpPr>
                <p:cNvPr id="749" name="TextBox 748">
                  <a:extLst>
                    <a:ext uri="{FF2B5EF4-FFF2-40B4-BE49-F238E27FC236}">
                      <a16:creationId xmlns:a16="http://schemas.microsoft.com/office/drawing/2014/main" id="{34F4BA70-B291-59FC-4EE5-0B5BE8CE7D24}"/>
                    </a:ext>
                  </a:extLst>
                </p:cNvPr>
                <p:cNvSpPr txBox="1"/>
                <p:nvPr/>
              </p:nvSpPr>
              <p:spPr>
                <a:xfrm>
                  <a:off x="448676" y="1763071"/>
                  <a:ext cx="797014" cy="200055"/>
                </a:xfrm>
                <a:prstGeom prst="rect">
                  <a:avLst/>
                </a:prstGeom>
                <a:noFill/>
              </p:spPr>
              <p:txBody>
                <a:bodyPr wrap="none" rtlCol="0">
                  <a:spAutoFit/>
                </a:bodyPr>
                <a:lstStyle/>
                <a:p>
                  <a:pPr algn="r"/>
                  <a:r>
                    <a:rPr lang="en-US" sz="700" dirty="0"/>
                    <a:t>CD4 TCM – C3</a:t>
                  </a:r>
                </a:p>
              </p:txBody>
            </p:sp>
            <p:sp>
              <p:nvSpPr>
                <p:cNvPr id="750" name="TextBox 749">
                  <a:extLst>
                    <a:ext uri="{FF2B5EF4-FFF2-40B4-BE49-F238E27FC236}">
                      <a16:creationId xmlns:a16="http://schemas.microsoft.com/office/drawing/2014/main" id="{CC4C1AC7-91D2-397D-11B7-D34220DB44C6}"/>
                    </a:ext>
                  </a:extLst>
                </p:cNvPr>
                <p:cNvSpPr txBox="1"/>
                <p:nvPr/>
              </p:nvSpPr>
              <p:spPr>
                <a:xfrm>
                  <a:off x="448676" y="1855665"/>
                  <a:ext cx="797014" cy="200055"/>
                </a:xfrm>
                <a:prstGeom prst="rect">
                  <a:avLst/>
                </a:prstGeom>
                <a:noFill/>
              </p:spPr>
              <p:txBody>
                <a:bodyPr wrap="none" rtlCol="0">
                  <a:spAutoFit/>
                </a:bodyPr>
                <a:lstStyle/>
                <a:p>
                  <a:pPr algn="r"/>
                  <a:r>
                    <a:rPr lang="en-US" sz="700" dirty="0"/>
                    <a:t>CD4 TCM – C4</a:t>
                  </a:r>
                </a:p>
              </p:txBody>
            </p:sp>
            <p:sp>
              <p:nvSpPr>
                <p:cNvPr id="751" name="TextBox 750">
                  <a:extLst>
                    <a:ext uri="{FF2B5EF4-FFF2-40B4-BE49-F238E27FC236}">
                      <a16:creationId xmlns:a16="http://schemas.microsoft.com/office/drawing/2014/main" id="{ED9445C9-810A-E186-9A71-FF26D273E8B9}"/>
                    </a:ext>
                  </a:extLst>
                </p:cNvPr>
                <p:cNvSpPr txBox="1"/>
                <p:nvPr/>
              </p:nvSpPr>
              <p:spPr>
                <a:xfrm>
                  <a:off x="448676" y="1948259"/>
                  <a:ext cx="797014" cy="200055"/>
                </a:xfrm>
                <a:prstGeom prst="rect">
                  <a:avLst/>
                </a:prstGeom>
                <a:noFill/>
              </p:spPr>
              <p:txBody>
                <a:bodyPr wrap="none" rtlCol="0">
                  <a:spAutoFit/>
                </a:bodyPr>
                <a:lstStyle/>
                <a:p>
                  <a:pPr algn="r"/>
                  <a:r>
                    <a:rPr lang="en-US" sz="700" dirty="0"/>
                    <a:t>CD4 TCM – C5</a:t>
                  </a:r>
                </a:p>
              </p:txBody>
            </p:sp>
            <p:sp>
              <p:nvSpPr>
                <p:cNvPr id="752" name="TextBox 751">
                  <a:extLst>
                    <a:ext uri="{FF2B5EF4-FFF2-40B4-BE49-F238E27FC236}">
                      <a16:creationId xmlns:a16="http://schemas.microsoft.com/office/drawing/2014/main" id="{078F3A70-34F3-74DE-66F7-D2EE16898997}"/>
                    </a:ext>
                  </a:extLst>
                </p:cNvPr>
                <p:cNvSpPr txBox="1"/>
                <p:nvPr/>
              </p:nvSpPr>
              <p:spPr>
                <a:xfrm>
                  <a:off x="453485" y="2411229"/>
                  <a:ext cx="792205" cy="200055"/>
                </a:xfrm>
                <a:prstGeom prst="rect">
                  <a:avLst/>
                </a:prstGeom>
                <a:noFill/>
              </p:spPr>
              <p:txBody>
                <a:bodyPr wrap="none" rtlCol="0">
                  <a:spAutoFit/>
                </a:bodyPr>
                <a:lstStyle/>
                <a:p>
                  <a:pPr algn="r"/>
                  <a:r>
                    <a:rPr lang="en-US" sz="700" dirty="0"/>
                    <a:t>CD8 TEM – C5</a:t>
                  </a:r>
                </a:p>
              </p:txBody>
            </p:sp>
            <p:sp>
              <p:nvSpPr>
                <p:cNvPr id="753" name="TextBox 752">
                  <a:extLst>
                    <a:ext uri="{FF2B5EF4-FFF2-40B4-BE49-F238E27FC236}">
                      <a16:creationId xmlns:a16="http://schemas.microsoft.com/office/drawing/2014/main" id="{6D728CEB-C6F9-97B5-6D6B-9E0226B8F10A}"/>
                    </a:ext>
                  </a:extLst>
                </p:cNvPr>
                <p:cNvSpPr txBox="1"/>
                <p:nvPr/>
              </p:nvSpPr>
              <p:spPr>
                <a:xfrm>
                  <a:off x="453485" y="2503823"/>
                  <a:ext cx="792205" cy="200055"/>
                </a:xfrm>
                <a:prstGeom prst="rect">
                  <a:avLst/>
                </a:prstGeom>
                <a:noFill/>
              </p:spPr>
              <p:txBody>
                <a:bodyPr wrap="none" rtlCol="0">
                  <a:spAutoFit/>
                </a:bodyPr>
                <a:lstStyle/>
                <a:p>
                  <a:pPr algn="r"/>
                  <a:r>
                    <a:rPr lang="en-US" sz="700" dirty="0"/>
                    <a:t>CD8 TEM – C6</a:t>
                  </a:r>
                </a:p>
              </p:txBody>
            </p:sp>
            <p:sp>
              <p:nvSpPr>
                <p:cNvPr id="754" name="TextBox 753">
                  <a:extLst>
                    <a:ext uri="{FF2B5EF4-FFF2-40B4-BE49-F238E27FC236}">
                      <a16:creationId xmlns:a16="http://schemas.microsoft.com/office/drawing/2014/main" id="{5616F53E-0757-CA4B-8CDB-285B0527C8C7}"/>
                    </a:ext>
                  </a:extLst>
                </p:cNvPr>
                <p:cNvSpPr txBox="1"/>
                <p:nvPr/>
              </p:nvSpPr>
              <p:spPr>
                <a:xfrm>
                  <a:off x="453485" y="2318635"/>
                  <a:ext cx="792205" cy="200055"/>
                </a:xfrm>
                <a:prstGeom prst="rect">
                  <a:avLst/>
                </a:prstGeom>
                <a:noFill/>
              </p:spPr>
              <p:txBody>
                <a:bodyPr wrap="none" rtlCol="0">
                  <a:spAutoFit/>
                </a:bodyPr>
                <a:lstStyle/>
                <a:p>
                  <a:pPr algn="r"/>
                  <a:r>
                    <a:rPr lang="en-US" sz="700" dirty="0"/>
                    <a:t>CD8 TEM – C4</a:t>
                  </a:r>
                </a:p>
              </p:txBody>
            </p:sp>
            <p:sp>
              <p:nvSpPr>
                <p:cNvPr id="755" name="TextBox 754">
                  <a:extLst>
                    <a:ext uri="{FF2B5EF4-FFF2-40B4-BE49-F238E27FC236}">
                      <a16:creationId xmlns:a16="http://schemas.microsoft.com/office/drawing/2014/main" id="{68AD251F-9FE6-6EEF-68F8-16C59045E2B2}"/>
                    </a:ext>
                  </a:extLst>
                </p:cNvPr>
                <p:cNvSpPr txBox="1"/>
                <p:nvPr/>
              </p:nvSpPr>
              <p:spPr>
                <a:xfrm>
                  <a:off x="453485" y="2596417"/>
                  <a:ext cx="792205" cy="200055"/>
                </a:xfrm>
                <a:prstGeom prst="rect">
                  <a:avLst/>
                </a:prstGeom>
                <a:noFill/>
              </p:spPr>
              <p:txBody>
                <a:bodyPr wrap="none" rtlCol="0">
                  <a:spAutoFit/>
                </a:bodyPr>
                <a:lstStyle/>
                <a:p>
                  <a:pPr algn="r"/>
                  <a:r>
                    <a:rPr lang="en-US" sz="700" dirty="0"/>
                    <a:t>CD8 TEM – C7</a:t>
                  </a:r>
                </a:p>
              </p:txBody>
            </p:sp>
          </p:grpSp>
          <p:sp>
            <p:nvSpPr>
              <p:cNvPr id="737" name="TextBox 736">
                <a:extLst>
                  <a:ext uri="{FF2B5EF4-FFF2-40B4-BE49-F238E27FC236}">
                    <a16:creationId xmlns:a16="http://schemas.microsoft.com/office/drawing/2014/main" id="{9DFA004F-BA8F-2A3B-6933-78577512A627}"/>
                  </a:ext>
                </a:extLst>
              </p:cNvPr>
              <p:cNvSpPr txBox="1"/>
              <p:nvPr/>
            </p:nvSpPr>
            <p:spPr>
              <a:xfrm>
                <a:off x="453485" y="2689012"/>
                <a:ext cx="792205" cy="200055"/>
              </a:xfrm>
              <a:prstGeom prst="rect">
                <a:avLst/>
              </a:prstGeom>
              <a:noFill/>
            </p:spPr>
            <p:txBody>
              <a:bodyPr wrap="none" rtlCol="0">
                <a:spAutoFit/>
              </a:bodyPr>
              <a:lstStyle/>
              <a:p>
                <a:pPr algn="r"/>
                <a:r>
                  <a:rPr lang="en-US" sz="700" dirty="0"/>
                  <a:t>CD8 TEM – C8</a:t>
                </a:r>
              </a:p>
            </p:txBody>
          </p:sp>
        </p:grpSp>
        <p:grpSp>
          <p:nvGrpSpPr>
            <p:cNvPr id="724" name="Group 723">
              <a:extLst>
                <a:ext uri="{FF2B5EF4-FFF2-40B4-BE49-F238E27FC236}">
                  <a16:creationId xmlns:a16="http://schemas.microsoft.com/office/drawing/2014/main" id="{0FB75B9F-A2E4-827C-4D5C-6414ED0C68FD}"/>
                </a:ext>
              </a:extLst>
            </p:cNvPr>
            <p:cNvGrpSpPr/>
            <p:nvPr/>
          </p:nvGrpSpPr>
          <p:grpSpPr>
            <a:xfrm>
              <a:off x="225099" y="1089999"/>
              <a:ext cx="1726149" cy="1766238"/>
              <a:chOff x="2243955" y="1119084"/>
              <a:chExt cx="1726149" cy="1766238"/>
            </a:xfrm>
          </p:grpSpPr>
          <p:pic>
            <p:nvPicPr>
              <p:cNvPr id="725" name="Picture 724">
                <a:extLst>
                  <a:ext uri="{FF2B5EF4-FFF2-40B4-BE49-F238E27FC236}">
                    <a16:creationId xmlns:a16="http://schemas.microsoft.com/office/drawing/2014/main" id="{C85228B6-F4BA-33A6-2E65-DAE0888BD79F}"/>
                  </a:ext>
                </a:extLst>
              </p:cNvPr>
              <p:cNvPicPr>
                <a:picLocks noChangeAspect="1"/>
              </p:cNvPicPr>
              <p:nvPr/>
            </p:nvPicPr>
            <p:blipFill>
              <a:blip r:embed="rId15"/>
              <a:srcRect l="62716" t="18885" r="22445" b="21886"/>
              <a:stretch/>
            </p:blipFill>
            <p:spPr>
              <a:xfrm>
                <a:off x="3059278" y="1148314"/>
                <a:ext cx="910826" cy="1696630"/>
              </a:xfrm>
              <a:prstGeom prst="rect">
                <a:avLst/>
              </a:prstGeom>
            </p:spPr>
          </p:pic>
          <p:sp>
            <p:nvSpPr>
              <p:cNvPr id="726" name="TextBox 725">
                <a:extLst>
                  <a:ext uri="{FF2B5EF4-FFF2-40B4-BE49-F238E27FC236}">
                    <a16:creationId xmlns:a16="http://schemas.microsoft.com/office/drawing/2014/main" id="{7CD12B90-9A69-98BF-B166-B3AB8BA5101A}"/>
                  </a:ext>
                </a:extLst>
              </p:cNvPr>
              <p:cNvSpPr txBox="1"/>
              <p:nvPr/>
            </p:nvSpPr>
            <p:spPr>
              <a:xfrm>
                <a:off x="2243955" y="11190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C1</a:t>
                </a:r>
              </a:p>
            </p:txBody>
          </p:sp>
          <p:sp>
            <p:nvSpPr>
              <p:cNvPr id="727" name="TextBox 726">
                <a:extLst>
                  <a:ext uri="{FF2B5EF4-FFF2-40B4-BE49-F238E27FC236}">
                    <a16:creationId xmlns:a16="http://schemas.microsoft.com/office/drawing/2014/main" id="{FABD69BE-F55D-A0DE-263E-2216E7CD6EEB}"/>
                  </a:ext>
                </a:extLst>
              </p:cNvPr>
              <p:cNvSpPr txBox="1"/>
              <p:nvPr/>
            </p:nvSpPr>
            <p:spPr>
              <a:xfrm>
                <a:off x="2362576" y="2337224"/>
                <a:ext cx="792205" cy="200055"/>
              </a:xfrm>
              <a:prstGeom prst="rect">
                <a:avLst/>
              </a:prstGeom>
              <a:noFill/>
            </p:spPr>
            <p:txBody>
              <a:bodyPr wrap="none" rtlCol="0">
                <a:spAutoFit/>
              </a:bodyPr>
              <a:lstStyle/>
              <a:p>
                <a:pPr algn="r"/>
                <a:r>
                  <a:rPr lang="en-US" sz="700" dirty="0"/>
                  <a:t>CD8 TEM – C1</a:t>
                </a:r>
              </a:p>
            </p:txBody>
          </p:sp>
          <p:sp>
            <p:nvSpPr>
              <p:cNvPr id="728" name="TextBox 727">
                <a:extLst>
                  <a:ext uri="{FF2B5EF4-FFF2-40B4-BE49-F238E27FC236}">
                    <a16:creationId xmlns:a16="http://schemas.microsoft.com/office/drawing/2014/main" id="{126CF49A-4DDA-A62D-D0F7-408D3801F56F}"/>
                  </a:ext>
                </a:extLst>
              </p:cNvPr>
              <p:cNvSpPr txBox="1"/>
              <p:nvPr/>
            </p:nvSpPr>
            <p:spPr>
              <a:xfrm>
                <a:off x="2362576" y="2511244"/>
                <a:ext cx="792205" cy="200055"/>
              </a:xfrm>
              <a:prstGeom prst="rect">
                <a:avLst/>
              </a:prstGeom>
              <a:noFill/>
            </p:spPr>
            <p:txBody>
              <a:bodyPr wrap="none" rtlCol="0">
                <a:spAutoFit/>
              </a:bodyPr>
              <a:lstStyle/>
              <a:p>
                <a:pPr algn="r"/>
                <a:r>
                  <a:rPr lang="en-US" sz="700" dirty="0"/>
                  <a:t>CD8 TEM – C2</a:t>
                </a:r>
              </a:p>
            </p:txBody>
          </p:sp>
          <p:sp>
            <p:nvSpPr>
              <p:cNvPr id="729" name="TextBox 728">
                <a:extLst>
                  <a:ext uri="{FF2B5EF4-FFF2-40B4-BE49-F238E27FC236}">
                    <a16:creationId xmlns:a16="http://schemas.microsoft.com/office/drawing/2014/main" id="{D23F511B-3F38-E57B-0BDC-AA59AD7546A5}"/>
                  </a:ext>
                </a:extLst>
              </p:cNvPr>
              <p:cNvSpPr txBox="1"/>
              <p:nvPr/>
            </p:nvSpPr>
            <p:spPr>
              <a:xfrm>
                <a:off x="2362576" y="2685267"/>
                <a:ext cx="792205" cy="200055"/>
              </a:xfrm>
              <a:prstGeom prst="rect">
                <a:avLst/>
              </a:prstGeom>
              <a:noFill/>
            </p:spPr>
            <p:txBody>
              <a:bodyPr wrap="none" rtlCol="0">
                <a:spAutoFit/>
              </a:bodyPr>
              <a:lstStyle/>
              <a:p>
                <a:pPr algn="r"/>
                <a:r>
                  <a:rPr lang="en-US" sz="700" dirty="0"/>
                  <a:t>CD8 TEM – C3</a:t>
                </a:r>
              </a:p>
            </p:txBody>
          </p:sp>
          <p:sp>
            <p:nvSpPr>
              <p:cNvPr id="730" name="TextBox 729">
                <a:extLst>
                  <a:ext uri="{FF2B5EF4-FFF2-40B4-BE49-F238E27FC236}">
                    <a16:creationId xmlns:a16="http://schemas.microsoft.com/office/drawing/2014/main" id="{B5CBFD6E-B80E-E41C-08FC-286E2F958016}"/>
                  </a:ext>
                </a:extLst>
              </p:cNvPr>
              <p:cNvSpPr txBox="1"/>
              <p:nvPr/>
            </p:nvSpPr>
            <p:spPr>
              <a:xfrm>
                <a:off x="2243955" y="129310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C2</a:t>
                </a:r>
              </a:p>
            </p:txBody>
          </p:sp>
          <p:sp>
            <p:nvSpPr>
              <p:cNvPr id="731" name="TextBox 730">
                <a:extLst>
                  <a:ext uri="{FF2B5EF4-FFF2-40B4-BE49-F238E27FC236}">
                    <a16:creationId xmlns:a16="http://schemas.microsoft.com/office/drawing/2014/main" id="{7E8101C5-7D3E-647A-6772-3A24E4479614}"/>
                  </a:ext>
                </a:extLst>
              </p:cNvPr>
              <p:cNvSpPr txBox="1"/>
              <p:nvPr/>
            </p:nvSpPr>
            <p:spPr>
              <a:xfrm>
                <a:off x="2243955" y="146712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C3</a:t>
                </a:r>
              </a:p>
            </p:txBody>
          </p:sp>
          <p:sp>
            <p:nvSpPr>
              <p:cNvPr id="732" name="TextBox 731">
                <a:extLst>
                  <a:ext uri="{FF2B5EF4-FFF2-40B4-BE49-F238E27FC236}">
                    <a16:creationId xmlns:a16="http://schemas.microsoft.com/office/drawing/2014/main" id="{1176082B-45EB-7BB5-54C8-9F86D26170D5}"/>
                  </a:ext>
                </a:extLst>
              </p:cNvPr>
              <p:cNvSpPr txBox="1"/>
              <p:nvPr/>
            </p:nvSpPr>
            <p:spPr>
              <a:xfrm>
                <a:off x="2243955" y="164114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C4</a:t>
                </a:r>
              </a:p>
            </p:txBody>
          </p:sp>
          <p:sp>
            <p:nvSpPr>
              <p:cNvPr id="733" name="TextBox 732">
                <a:extLst>
                  <a:ext uri="{FF2B5EF4-FFF2-40B4-BE49-F238E27FC236}">
                    <a16:creationId xmlns:a16="http://schemas.microsoft.com/office/drawing/2014/main" id="{F562E5C3-5713-FA98-0AD9-DB1F1EC8B8AC}"/>
                  </a:ext>
                </a:extLst>
              </p:cNvPr>
              <p:cNvSpPr txBox="1"/>
              <p:nvPr/>
            </p:nvSpPr>
            <p:spPr>
              <a:xfrm>
                <a:off x="2243955" y="181516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C5</a:t>
                </a:r>
              </a:p>
            </p:txBody>
          </p:sp>
          <p:sp>
            <p:nvSpPr>
              <p:cNvPr id="734" name="TextBox 733">
                <a:extLst>
                  <a:ext uri="{FF2B5EF4-FFF2-40B4-BE49-F238E27FC236}">
                    <a16:creationId xmlns:a16="http://schemas.microsoft.com/office/drawing/2014/main" id="{3F77CD66-304A-6C55-41CC-42198E1477EB}"/>
                  </a:ext>
                </a:extLst>
              </p:cNvPr>
              <p:cNvSpPr txBox="1"/>
              <p:nvPr/>
            </p:nvSpPr>
            <p:spPr>
              <a:xfrm>
                <a:off x="2243955" y="1989184"/>
                <a:ext cx="910826" cy="200055"/>
              </a:xfrm>
              <a:prstGeom prst="rect">
                <a:avLst/>
              </a:prstGeom>
              <a:noFill/>
            </p:spPr>
            <p:txBody>
              <a:bodyPr wrap="none" rtlCol="0">
                <a:spAutoFit/>
              </a:bodyPr>
              <a:lstStyle/>
              <a:p>
                <a:pPr algn="r"/>
                <a:r>
                  <a:rPr lang="en-US" sz="700" dirty="0"/>
                  <a:t>CD4</a:t>
                </a:r>
                <a:r>
                  <a:rPr lang="el-GR" sz="700" dirty="0"/>
                  <a:t> Τ</a:t>
                </a:r>
                <a:r>
                  <a:rPr lang="en-US" sz="700" dirty="0"/>
                  <a:t> Naive – C6</a:t>
                </a:r>
              </a:p>
            </p:txBody>
          </p:sp>
          <p:sp>
            <p:nvSpPr>
              <p:cNvPr id="735" name="TextBox 734">
                <a:extLst>
                  <a:ext uri="{FF2B5EF4-FFF2-40B4-BE49-F238E27FC236}">
                    <a16:creationId xmlns:a16="http://schemas.microsoft.com/office/drawing/2014/main" id="{A6A9AF01-B897-D751-B49A-1A8DCF607706}"/>
                  </a:ext>
                </a:extLst>
              </p:cNvPr>
              <p:cNvSpPr txBox="1"/>
              <p:nvPr/>
            </p:nvSpPr>
            <p:spPr>
              <a:xfrm>
                <a:off x="2357768" y="2163204"/>
                <a:ext cx="797013" cy="200055"/>
              </a:xfrm>
              <a:prstGeom prst="rect">
                <a:avLst/>
              </a:prstGeom>
              <a:noFill/>
            </p:spPr>
            <p:txBody>
              <a:bodyPr wrap="none" rtlCol="0">
                <a:spAutoFit/>
              </a:bodyPr>
              <a:lstStyle/>
              <a:p>
                <a:pPr algn="r"/>
                <a:r>
                  <a:rPr lang="en-US" sz="700" dirty="0"/>
                  <a:t>CD4 TCM – C1</a:t>
                </a:r>
              </a:p>
            </p:txBody>
          </p:sp>
        </p:grpSp>
      </p:grpSp>
      <p:sp>
        <p:nvSpPr>
          <p:cNvPr id="52" name="Google Shape;528;p4">
            <a:extLst>
              <a:ext uri="{FF2B5EF4-FFF2-40B4-BE49-F238E27FC236}">
                <a16:creationId xmlns:a16="http://schemas.microsoft.com/office/drawing/2014/main" id="{623879C6-DA56-0D21-B2C1-B8741A40CCEB}"/>
              </a:ext>
            </a:extLst>
          </p:cNvPr>
          <p:cNvSpPr/>
          <p:nvPr/>
        </p:nvSpPr>
        <p:spPr>
          <a:xfrm>
            <a:off x="4105729" y="7383306"/>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3" name="Google Shape;535;p4">
            <a:extLst>
              <a:ext uri="{FF2B5EF4-FFF2-40B4-BE49-F238E27FC236}">
                <a16:creationId xmlns:a16="http://schemas.microsoft.com/office/drawing/2014/main" id="{DC599DC9-2544-BC23-988F-0EB37C1E8EE7}"/>
              </a:ext>
            </a:extLst>
          </p:cNvPr>
          <p:cNvSpPr txBox="1"/>
          <p:nvPr/>
        </p:nvSpPr>
        <p:spPr>
          <a:xfrm>
            <a:off x="4420043" y="7383306"/>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IL16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12" name="Group 511">
            <a:extLst>
              <a:ext uri="{FF2B5EF4-FFF2-40B4-BE49-F238E27FC236}">
                <a16:creationId xmlns:a16="http://schemas.microsoft.com/office/drawing/2014/main" id="{094AD24E-18EE-8C82-A411-33748BEF0FA1}"/>
              </a:ext>
            </a:extLst>
          </p:cNvPr>
          <p:cNvGrpSpPr/>
          <p:nvPr/>
        </p:nvGrpSpPr>
        <p:grpSpPr>
          <a:xfrm>
            <a:off x="4329492" y="9410385"/>
            <a:ext cx="745710" cy="468117"/>
            <a:chOff x="4451764" y="9317207"/>
            <a:chExt cx="745710" cy="468117"/>
          </a:xfrm>
        </p:grpSpPr>
        <p:pic>
          <p:nvPicPr>
            <p:cNvPr id="695" name="Picture 694" descr="A close-up of a color chart&#10;&#10;Description automatically generated">
              <a:extLst>
                <a:ext uri="{FF2B5EF4-FFF2-40B4-BE49-F238E27FC236}">
                  <a16:creationId xmlns:a16="http://schemas.microsoft.com/office/drawing/2014/main" id="{B66AFC71-7F36-29B1-EEA6-A90CFA4D1228}"/>
                </a:ext>
              </a:extLst>
            </p:cNvPr>
            <p:cNvPicPr>
              <a:picLocks noChangeAspect="1"/>
            </p:cNvPicPr>
            <p:nvPr/>
          </p:nvPicPr>
          <p:blipFill rotWithShape="1">
            <a:blip r:embed="rId16"/>
            <a:srcRect l="81516" t="2226" r="12650" b="48668"/>
            <a:stretch/>
          </p:blipFill>
          <p:spPr>
            <a:xfrm rot="5400000">
              <a:off x="4771953" y="9377075"/>
              <a:ext cx="94703" cy="412465"/>
            </a:xfrm>
            <a:prstGeom prst="rect">
              <a:avLst/>
            </a:prstGeom>
          </p:spPr>
        </p:pic>
        <p:sp>
          <p:nvSpPr>
            <p:cNvPr id="696" name="Rectangle 695">
              <a:extLst>
                <a:ext uri="{FF2B5EF4-FFF2-40B4-BE49-F238E27FC236}">
                  <a16:creationId xmlns:a16="http://schemas.microsoft.com/office/drawing/2014/main" id="{065876AB-8569-ED4A-2ADB-87A1E13D6539}"/>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97" name="TextBox 696">
              <a:extLst>
                <a:ext uri="{FF2B5EF4-FFF2-40B4-BE49-F238E27FC236}">
                  <a16:creationId xmlns:a16="http://schemas.microsoft.com/office/drawing/2014/main" id="{8B2CB04F-F023-BB2E-202A-166910C14158}"/>
                </a:ext>
              </a:extLst>
            </p:cNvPr>
            <p:cNvSpPr txBox="1"/>
            <p:nvPr/>
          </p:nvSpPr>
          <p:spPr>
            <a:xfrm>
              <a:off x="4451764" y="9317207"/>
              <a:ext cx="745710" cy="246221"/>
            </a:xfrm>
            <a:prstGeom prst="rect">
              <a:avLst/>
            </a:prstGeom>
            <a:noFill/>
          </p:spPr>
          <p:txBody>
            <a:bodyPr wrap="square" rtlCol="0">
              <a:spAutoFit/>
            </a:bodyPr>
            <a:lstStyle/>
            <a:p>
              <a:pPr algn="ctr"/>
              <a:r>
                <a:rPr lang="en-US" sz="500" dirty="0"/>
                <a:t>Outgoing signaling strength</a:t>
              </a:r>
            </a:p>
          </p:txBody>
        </p:sp>
        <p:sp>
          <p:nvSpPr>
            <p:cNvPr id="698" name="TextBox 697">
              <a:extLst>
                <a:ext uri="{FF2B5EF4-FFF2-40B4-BE49-F238E27FC236}">
                  <a16:creationId xmlns:a16="http://schemas.microsoft.com/office/drawing/2014/main" id="{5C23E57F-AC9F-5B5D-010A-C109DACADE4B}"/>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99" name="TextBox 698">
              <a:extLst>
                <a:ext uri="{FF2B5EF4-FFF2-40B4-BE49-F238E27FC236}">
                  <a16:creationId xmlns:a16="http://schemas.microsoft.com/office/drawing/2014/main" id="{95B7CBC3-F3A4-6AA8-F373-C421BC56B460}"/>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700" name="TextBox 699">
              <a:extLst>
                <a:ext uri="{FF2B5EF4-FFF2-40B4-BE49-F238E27FC236}">
                  <a16:creationId xmlns:a16="http://schemas.microsoft.com/office/drawing/2014/main" id="{47A3FB90-5413-D055-BBC0-3A0DFEF8DBFC}"/>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701" name="TextBox 700">
              <a:extLst>
                <a:ext uri="{FF2B5EF4-FFF2-40B4-BE49-F238E27FC236}">
                  <a16:creationId xmlns:a16="http://schemas.microsoft.com/office/drawing/2014/main" id="{6D2E501B-E3A5-2FDC-B83F-FEB069BE692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nvGrpSpPr>
          <p:cNvPr id="671" name="Group 670">
            <a:extLst>
              <a:ext uri="{FF2B5EF4-FFF2-40B4-BE49-F238E27FC236}">
                <a16:creationId xmlns:a16="http://schemas.microsoft.com/office/drawing/2014/main" id="{249B8E18-86E8-3AFC-E2DA-DFEF9E31CEE2}"/>
              </a:ext>
            </a:extLst>
          </p:cNvPr>
          <p:cNvGrpSpPr>
            <a:grpSpLocks noChangeAspect="1"/>
          </p:cNvGrpSpPr>
          <p:nvPr/>
        </p:nvGrpSpPr>
        <p:grpSpPr>
          <a:xfrm>
            <a:off x="4163637" y="7653773"/>
            <a:ext cx="3608763" cy="1828800"/>
            <a:chOff x="4216025" y="7605640"/>
            <a:chExt cx="3423386" cy="1734857"/>
          </a:xfrm>
        </p:grpSpPr>
        <p:pic>
          <p:nvPicPr>
            <p:cNvPr id="528" name="Picture 527">
              <a:extLst>
                <a:ext uri="{FF2B5EF4-FFF2-40B4-BE49-F238E27FC236}">
                  <a16:creationId xmlns:a16="http://schemas.microsoft.com/office/drawing/2014/main" id="{1F74D3DA-58A4-15D2-B09F-6D58DAFB61A8}"/>
                </a:ext>
              </a:extLst>
            </p:cNvPr>
            <p:cNvPicPr>
              <a:picLocks noChangeAspect="1"/>
            </p:cNvPicPr>
            <p:nvPr/>
          </p:nvPicPr>
          <p:blipFill>
            <a:blip r:embed="rId17"/>
            <a:srcRect l="2290" t="37541" r="35411" b="37240"/>
            <a:stretch/>
          </p:blipFill>
          <p:spPr>
            <a:xfrm>
              <a:off x="4415065" y="7895094"/>
              <a:ext cx="2600443" cy="631600"/>
            </a:xfrm>
            <a:prstGeom prst="rect">
              <a:avLst/>
            </a:prstGeom>
          </p:spPr>
        </p:pic>
        <p:pic>
          <p:nvPicPr>
            <p:cNvPr id="533" name="Picture 532">
              <a:extLst>
                <a:ext uri="{FF2B5EF4-FFF2-40B4-BE49-F238E27FC236}">
                  <a16:creationId xmlns:a16="http://schemas.microsoft.com/office/drawing/2014/main" id="{89E2EE95-881E-8D5C-60CE-67E6481884F3}"/>
                </a:ext>
              </a:extLst>
            </p:cNvPr>
            <p:cNvPicPr>
              <a:picLocks noChangeAspect="1"/>
            </p:cNvPicPr>
            <p:nvPr/>
          </p:nvPicPr>
          <p:blipFill>
            <a:blip r:embed="rId18"/>
            <a:srcRect l="2531" t="41181" r="35335" b="40651"/>
            <a:stretch/>
          </p:blipFill>
          <p:spPr>
            <a:xfrm>
              <a:off x="4418798" y="8633392"/>
              <a:ext cx="2596710" cy="455566"/>
            </a:xfrm>
            <a:prstGeom prst="rect">
              <a:avLst/>
            </a:prstGeom>
          </p:spPr>
        </p:pic>
        <p:grpSp>
          <p:nvGrpSpPr>
            <p:cNvPr id="534" name="Group 533">
              <a:extLst>
                <a:ext uri="{FF2B5EF4-FFF2-40B4-BE49-F238E27FC236}">
                  <a16:creationId xmlns:a16="http://schemas.microsoft.com/office/drawing/2014/main" id="{51CC7791-06AA-CFBC-896E-918429530A97}"/>
                </a:ext>
              </a:extLst>
            </p:cNvPr>
            <p:cNvGrpSpPr/>
            <p:nvPr/>
          </p:nvGrpSpPr>
          <p:grpSpPr>
            <a:xfrm>
              <a:off x="6940957" y="7865026"/>
              <a:ext cx="696024" cy="717294"/>
              <a:chOff x="7425409" y="726836"/>
              <a:chExt cx="696024" cy="717294"/>
            </a:xfrm>
          </p:grpSpPr>
          <p:sp>
            <p:nvSpPr>
              <p:cNvPr id="687" name="TextBox 686">
                <a:extLst>
                  <a:ext uri="{FF2B5EF4-FFF2-40B4-BE49-F238E27FC236}">
                    <a16:creationId xmlns:a16="http://schemas.microsoft.com/office/drawing/2014/main" id="{EDD87555-42C5-173A-201D-5EB9111F78EA}"/>
                  </a:ext>
                </a:extLst>
              </p:cNvPr>
              <p:cNvSpPr txBox="1"/>
              <p:nvPr/>
            </p:nvSpPr>
            <p:spPr>
              <a:xfrm>
                <a:off x="7425409" y="816310"/>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8" name="TextBox 687">
                <a:extLst>
                  <a:ext uri="{FF2B5EF4-FFF2-40B4-BE49-F238E27FC236}">
                    <a16:creationId xmlns:a16="http://schemas.microsoft.com/office/drawing/2014/main" id="{7C985D97-4BBB-8567-F5D5-470D577FDAF0}"/>
                  </a:ext>
                </a:extLst>
              </p:cNvPr>
              <p:cNvSpPr txBox="1"/>
              <p:nvPr/>
            </p:nvSpPr>
            <p:spPr>
              <a:xfrm>
                <a:off x="7425409" y="987416"/>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9" name="TextBox 688">
                <a:extLst>
                  <a:ext uri="{FF2B5EF4-FFF2-40B4-BE49-F238E27FC236}">
                    <a16:creationId xmlns:a16="http://schemas.microsoft.com/office/drawing/2014/main" id="{E2C5F10A-D373-D3F2-C947-7A30B7C8C468}"/>
                  </a:ext>
                </a:extLst>
              </p:cNvPr>
              <p:cNvSpPr txBox="1"/>
              <p:nvPr/>
            </p:nvSpPr>
            <p:spPr>
              <a:xfrm>
                <a:off x="7425409" y="1158522"/>
                <a:ext cx="619080" cy="200055"/>
              </a:xfrm>
              <a:prstGeom prst="rect">
                <a:avLst/>
              </a:prstGeom>
              <a:noFill/>
            </p:spPr>
            <p:txBody>
              <a:bodyPr wrap="none" rtlCol="0">
                <a:spAutoFit/>
              </a:bodyPr>
              <a:lstStyle/>
              <a:p>
                <a:r>
                  <a:rPr lang="en-US" sz="700" dirty="0"/>
                  <a:t>Monocytes</a:t>
                </a:r>
              </a:p>
            </p:txBody>
          </p:sp>
          <p:grpSp>
            <p:nvGrpSpPr>
              <p:cNvPr id="690" name="Group 689">
                <a:extLst>
                  <a:ext uri="{FF2B5EF4-FFF2-40B4-BE49-F238E27FC236}">
                    <a16:creationId xmlns:a16="http://schemas.microsoft.com/office/drawing/2014/main" id="{9FCF5511-AD2F-311E-E91A-31E48DF8EB6A}"/>
                  </a:ext>
                </a:extLst>
              </p:cNvPr>
              <p:cNvGrpSpPr/>
              <p:nvPr/>
            </p:nvGrpSpPr>
            <p:grpSpPr>
              <a:xfrm>
                <a:off x="7425409" y="726836"/>
                <a:ext cx="582211" cy="717294"/>
                <a:chOff x="7425409" y="726836"/>
                <a:chExt cx="582211" cy="717294"/>
              </a:xfrm>
            </p:grpSpPr>
            <p:sp>
              <p:nvSpPr>
                <p:cNvPr id="691" name="TextBox 690">
                  <a:extLst>
                    <a:ext uri="{FF2B5EF4-FFF2-40B4-BE49-F238E27FC236}">
                      <a16:creationId xmlns:a16="http://schemas.microsoft.com/office/drawing/2014/main" id="{3960B9A5-339E-E980-E732-634CC32CDDA1}"/>
                    </a:ext>
                  </a:extLst>
                </p:cNvPr>
                <p:cNvSpPr txBox="1"/>
                <p:nvPr/>
              </p:nvSpPr>
              <p:spPr>
                <a:xfrm>
                  <a:off x="7425409" y="726836"/>
                  <a:ext cx="412486" cy="203976"/>
                </a:xfrm>
                <a:prstGeom prst="rect">
                  <a:avLst/>
                </a:prstGeom>
                <a:noFill/>
              </p:spPr>
              <p:txBody>
                <a:bodyPr wrap="none" rtlCol="0">
                  <a:spAutoFit/>
                </a:bodyPr>
                <a:lstStyle/>
                <a:p>
                  <a:r>
                    <a:rPr lang="en-US" sz="700" dirty="0"/>
                    <a:t>B cell</a:t>
                  </a:r>
                </a:p>
              </p:txBody>
            </p:sp>
            <p:sp>
              <p:nvSpPr>
                <p:cNvPr id="692" name="TextBox 691">
                  <a:extLst>
                    <a:ext uri="{FF2B5EF4-FFF2-40B4-BE49-F238E27FC236}">
                      <a16:creationId xmlns:a16="http://schemas.microsoft.com/office/drawing/2014/main" id="{5D661F13-D3FF-2412-639C-B7952C6FFD97}"/>
                    </a:ext>
                  </a:extLst>
                </p:cNvPr>
                <p:cNvSpPr txBox="1"/>
                <p:nvPr/>
              </p:nvSpPr>
              <p:spPr>
                <a:xfrm>
                  <a:off x="7425409" y="901863"/>
                  <a:ext cx="582211" cy="200055"/>
                </a:xfrm>
                <a:prstGeom prst="rect">
                  <a:avLst/>
                </a:prstGeom>
                <a:noFill/>
              </p:spPr>
              <p:txBody>
                <a:bodyPr wrap="none" rtlCol="0">
                  <a:spAutoFit/>
                </a:bodyPr>
                <a:lstStyle/>
                <a:p>
                  <a:r>
                    <a:rPr lang="en-US" sz="700" dirty="0"/>
                    <a:t>CD4 TCM</a:t>
                  </a:r>
                </a:p>
              </p:txBody>
            </p:sp>
            <p:sp>
              <p:nvSpPr>
                <p:cNvPr id="693" name="TextBox 692">
                  <a:extLst>
                    <a:ext uri="{FF2B5EF4-FFF2-40B4-BE49-F238E27FC236}">
                      <a16:creationId xmlns:a16="http://schemas.microsoft.com/office/drawing/2014/main" id="{006E2357-9242-CC68-71E7-8F0FFD0DA062}"/>
                    </a:ext>
                  </a:extLst>
                </p:cNvPr>
                <p:cNvSpPr txBox="1"/>
                <p:nvPr/>
              </p:nvSpPr>
              <p:spPr>
                <a:xfrm>
                  <a:off x="7425409" y="1072969"/>
                  <a:ext cx="577402" cy="200055"/>
                </a:xfrm>
                <a:prstGeom prst="rect">
                  <a:avLst/>
                </a:prstGeom>
                <a:noFill/>
              </p:spPr>
              <p:txBody>
                <a:bodyPr wrap="none" rtlCol="0">
                  <a:spAutoFit/>
                </a:bodyPr>
                <a:lstStyle/>
                <a:p>
                  <a:r>
                    <a:rPr lang="en-US" sz="700" dirty="0"/>
                    <a:t>CD8 TEM</a:t>
                  </a:r>
                </a:p>
              </p:txBody>
            </p:sp>
            <p:sp>
              <p:nvSpPr>
                <p:cNvPr id="694" name="TextBox 693">
                  <a:extLst>
                    <a:ext uri="{FF2B5EF4-FFF2-40B4-BE49-F238E27FC236}">
                      <a16:creationId xmlns:a16="http://schemas.microsoft.com/office/drawing/2014/main" id="{EC478D9C-1D69-F835-99C6-BBE98C5CA709}"/>
                    </a:ext>
                  </a:extLst>
                </p:cNvPr>
                <p:cNvSpPr txBox="1"/>
                <p:nvPr/>
              </p:nvSpPr>
              <p:spPr>
                <a:xfrm>
                  <a:off x="7425409" y="1244075"/>
                  <a:ext cx="466794" cy="200055"/>
                </a:xfrm>
                <a:prstGeom prst="rect">
                  <a:avLst/>
                </a:prstGeom>
                <a:noFill/>
              </p:spPr>
              <p:txBody>
                <a:bodyPr wrap="none" rtlCol="0">
                  <a:spAutoFit/>
                </a:bodyPr>
                <a:lstStyle/>
                <a:p>
                  <a:r>
                    <a:rPr lang="en-US" sz="700" dirty="0"/>
                    <a:t>NK cell</a:t>
                  </a:r>
                </a:p>
              </p:txBody>
            </p:sp>
          </p:grpSp>
        </p:grpSp>
        <p:grpSp>
          <p:nvGrpSpPr>
            <p:cNvPr id="535" name="Group 534">
              <a:extLst>
                <a:ext uri="{FF2B5EF4-FFF2-40B4-BE49-F238E27FC236}">
                  <a16:creationId xmlns:a16="http://schemas.microsoft.com/office/drawing/2014/main" id="{CEE6001A-9150-839D-79E5-FDFE0AB5C712}"/>
                </a:ext>
              </a:extLst>
            </p:cNvPr>
            <p:cNvGrpSpPr/>
            <p:nvPr/>
          </p:nvGrpSpPr>
          <p:grpSpPr>
            <a:xfrm>
              <a:off x="6943387" y="8587869"/>
              <a:ext cx="696024" cy="542267"/>
              <a:chOff x="7256602" y="1449425"/>
              <a:chExt cx="696024" cy="542267"/>
            </a:xfrm>
          </p:grpSpPr>
          <p:sp>
            <p:nvSpPr>
              <p:cNvPr id="682" name="TextBox 681">
                <a:extLst>
                  <a:ext uri="{FF2B5EF4-FFF2-40B4-BE49-F238E27FC236}">
                    <a16:creationId xmlns:a16="http://schemas.microsoft.com/office/drawing/2014/main" id="{CE2C5EA3-4A28-37D9-9D83-698844D24B32}"/>
                  </a:ext>
                </a:extLst>
              </p:cNvPr>
              <p:cNvSpPr txBox="1"/>
              <p:nvPr/>
            </p:nvSpPr>
            <p:spPr>
              <a:xfrm>
                <a:off x="7256602" y="1449425"/>
                <a:ext cx="696024" cy="200055"/>
              </a:xfrm>
              <a:prstGeom prst="rect">
                <a:avLst/>
              </a:prstGeom>
              <a:noFill/>
            </p:spPr>
            <p:txBody>
              <a:bodyPr wrap="none" rtlCol="0">
                <a:spAutoFit/>
              </a:bodyPr>
              <a:lstStyle/>
              <a:p>
                <a:r>
                  <a:rPr lang="en-US" sz="700" dirty="0"/>
                  <a:t>CD4</a:t>
                </a:r>
                <a:r>
                  <a:rPr lang="el-GR" sz="700" dirty="0"/>
                  <a:t> Τ</a:t>
                </a:r>
                <a:r>
                  <a:rPr lang="en-US" sz="700" dirty="0"/>
                  <a:t> Naive</a:t>
                </a:r>
              </a:p>
            </p:txBody>
          </p:sp>
          <p:sp>
            <p:nvSpPr>
              <p:cNvPr id="683" name="TextBox 682">
                <a:extLst>
                  <a:ext uri="{FF2B5EF4-FFF2-40B4-BE49-F238E27FC236}">
                    <a16:creationId xmlns:a16="http://schemas.microsoft.com/office/drawing/2014/main" id="{AACBD74D-C790-888F-15A3-0C0E3DC5091D}"/>
                  </a:ext>
                </a:extLst>
              </p:cNvPr>
              <p:cNvSpPr txBox="1"/>
              <p:nvPr/>
            </p:nvSpPr>
            <p:spPr>
              <a:xfrm>
                <a:off x="7256602" y="1620531"/>
                <a:ext cx="696024" cy="200055"/>
              </a:xfrm>
              <a:prstGeom prst="rect">
                <a:avLst/>
              </a:prstGeom>
              <a:noFill/>
            </p:spPr>
            <p:txBody>
              <a:bodyPr wrap="none" rtlCol="0">
                <a:spAutoFit/>
              </a:bodyPr>
              <a:lstStyle/>
              <a:p>
                <a:r>
                  <a:rPr lang="en-US" sz="700" dirty="0"/>
                  <a:t>CD8 </a:t>
                </a:r>
                <a:r>
                  <a:rPr lang="el-GR" sz="700" dirty="0"/>
                  <a:t>Τ </a:t>
                </a:r>
                <a:r>
                  <a:rPr lang="en-US" sz="700" dirty="0"/>
                  <a:t>Naive</a:t>
                </a:r>
              </a:p>
            </p:txBody>
          </p:sp>
          <p:sp>
            <p:nvSpPr>
              <p:cNvPr id="684" name="TextBox 683">
                <a:extLst>
                  <a:ext uri="{FF2B5EF4-FFF2-40B4-BE49-F238E27FC236}">
                    <a16:creationId xmlns:a16="http://schemas.microsoft.com/office/drawing/2014/main" id="{744918F9-DC77-7731-3098-BB7503AAB51E}"/>
                  </a:ext>
                </a:extLst>
              </p:cNvPr>
              <p:cNvSpPr txBox="1"/>
              <p:nvPr/>
            </p:nvSpPr>
            <p:spPr>
              <a:xfrm>
                <a:off x="7256602" y="1791637"/>
                <a:ext cx="619080" cy="200055"/>
              </a:xfrm>
              <a:prstGeom prst="rect">
                <a:avLst/>
              </a:prstGeom>
              <a:noFill/>
            </p:spPr>
            <p:txBody>
              <a:bodyPr wrap="none" rtlCol="0">
                <a:spAutoFit/>
              </a:bodyPr>
              <a:lstStyle/>
              <a:p>
                <a:r>
                  <a:rPr lang="en-US" sz="700" dirty="0"/>
                  <a:t>Monocytes</a:t>
                </a:r>
              </a:p>
            </p:txBody>
          </p:sp>
          <p:sp>
            <p:nvSpPr>
              <p:cNvPr id="685" name="TextBox 684">
                <a:extLst>
                  <a:ext uri="{FF2B5EF4-FFF2-40B4-BE49-F238E27FC236}">
                    <a16:creationId xmlns:a16="http://schemas.microsoft.com/office/drawing/2014/main" id="{2D07A7F6-7BB6-8465-F861-8EE8B3C2701C}"/>
                  </a:ext>
                </a:extLst>
              </p:cNvPr>
              <p:cNvSpPr txBox="1"/>
              <p:nvPr/>
            </p:nvSpPr>
            <p:spPr>
              <a:xfrm>
                <a:off x="7256602" y="1534978"/>
                <a:ext cx="582211" cy="200055"/>
              </a:xfrm>
              <a:prstGeom prst="rect">
                <a:avLst/>
              </a:prstGeom>
              <a:noFill/>
            </p:spPr>
            <p:txBody>
              <a:bodyPr wrap="none" rtlCol="0">
                <a:spAutoFit/>
              </a:bodyPr>
              <a:lstStyle/>
              <a:p>
                <a:r>
                  <a:rPr lang="en-US" sz="700" dirty="0"/>
                  <a:t>CD4 TCM</a:t>
                </a:r>
              </a:p>
            </p:txBody>
          </p:sp>
          <p:sp>
            <p:nvSpPr>
              <p:cNvPr id="686" name="TextBox 685">
                <a:extLst>
                  <a:ext uri="{FF2B5EF4-FFF2-40B4-BE49-F238E27FC236}">
                    <a16:creationId xmlns:a16="http://schemas.microsoft.com/office/drawing/2014/main" id="{3250A724-FBF4-A4D7-7E8B-97695B17A365}"/>
                  </a:ext>
                </a:extLst>
              </p:cNvPr>
              <p:cNvSpPr txBox="1"/>
              <p:nvPr/>
            </p:nvSpPr>
            <p:spPr>
              <a:xfrm>
                <a:off x="7256602" y="1706084"/>
                <a:ext cx="577402" cy="200055"/>
              </a:xfrm>
              <a:prstGeom prst="rect">
                <a:avLst/>
              </a:prstGeom>
              <a:noFill/>
            </p:spPr>
            <p:txBody>
              <a:bodyPr wrap="none" rtlCol="0">
                <a:spAutoFit/>
              </a:bodyPr>
              <a:lstStyle/>
              <a:p>
                <a:r>
                  <a:rPr lang="en-US" sz="700" dirty="0"/>
                  <a:t>CD8 TEM</a:t>
                </a:r>
              </a:p>
            </p:txBody>
          </p:sp>
        </p:grpSp>
        <p:sp>
          <p:nvSpPr>
            <p:cNvPr id="538" name="TextBox 537">
              <a:extLst>
                <a:ext uri="{FF2B5EF4-FFF2-40B4-BE49-F238E27FC236}">
                  <a16:creationId xmlns:a16="http://schemas.microsoft.com/office/drawing/2014/main" id="{47FDA702-5C69-EB2A-7EFA-9B03B68D397E}"/>
                </a:ext>
              </a:extLst>
            </p:cNvPr>
            <p:cNvSpPr txBox="1"/>
            <p:nvPr/>
          </p:nvSpPr>
          <p:spPr>
            <a:xfrm rot="16200000">
              <a:off x="4065534" y="8138616"/>
              <a:ext cx="503664" cy="200055"/>
            </a:xfrm>
            <a:prstGeom prst="rect">
              <a:avLst/>
            </a:prstGeom>
            <a:noFill/>
          </p:spPr>
          <p:txBody>
            <a:bodyPr wrap="none" rtlCol="0">
              <a:spAutoFit/>
            </a:bodyPr>
            <a:lstStyle/>
            <a:p>
              <a:pPr algn="ctr"/>
              <a:r>
                <a:rPr lang="en-US" sz="700" dirty="0"/>
                <a:t>senders</a:t>
              </a:r>
            </a:p>
          </p:txBody>
        </p:sp>
        <p:sp>
          <p:nvSpPr>
            <p:cNvPr id="541" name="TextBox 540">
              <a:extLst>
                <a:ext uri="{FF2B5EF4-FFF2-40B4-BE49-F238E27FC236}">
                  <a16:creationId xmlns:a16="http://schemas.microsoft.com/office/drawing/2014/main" id="{81271D1E-C6C6-352E-7442-F50D9B6FC32B}"/>
                </a:ext>
              </a:extLst>
            </p:cNvPr>
            <p:cNvSpPr txBox="1"/>
            <p:nvPr/>
          </p:nvSpPr>
          <p:spPr>
            <a:xfrm rot="16200000">
              <a:off x="4041779" y="8779599"/>
              <a:ext cx="548548" cy="200055"/>
            </a:xfrm>
            <a:prstGeom prst="rect">
              <a:avLst/>
            </a:prstGeom>
            <a:noFill/>
          </p:spPr>
          <p:txBody>
            <a:bodyPr wrap="none" rtlCol="0">
              <a:spAutoFit/>
            </a:bodyPr>
            <a:lstStyle/>
            <a:p>
              <a:pPr algn="ctr"/>
              <a:r>
                <a:rPr lang="en-US" sz="700" dirty="0"/>
                <a:t>receivers</a:t>
              </a:r>
            </a:p>
          </p:txBody>
        </p:sp>
        <p:grpSp>
          <p:nvGrpSpPr>
            <p:cNvPr id="549" name="Group 548">
              <a:extLst>
                <a:ext uri="{FF2B5EF4-FFF2-40B4-BE49-F238E27FC236}">
                  <a16:creationId xmlns:a16="http://schemas.microsoft.com/office/drawing/2014/main" id="{2986EF75-4142-D915-1BF6-889B2B1949F1}"/>
                </a:ext>
              </a:extLst>
            </p:cNvPr>
            <p:cNvGrpSpPr/>
            <p:nvPr/>
          </p:nvGrpSpPr>
          <p:grpSpPr>
            <a:xfrm>
              <a:off x="4411890" y="7605640"/>
              <a:ext cx="2600443" cy="259090"/>
              <a:chOff x="4473607" y="540698"/>
              <a:chExt cx="2600443" cy="259090"/>
            </a:xfrm>
          </p:grpSpPr>
          <p:pic>
            <p:nvPicPr>
              <p:cNvPr id="679" name="Picture 678">
                <a:extLst>
                  <a:ext uri="{FF2B5EF4-FFF2-40B4-BE49-F238E27FC236}">
                    <a16:creationId xmlns:a16="http://schemas.microsoft.com/office/drawing/2014/main" id="{DA68EFB4-BA6E-5BD2-BC6F-5A0216E94905}"/>
                  </a:ext>
                </a:extLst>
              </p:cNvPr>
              <p:cNvPicPr>
                <a:picLocks noChangeAspect="1"/>
              </p:cNvPicPr>
              <p:nvPr/>
            </p:nvPicPr>
            <p:blipFill>
              <a:blip r:embed="rId17"/>
              <a:srcRect l="2290" t="25475" r="35411" b="70351"/>
              <a:stretch/>
            </p:blipFill>
            <p:spPr>
              <a:xfrm>
                <a:off x="4473607" y="695263"/>
                <a:ext cx="2600443" cy="104525"/>
              </a:xfrm>
              <a:prstGeom prst="rect">
                <a:avLst/>
              </a:prstGeom>
            </p:spPr>
          </p:pic>
          <p:sp>
            <p:nvSpPr>
              <p:cNvPr id="680" name="TextBox 679">
                <a:extLst>
                  <a:ext uri="{FF2B5EF4-FFF2-40B4-BE49-F238E27FC236}">
                    <a16:creationId xmlns:a16="http://schemas.microsoft.com/office/drawing/2014/main" id="{F966BD76-ED08-705F-6FF1-07BFA7D2060D}"/>
                  </a:ext>
                </a:extLst>
              </p:cNvPr>
              <p:cNvSpPr txBox="1"/>
              <p:nvPr/>
            </p:nvSpPr>
            <p:spPr>
              <a:xfrm>
                <a:off x="6392453" y="540699"/>
                <a:ext cx="383438" cy="200055"/>
              </a:xfrm>
              <a:prstGeom prst="rect">
                <a:avLst/>
              </a:prstGeom>
              <a:noFill/>
            </p:spPr>
            <p:txBody>
              <a:bodyPr wrap="none" rtlCol="0">
                <a:spAutoFit/>
              </a:bodyPr>
              <a:lstStyle/>
              <a:p>
                <a:r>
                  <a:rPr lang="en-US" sz="700" dirty="0"/>
                  <a:t>CON</a:t>
                </a:r>
              </a:p>
            </p:txBody>
          </p:sp>
          <p:sp>
            <p:nvSpPr>
              <p:cNvPr id="681" name="TextBox 680">
                <a:extLst>
                  <a:ext uri="{FF2B5EF4-FFF2-40B4-BE49-F238E27FC236}">
                    <a16:creationId xmlns:a16="http://schemas.microsoft.com/office/drawing/2014/main" id="{8743D4F3-6BC0-F55A-71C9-93D90F3632CA}"/>
                  </a:ext>
                </a:extLst>
              </p:cNvPr>
              <p:cNvSpPr txBox="1"/>
              <p:nvPr/>
            </p:nvSpPr>
            <p:spPr>
              <a:xfrm>
                <a:off x="4993468" y="540698"/>
                <a:ext cx="681597" cy="200055"/>
              </a:xfrm>
              <a:prstGeom prst="rect">
                <a:avLst/>
              </a:prstGeom>
              <a:noFill/>
            </p:spPr>
            <p:txBody>
              <a:bodyPr wrap="none" rtlCol="0">
                <a:spAutoFit/>
              </a:bodyPr>
              <a:lstStyle/>
              <a:p>
                <a:r>
                  <a:rPr lang="en-US" sz="700" dirty="0"/>
                  <a:t>At-Risk/ERA</a:t>
                </a:r>
              </a:p>
            </p:txBody>
          </p:sp>
        </p:grpSp>
        <p:grpSp>
          <p:nvGrpSpPr>
            <p:cNvPr id="3" name="Group 2">
              <a:extLst>
                <a:ext uri="{FF2B5EF4-FFF2-40B4-BE49-F238E27FC236}">
                  <a16:creationId xmlns:a16="http://schemas.microsoft.com/office/drawing/2014/main" id="{69EAA5F9-DD8D-9832-5F25-4E816B0E49B7}"/>
                </a:ext>
              </a:extLst>
            </p:cNvPr>
            <p:cNvGrpSpPr/>
            <p:nvPr/>
          </p:nvGrpSpPr>
          <p:grpSpPr>
            <a:xfrm>
              <a:off x="4392615" y="9034974"/>
              <a:ext cx="2678187" cy="305523"/>
              <a:chOff x="4392615" y="9034974"/>
              <a:chExt cx="2678187" cy="305523"/>
            </a:xfrm>
          </p:grpSpPr>
          <p:sp>
            <p:nvSpPr>
              <p:cNvPr id="575" name="TextBox 574">
                <a:extLst>
                  <a:ext uri="{FF2B5EF4-FFF2-40B4-BE49-F238E27FC236}">
                    <a16:creationId xmlns:a16="http://schemas.microsoft.com/office/drawing/2014/main" id="{66A42B32-C531-2C56-AAF2-6BC546D4585A}"/>
                  </a:ext>
                </a:extLst>
              </p:cNvPr>
              <p:cNvSpPr txBox="1"/>
              <p:nvPr/>
            </p:nvSpPr>
            <p:spPr>
              <a:xfrm rot="16200000">
                <a:off x="4362627" y="9064962"/>
                <a:ext cx="260031" cy="200055"/>
              </a:xfrm>
              <a:prstGeom prst="rect">
                <a:avLst/>
              </a:prstGeom>
              <a:noFill/>
            </p:spPr>
            <p:txBody>
              <a:bodyPr wrap="none" rtlCol="0">
                <a:spAutoFit/>
              </a:bodyPr>
              <a:lstStyle/>
              <a:p>
                <a:r>
                  <a:rPr lang="en-US" sz="700" dirty="0"/>
                  <a:t>p1</a:t>
                </a:r>
              </a:p>
            </p:txBody>
          </p:sp>
          <p:sp>
            <p:nvSpPr>
              <p:cNvPr id="576" name="TextBox 575">
                <a:extLst>
                  <a:ext uri="{FF2B5EF4-FFF2-40B4-BE49-F238E27FC236}">
                    <a16:creationId xmlns:a16="http://schemas.microsoft.com/office/drawing/2014/main" id="{8E6243AE-6A2A-C30E-0039-278D17208422}"/>
                  </a:ext>
                </a:extLst>
              </p:cNvPr>
              <p:cNvSpPr txBox="1"/>
              <p:nvPr/>
            </p:nvSpPr>
            <p:spPr>
              <a:xfrm rot="16200000">
                <a:off x="4451132" y="9064962"/>
                <a:ext cx="260031" cy="200055"/>
              </a:xfrm>
              <a:prstGeom prst="rect">
                <a:avLst/>
              </a:prstGeom>
              <a:noFill/>
            </p:spPr>
            <p:txBody>
              <a:bodyPr wrap="none" rtlCol="0">
                <a:spAutoFit/>
              </a:bodyPr>
              <a:lstStyle/>
              <a:p>
                <a:r>
                  <a:rPr lang="en-US" sz="700" dirty="0"/>
                  <a:t>p2</a:t>
                </a:r>
              </a:p>
            </p:txBody>
          </p:sp>
          <p:sp>
            <p:nvSpPr>
              <p:cNvPr id="585" name="TextBox 584">
                <a:extLst>
                  <a:ext uri="{FF2B5EF4-FFF2-40B4-BE49-F238E27FC236}">
                    <a16:creationId xmlns:a16="http://schemas.microsoft.com/office/drawing/2014/main" id="{8250F34A-1F80-A464-26AD-1562F57CDB31}"/>
                  </a:ext>
                </a:extLst>
              </p:cNvPr>
              <p:cNvSpPr txBox="1"/>
              <p:nvPr/>
            </p:nvSpPr>
            <p:spPr>
              <a:xfrm rot="16200000">
                <a:off x="4539637" y="9064962"/>
                <a:ext cx="260031" cy="200055"/>
              </a:xfrm>
              <a:prstGeom prst="rect">
                <a:avLst/>
              </a:prstGeom>
              <a:noFill/>
            </p:spPr>
            <p:txBody>
              <a:bodyPr wrap="none" rtlCol="0">
                <a:spAutoFit/>
              </a:bodyPr>
              <a:lstStyle/>
              <a:p>
                <a:r>
                  <a:rPr lang="en-US" sz="700" dirty="0"/>
                  <a:t>p3</a:t>
                </a:r>
              </a:p>
            </p:txBody>
          </p:sp>
          <p:sp>
            <p:nvSpPr>
              <p:cNvPr id="586" name="TextBox 585">
                <a:extLst>
                  <a:ext uri="{FF2B5EF4-FFF2-40B4-BE49-F238E27FC236}">
                    <a16:creationId xmlns:a16="http://schemas.microsoft.com/office/drawing/2014/main" id="{C0C667DE-9092-C05D-70C4-4929924DC009}"/>
                  </a:ext>
                </a:extLst>
              </p:cNvPr>
              <p:cNvSpPr txBox="1"/>
              <p:nvPr/>
            </p:nvSpPr>
            <p:spPr>
              <a:xfrm rot="16200000">
                <a:off x="4628142" y="9064962"/>
                <a:ext cx="260031" cy="200055"/>
              </a:xfrm>
              <a:prstGeom prst="rect">
                <a:avLst/>
              </a:prstGeom>
              <a:noFill/>
            </p:spPr>
            <p:txBody>
              <a:bodyPr wrap="none" rtlCol="0">
                <a:spAutoFit/>
              </a:bodyPr>
              <a:lstStyle/>
              <a:p>
                <a:r>
                  <a:rPr lang="en-US" sz="700" dirty="0"/>
                  <a:t>p6</a:t>
                </a:r>
              </a:p>
            </p:txBody>
          </p:sp>
          <p:sp>
            <p:nvSpPr>
              <p:cNvPr id="587" name="TextBox 586">
                <a:extLst>
                  <a:ext uri="{FF2B5EF4-FFF2-40B4-BE49-F238E27FC236}">
                    <a16:creationId xmlns:a16="http://schemas.microsoft.com/office/drawing/2014/main" id="{605DE334-29CC-A190-0051-F47D3AB6C98E}"/>
                  </a:ext>
                </a:extLst>
              </p:cNvPr>
              <p:cNvSpPr txBox="1"/>
              <p:nvPr/>
            </p:nvSpPr>
            <p:spPr>
              <a:xfrm rot="16200000">
                <a:off x="4716647" y="9064962"/>
                <a:ext cx="260031" cy="200055"/>
              </a:xfrm>
              <a:prstGeom prst="rect">
                <a:avLst/>
              </a:prstGeom>
              <a:noFill/>
            </p:spPr>
            <p:txBody>
              <a:bodyPr wrap="none" rtlCol="0">
                <a:spAutoFit/>
              </a:bodyPr>
              <a:lstStyle/>
              <a:p>
                <a:r>
                  <a:rPr lang="en-US" sz="700" dirty="0"/>
                  <a:t>p8</a:t>
                </a:r>
              </a:p>
            </p:txBody>
          </p:sp>
          <p:sp>
            <p:nvSpPr>
              <p:cNvPr id="590" name="TextBox 589">
                <a:extLst>
                  <a:ext uri="{FF2B5EF4-FFF2-40B4-BE49-F238E27FC236}">
                    <a16:creationId xmlns:a16="http://schemas.microsoft.com/office/drawing/2014/main" id="{B24A02C1-92AC-E78D-E5CB-9694C368EE4B}"/>
                  </a:ext>
                </a:extLst>
              </p:cNvPr>
              <p:cNvSpPr txBox="1"/>
              <p:nvPr/>
            </p:nvSpPr>
            <p:spPr>
              <a:xfrm rot="16200000">
                <a:off x="4805152" y="9064962"/>
                <a:ext cx="260031" cy="200055"/>
              </a:xfrm>
              <a:prstGeom prst="rect">
                <a:avLst/>
              </a:prstGeom>
              <a:noFill/>
            </p:spPr>
            <p:txBody>
              <a:bodyPr wrap="none" rtlCol="0">
                <a:spAutoFit/>
              </a:bodyPr>
              <a:lstStyle/>
              <a:p>
                <a:r>
                  <a:rPr lang="en-US" sz="700" dirty="0"/>
                  <a:t>p9</a:t>
                </a:r>
              </a:p>
            </p:txBody>
          </p:sp>
          <p:sp>
            <p:nvSpPr>
              <p:cNvPr id="591" name="TextBox 590">
                <a:extLst>
                  <a:ext uri="{FF2B5EF4-FFF2-40B4-BE49-F238E27FC236}">
                    <a16:creationId xmlns:a16="http://schemas.microsoft.com/office/drawing/2014/main" id="{58F0534B-CD60-D012-20D2-97592798AD7A}"/>
                  </a:ext>
                </a:extLst>
              </p:cNvPr>
              <p:cNvSpPr txBox="1"/>
              <p:nvPr/>
            </p:nvSpPr>
            <p:spPr>
              <a:xfrm rot="16200000">
                <a:off x="4870911" y="9087708"/>
                <a:ext cx="305523" cy="200055"/>
              </a:xfrm>
              <a:prstGeom prst="rect">
                <a:avLst/>
              </a:prstGeom>
              <a:noFill/>
            </p:spPr>
            <p:txBody>
              <a:bodyPr wrap="none" rtlCol="0">
                <a:spAutoFit/>
              </a:bodyPr>
              <a:lstStyle/>
              <a:p>
                <a:r>
                  <a:rPr lang="en-US" sz="700" dirty="0"/>
                  <a:t>p14</a:t>
                </a:r>
              </a:p>
            </p:txBody>
          </p:sp>
          <p:sp>
            <p:nvSpPr>
              <p:cNvPr id="592" name="TextBox 591">
                <a:extLst>
                  <a:ext uri="{FF2B5EF4-FFF2-40B4-BE49-F238E27FC236}">
                    <a16:creationId xmlns:a16="http://schemas.microsoft.com/office/drawing/2014/main" id="{30F2B029-294C-417B-29D1-38651EF592B9}"/>
                  </a:ext>
                </a:extLst>
              </p:cNvPr>
              <p:cNvSpPr txBox="1"/>
              <p:nvPr/>
            </p:nvSpPr>
            <p:spPr>
              <a:xfrm rot="16200000">
                <a:off x="4959416" y="9087708"/>
                <a:ext cx="305523" cy="200055"/>
              </a:xfrm>
              <a:prstGeom prst="rect">
                <a:avLst/>
              </a:prstGeom>
              <a:noFill/>
            </p:spPr>
            <p:txBody>
              <a:bodyPr wrap="none" rtlCol="0">
                <a:spAutoFit/>
              </a:bodyPr>
              <a:lstStyle/>
              <a:p>
                <a:r>
                  <a:rPr lang="en-US" sz="700" dirty="0"/>
                  <a:t>p15</a:t>
                </a:r>
              </a:p>
            </p:txBody>
          </p:sp>
          <p:sp>
            <p:nvSpPr>
              <p:cNvPr id="593" name="TextBox 592">
                <a:extLst>
                  <a:ext uri="{FF2B5EF4-FFF2-40B4-BE49-F238E27FC236}">
                    <a16:creationId xmlns:a16="http://schemas.microsoft.com/office/drawing/2014/main" id="{03DF766B-3148-233E-C2ED-7D61E8169E2E}"/>
                  </a:ext>
                </a:extLst>
              </p:cNvPr>
              <p:cNvSpPr txBox="1"/>
              <p:nvPr/>
            </p:nvSpPr>
            <p:spPr>
              <a:xfrm rot="16200000">
                <a:off x="5047921" y="9087708"/>
                <a:ext cx="305523" cy="200055"/>
              </a:xfrm>
              <a:prstGeom prst="rect">
                <a:avLst/>
              </a:prstGeom>
              <a:noFill/>
            </p:spPr>
            <p:txBody>
              <a:bodyPr wrap="none" rtlCol="0">
                <a:spAutoFit/>
              </a:bodyPr>
              <a:lstStyle/>
              <a:p>
                <a:r>
                  <a:rPr lang="en-US" sz="700" dirty="0"/>
                  <a:t>p16</a:t>
                </a:r>
              </a:p>
            </p:txBody>
          </p:sp>
          <p:sp>
            <p:nvSpPr>
              <p:cNvPr id="596" name="TextBox 595">
                <a:extLst>
                  <a:ext uri="{FF2B5EF4-FFF2-40B4-BE49-F238E27FC236}">
                    <a16:creationId xmlns:a16="http://schemas.microsoft.com/office/drawing/2014/main" id="{33B61737-67B7-BA8A-6E34-28A0A35A0B9A}"/>
                  </a:ext>
                </a:extLst>
              </p:cNvPr>
              <p:cNvSpPr txBox="1"/>
              <p:nvPr/>
            </p:nvSpPr>
            <p:spPr>
              <a:xfrm rot="16200000">
                <a:off x="5136426" y="9087708"/>
                <a:ext cx="305523" cy="200055"/>
              </a:xfrm>
              <a:prstGeom prst="rect">
                <a:avLst/>
              </a:prstGeom>
              <a:noFill/>
            </p:spPr>
            <p:txBody>
              <a:bodyPr wrap="none" rtlCol="0">
                <a:spAutoFit/>
              </a:bodyPr>
              <a:lstStyle/>
              <a:p>
                <a:r>
                  <a:rPr lang="en-US" sz="700" dirty="0"/>
                  <a:t>p18</a:t>
                </a:r>
              </a:p>
            </p:txBody>
          </p:sp>
          <p:sp>
            <p:nvSpPr>
              <p:cNvPr id="601" name="TextBox 600">
                <a:extLst>
                  <a:ext uri="{FF2B5EF4-FFF2-40B4-BE49-F238E27FC236}">
                    <a16:creationId xmlns:a16="http://schemas.microsoft.com/office/drawing/2014/main" id="{1842BBFD-D176-69BC-992A-E08E397846E4}"/>
                  </a:ext>
                </a:extLst>
              </p:cNvPr>
              <p:cNvSpPr txBox="1"/>
              <p:nvPr/>
            </p:nvSpPr>
            <p:spPr>
              <a:xfrm rot="16200000">
                <a:off x="5224929" y="9087708"/>
                <a:ext cx="305523" cy="200055"/>
              </a:xfrm>
              <a:prstGeom prst="rect">
                <a:avLst/>
              </a:prstGeom>
              <a:noFill/>
            </p:spPr>
            <p:txBody>
              <a:bodyPr wrap="none" rtlCol="0">
                <a:spAutoFit/>
              </a:bodyPr>
              <a:lstStyle/>
              <a:p>
                <a:r>
                  <a:rPr lang="en-US" sz="700" dirty="0"/>
                  <a:t>p19</a:t>
                </a:r>
              </a:p>
            </p:txBody>
          </p:sp>
          <p:sp>
            <p:nvSpPr>
              <p:cNvPr id="639" name="TextBox 638">
                <a:extLst>
                  <a:ext uri="{FF2B5EF4-FFF2-40B4-BE49-F238E27FC236}">
                    <a16:creationId xmlns:a16="http://schemas.microsoft.com/office/drawing/2014/main" id="{D2673170-ABC5-09A3-FEF9-383C2499C6F4}"/>
                  </a:ext>
                </a:extLst>
              </p:cNvPr>
              <p:cNvSpPr txBox="1"/>
              <p:nvPr/>
            </p:nvSpPr>
            <p:spPr>
              <a:xfrm rot="16200000">
                <a:off x="5313435" y="9087708"/>
                <a:ext cx="305523" cy="200055"/>
              </a:xfrm>
              <a:prstGeom prst="rect">
                <a:avLst/>
              </a:prstGeom>
              <a:noFill/>
            </p:spPr>
            <p:txBody>
              <a:bodyPr wrap="none" rtlCol="0">
                <a:spAutoFit/>
              </a:bodyPr>
              <a:lstStyle/>
              <a:p>
                <a:r>
                  <a:rPr lang="en-US" sz="700" dirty="0"/>
                  <a:t>p20</a:t>
                </a:r>
              </a:p>
            </p:txBody>
          </p:sp>
          <p:sp>
            <p:nvSpPr>
              <p:cNvPr id="643" name="TextBox 642">
                <a:extLst>
                  <a:ext uri="{FF2B5EF4-FFF2-40B4-BE49-F238E27FC236}">
                    <a16:creationId xmlns:a16="http://schemas.microsoft.com/office/drawing/2014/main" id="{B4188AE0-3223-3974-175A-8C0E1762D4B2}"/>
                  </a:ext>
                </a:extLst>
              </p:cNvPr>
              <p:cNvSpPr txBox="1"/>
              <p:nvPr/>
            </p:nvSpPr>
            <p:spPr>
              <a:xfrm rot="16200000">
                <a:off x="5401940" y="9087708"/>
                <a:ext cx="305523" cy="200055"/>
              </a:xfrm>
              <a:prstGeom prst="rect">
                <a:avLst/>
              </a:prstGeom>
              <a:noFill/>
            </p:spPr>
            <p:txBody>
              <a:bodyPr wrap="none" rtlCol="0">
                <a:spAutoFit/>
              </a:bodyPr>
              <a:lstStyle/>
              <a:p>
                <a:r>
                  <a:rPr lang="en-US" sz="700" dirty="0"/>
                  <a:t>p21</a:t>
                </a:r>
              </a:p>
            </p:txBody>
          </p:sp>
          <p:sp>
            <p:nvSpPr>
              <p:cNvPr id="644" name="TextBox 643">
                <a:extLst>
                  <a:ext uri="{FF2B5EF4-FFF2-40B4-BE49-F238E27FC236}">
                    <a16:creationId xmlns:a16="http://schemas.microsoft.com/office/drawing/2014/main" id="{4AD41D64-30E5-3F21-EC89-29BB4E0BB4C6}"/>
                  </a:ext>
                </a:extLst>
              </p:cNvPr>
              <p:cNvSpPr txBox="1"/>
              <p:nvPr/>
            </p:nvSpPr>
            <p:spPr>
              <a:xfrm rot="16200000">
                <a:off x="5490445" y="9087708"/>
                <a:ext cx="305523" cy="200055"/>
              </a:xfrm>
              <a:prstGeom prst="rect">
                <a:avLst/>
              </a:prstGeom>
              <a:noFill/>
            </p:spPr>
            <p:txBody>
              <a:bodyPr wrap="none" rtlCol="0">
                <a:spAutoFit/>
              </a:bodyPr>
              <a:lstStyle/>
              <a:p>
                <a:r>
                  <a:rPr lang="en-US" sz="700" dirty="0"/>
                  <a:t>p23</a:t>
                </a:r>
              </a:p>
            </p:txBody>
          </p:sp>
          <p:sp>
            <p:nvSpPr>
              <p:cNvPr id="645" name="TextBox 644">
                <a:extLst>
                  <a:ext uri="{FF2B5EF4-FFF2-40B4-BE49-F238E27FC236}">
                    <a16:creationId xmlns:a16="http://schemas.microsoft.com/office/drawing/2014/main" id="{0B69BBB2-E5A5-7E29-3D3F-A049D258B6C8}"/>
                  </a:ext>
                </a:extLst>
              </p:cNvPr>
              <p:cNvSpPr txBox="1"/>
              <p:nvPr/>
            </p:nvSpPr>
            <p:spPr>
              <a:xfrm rot="16200000">
                <a:off x="5578950" y="9087708"/>
                <a:ext cx="305523" cy="200055"/>
              </a:xfrm>
              <a:prstGeom prst="rect">
                <a:avLst/>
              </a:prstGeom>
              <a:noFill/>
            </p:spPr>
            <p:txBody>
              <a:bodyPr wrap="none" rtlCol="0">
                <a:spAutoFit/>
              </a:bodyPr>
              <a:lstStyle/>
              <a:p>
                <a:r>
                  <a:rPr lang="en-US" sz="700" dirty="0"/>
                  <a:t>p25</a:t>
                </a:r>
              </a:p>
            </p:txBody>
          </p:sp>
          <p:sp>
            <p:nvSpPr>
              <p:cNvPr id="655" name="TextBox 654">
                <a:extLst>
                  <a:ext uri="{FF2B5EF4-FFF2-40B4-BE49-F238E27FC236}">
                    <a16:creationId xmlns:a16="http://schemas.microsoft.com/office/drawing/2014/main" id="{854CC53B-F56B-EE89-CEAD-7206CBF1A719}"/>
                  </a:ext>
                </a:extLst>
              </p:cNvPr>
              <p:cNvSpPr txBox="1"/>
              <p:nvPr/>
            </p:nvSpPr>
            <p:spPr>
              <a:xfrm rot="16200000">
                <a:off x="5667455" y="9087708"/>
                <a:ext cx="305523" cy="200055"/>
              </a:xfrm>
              <a:prstGeom prst="rect">
                <a:avLst/>
              </a:prstGeom>
              <a:noFill/>
            </p:spPr>
            <p:txBody>
              <a:bodyPr wrap="none" rtlCol="0">
                <a:spAutoFit/>
              </a:bodyPr>
              <a:lstStyle/>
              <a:p>
                <a:r>
                  <a:rPr lang="en-US" sz="700" dirty="0"/>
                  <a:t>p28</a:t>
                </a:r>
              </a:p>
            </p:txBody>
          </p:sp>
          <p:sp>
            <p:nvSpPr>
              <p:cNvPr id="657" name="TextBox 656">
                <a:extLst>
                  <a:ext uri="{FF2B5EF4-FFF2-40B4-BE49-F238E27FC236}">
                    <a16:creationId xmlns:a16="http://schemas.microsoft.com/office/drawing/2014/main" id="{B5E22A68-C7C2-BD34-12A7-3233E06A66A6}"/>
                  </a:ext>
                </a:extLst>
              </p:cNvPr>
              <p:cNvSpPr txBox="1"/>
              <p:nvPr/>
            </p:nvSpPr>
            <p:spPr>
              <a:xfrm rot="16200000">
                <a:off x="5755960" y="9087708"/>
                <a:ext cx="305523" cy="200055"/>
              </a:xfrm>
              <a:prstGeom prst="rect">
                <a:avLst/>
              </a:prstGeom>
              <a:noFill/>
            </p:spPr>
            <p:txBody>
              <a:bodyPr wrap="none" rtlCol="0">
                <a:spAutoFit/>
              </a:bodyPr>
              <a:lstStyle/>
              <a:p>
                <a:r>
                  <a:rPr lang="en-US" sz="700" dirty="0"/>
                  <a:t>p30</a:t>
                </a:r>
              </a:p>
            </p:txBody>
          </p:sp>
          <p:sp>
            <p:nvSpPr>
              <p:cNvPr id="658" name="TextBox 657">
                <a:extLst>
                  <a:ext uri="{FF2B5EF4-FFF2-40B4-BE49-F238E27FC236}">
                    <a16:creationId xmlns:a16="http://schemas.microsoft.com/office/drawing/2014/main" id="{FA05994C-8976-5E4C-F537-C1DDB7163E33}"/>
                  </a:ext>
                </a:extLst>
              </p:cNvPr>
              <p:cNvSpPr txBox="1"/>
              <p:nvPr/>
            </p:nvSpPr>
            <p:spPr>
              <a:xfrm rot="16200000">
                <a:off x="5844465" y="9087708"/>
                <a:ext cx="305523" cy="200055"/>
              </a:xfrm>
              <a:prstGeom prst="rect">
                <a:avLst/>
              </a:prstGeom>
              <a:noFill/>
            </p:spPr>
            <p:txBody>
              <a:bodyPr wrap="none" rtlCol="0">
                <a:spAutoFit/>
              </a:bodyPr>
              <a:lstStyle/>
              <a:p>
                <a:r>
                  <a:rPr lang="en-US" sz="700" dirty="0"/>
                  <a:t>p31</a:t>
                </a:r>
              </a:p>
            </p:txBody>
          </p:sp>
          <p:sp>
            <p:nvSpPr>
              <p:cNvPr id="659" name="TextBox 658">
                <a:extLst>
                  <a:ext uri="{FF2B5EF4-FFF2-40B4-BE49-F238E27FC236}">
                    <a16:creationId xmlns:a16="http://schemas.microsoft.com/office/drawing/2014/main" id="{655EACFF-F465-CC32-3F51-9EFE074CBE9F}"/>
                  </a:ext>
                </a:extLst>
              </p:cNvPr>
              <p:cNvSpPr txBox="1"/>
              <p:nvPr/>
            </p:nvSpPr>
            <p:spPr>
              <a:xfrm rot="16200000">
                <a:off x="5932970" y="9087708"/>
                <a:ext cx="305523" cy="200055"/>
              </a:xfrm>
              <a:prstGeom prst="rect">
                <a:avLst/>
              </a:prstGeom>
              <a:noFill/>
            </p:spPr>
            <p:txBody>
              <a:bodyPr wrap="none" rtlCol="0">
                <a:spAutoFit/>
              </a:bodyPr>
              <a:lstStyle/>
              <a:p>
                <a:r>
                  <a:rPr lang="en-US" sz="700" dirty="0"/>
                  <a:t>p33</a:t>
                </a:r>
              </a:p>
            </p:txBody>
          </p:sp>
          <p:sp>
            <p:nvSpPr>
              <p:cNvPr id="660" name="TextBox 659">
                <a:extLst>
                  <a:ext uri="{FF2B5EF4-FFF2-40B4-BE49-F238E27FC236}">
                    <a16:creationId xmlns:a16="http://schemas.microsoft.com/office/drawing/2014/main" id="{140240F8-6E93-C5AB-DEA9-0412B92746CE}"/>
                  </a:ext>
                </a:extLst>
              </p:cNvPr>
              <p:cNvSpPr txBox="1"/>
              <p:nvPr/>
            </p:nvSpPr>
            <p:spPr>
              <a:xfrm rot="16200000">
                <a:off x="6021475" y="9087708"/>
                <a:ext cx="305523" cy="200055"/>
              </a:xfrm>
              <a:prstGeom prst="rect">
                <a:avLst/>
              </a:prstGeom>
              <a:noFill/>
            </p:spPr>
            <p:txBody>
              <a:bodyPr wrap="none" rtlCol="0">
                <a:spAutoFit/>
              </a:bodyPr>
              <a:lstStyle/>
              <a:p>
                <a:r>
                  <a:rPr lang="en-US" sz="700" dirty="0"/>
                  <a:t>p37</a:t>
                </a:r>
              </a:p>
            </p:txBody>
          </p:sp>
          <p:sp>
            <p:nvSpPr>
              <p:cNvPr id="667" name="TextBox 666">
                <a:extLst>
                  <a:ext uri="{FF2B5EF4-FFF2-40B4-BE49-F238E27FC236}">
                    <a16:creationId xmlns:a16="http://schemas.microsoft.com/office/drawing/2014/main" id="{CA79011A-2189-9DBE-F2D2-021E22F66E01}"/>
                  </a:ext>
                </a:extLst>
              </p:cNvPr>
              <p:cNvSpPr txBox="1"/>
              <p:nvPr/>
            </p:nvSpPr>
            <p:spPr>
              <a:xfrm rot="16200000">
                <a:off x="6109980" y="9087708"/>
                <a:ext cx="305523" cy="200055"/>
              </a:xfrm>
              <a:prstGeom prst="rect">
                <a:avLst/>
              </a:prstGeom>
              <a:noFill/>
            </p:spPr>
            <p:txBody>
              <a:bodyPr wrap="none" rtlCol="0">
                <a:spAutoFit/>
              </a:bodyPr>
              <a:lstStyle/>
              <a:p>
                <a:r>
                  <a:rPr lang="en-US" sz="700" dirty="0"/>
                  <a:t>p38</a:t>
                </a:r>
              </a:p>
            </p:txBody>
          </p:sp>
          <p:sp>
            <p:nvSpPr>
              <p:cNvPr id="670" name="TextBox 669">
                <a:extLst>
                  <a:ext uri="{FF2B5EF4-FFF2-40B4-BE49-F238E27FC236}">
                    <a16:creationId xmlns:a16="http://schemas.microsoft.com/office/drawing/2014/main" id="{0315348B-D07A-883C-8262-508CCBD71E5E}"/>
                  </a:ext>
                </a:extLst>
              </p:cNvPr>
              <p:cNvSpPr txBox="1"/>
              <p:nvPr/>
            </p:nvSpPr>
            <p:spPr>
              <a:xfrm rot="16200000">
                <a:off x="6198484" y="9087708"/>
                <a:ext cx="305523" cy="200055"/>
              </a:xfrm>
              <a:prstGeom prst="rect">
                <a:avLst/>
              </a:prstGeom>
              <a:noFill/>
            </p:spPr>
            <p:txBody>
              <a:bodyPr wrap="none" rtlCol="0">
                <a:spAutoFit/>
              </a:bodyPr>
              <a:lstStyle/>
              <a:p>
                <a:r>
                  <a:rPr lang="en-US" sz="700" dirty="0"/>
                  <a:t>p48</a:t>
                </a:r>
              </a:p>
            </p:txBody>
          </p:sp>
          <p:sp>
            <p:nvSpPr>
              <p:cNvPr id="672" name="TextBox 671">
                <a:extLst>
                  <a:ext uri="{FF2B5EF4-FFF2-40B4-BE49-F238E27FC236}">
                    <a16:creationId xmlns:a16="http://schemas.microsoft.com/office/drawing/2014/main" id="{5E48175B-F0EB-0C8A-8376-5182DCB987C1}"/>
                  </a:ext>
                </a:extLst>
              </p:cNvPr>
              <p:cNvSpPr txBox="1"/>
              <p:nvPr/>
            </p:nvSpPr>
            <p:spPr>
              <a:xfrm rot="16200000">
                <a:off x="6286989" y="9087708"/>
                <a:ext cx="305523" cy="200055"/>
              </a:xfrm>
              <a:prstGeom prst="rect">
                <a:avLst/>
              </a:prstGeom>
              <a:noFill/>
            </p:spPr>
            <p:txBody>
              <a:bodyPr wrap="none" rtlCol="0">
                <a:spAutoFit/>
              </a:bodyPr>
              <a:lstStyle/>
              <a:p>
                <a:r>
                  <a:rPr lang="en-US" sz="700" dirty="0"/>
                  <a:t>p49</a:t>
                </a:r>
              </a:p>
            </p:txBody>
          </p:sp>
          <p:sp>
            <p:nvSpPr>
              <p:cNvPr id="673" name="TextBox 672">
                <a:extLst>
                  <a:ext uri="{FF2B5EF4-FFF2-40B4-BE49-F238E27FC236}">
                    <a16:creationId xmlns:a16="http://schemas.microsoft.com/office/drawing/2014/main" id="{5DC21CB5-E3B2-EE9A-9B03-0602E870BC9C}"/>
                  </a:ext>
                </a:extLst>
              </p:cNvPr>
              <p:cNvSpPr txBox="1"/>
              <p:nvPr/>
            </p:nvSpPr>
            <p:spPr>
              <a:xfrm rot="16200000">
                <a:off x="6375494" y="9087708"/>
                <a:ext cx="305523" cy="200055"/>
              </a:xfrm>
              <a:prstGeom prst="rect">
                <a:avLst/>
              </a:prstGeom>
              <a:noFill/>
            </p:spPr>
            <p:txBody>
              <a:bodyPr wrap="none" rtlCol="0">
                <a:spAutoFit/>
              </a:bodyPr>
              <a:lstStyle/>
              <a:p>
                <a:r>
                  <a:rPr lang="en-US" sz="700" dirty="0"/>
                  <a:t>p50</a:t>
                </a:r>
              </a:p>
            </p:txBody>
          </p:sp>
          <p:sp>
            <p:nvSpPr>
              <p:cNvPr id="674" name="TextBox 673">
                <a:extLst>
                  <a:ext uri="{FF2B5EF4-FFF2-40B4-BE49-F238E27FC236}">
                    <a16:creationId xmlns:a16="http://schemas.microsoft.com/office/drawing/2014/main" id="{F5A9238A-915D-B230-7117-BB378205AB85}"/>
                  </a:ext>
                </a:extLst>
              </p:cNvPr>
              <p:cNvSpPr txBox="1"/>
              <p:nvPr/>
            </p:nvSpPr>
            <p:spPr>
              <a:xfrm rot="16200000">
                <a:off x="6818013" y="9087708"/>
                <a:ext cx="305523" cy="200055"/>
              </a:xfrm>
              <a:prstGeom prst="rect">
                <a:avLst/>
              </a:prstGeom>
              <a:noFill/>
            </p:spPr>
            <p:txBody>
              <a:bodyPr wrap="none" rtlCol="0">
                <a:spAutoFit/>
              </a:bodyPr>
              <a:lstStyle/>
              <a:p>
                <a:r>
                  <a:rPr lang="en-US" sz="700" dirty="0"/>
                  <a:t>p67</a:t>
                </a:r>
              </a:p>
            </p:txBody>
          </p:sp>
          <p:sp>
            <p:nvSpPr>
              <p:cNvPr id="675" name="TextBox 674">
                <a:extLst>
                  <a:ext uri="{FF2B5EF4-FFF2-40B4-BE49-F238E27FC236}">
                    <a16:creationId xmlns:a16="http://schemas.microsoft.com/office/drawing/2014/main" id="{311FAC5D-B787-A667-B74B-F640D7440667}"/>
                  </a:ext>
                </a:extLst>
              </p:cNvPr>
              <p:cNvSpPr txBox="1"/>
              <p:nvPr/>
            </p:nvSpPr>
            <p:spPr>
              <a:xfrm rot="16200000">
                <a:off x="6729514" y="9087708"/>
                <a:ext cx="305523" cy="200055"/>
              </a:xfrm>
              <a:prstGeom prst="rect">
                <a:avLst/>
              </a:prstGeom>
              <a:noFill/>
            </p:spPr>
            <p:txBody>
              <a:bodyPr wrap="none" rtlCol="0">
                <a:spAutoFit/>
              </a:bodyPr>
              <a:lstStyle/>
              <a:p>
                <a:r>
                  <a:rPr lang="en-US" sz="700" dirty="0"/>
                  <a:t>p59</a:t>
                </a:r>
              </a:p>
            </p:txBody>
          </p:sp>
          <p:sp>
            <p:nvSpPr>
              <p:cNvPr id="676" name="TextBox 675">
                <a:extLst>
                  <a:ext uri="{FF2B5EF4-FFF2-40B4-BE49-F238E27FC236}">
                    <a16:creationId xmlns:a16="http://schemas.microsoft.com/office/drawing/2014/main" id="{2754A246-C0D8-B363-05E6-D86405C0E79F}"/>
                  </a:ext>
                </a:extLst>
              </p:cNvPr>
              <p:cNvSpPr txBox="1"/>
              <p:nvPr/>
            </p:nvSpPr>
            <p:spPr>
              <a:xfrm rot="16200000">
                <a:off x="6641009" y="9087708"/>
                <a:ext cx="305523" cy="200055"/>
              </a:xfrm>
              <a:prstGeom prst="rect">
                <a:avLst/>
              </a:prstGeom>
              <a:noFill/>
            </p:spPr>
            <p:txBody>
              <a:bodyPr wrap="none" rtlCol="0">
                <a:spAutoFit/>
              </a:bodyPr>
              <a:lstStyle/>
              <a:p>
                <a:r>
                  <a:rPr lang="en-US" sz="700" dirty="0"/>
                  <a:t>p56</a:t>
                </a:r>
              </a:p>
            </p:txBody>
          </p:sp>
          <p:sp>
            <p:nvSpPr>
              <p:cNvPr id="677" name="TextBox 676">
                <a:extLst>
                  <a:ext uri="{FF2B5EF4-FFF2-40B4-BE49-F238E27FC236}">
                    <a16:creationId xmlns:a16="http://schemas.microsoft.com/office/drawing/2014/main" id="{7D4BCF83-CC08-22CE-3AFA-A261D1CB97EB}"/>
                  </a:ext>
                </a:extLst>
              </p:cNvPr>
              <p:cNvSpPr txBox="1"/>
              <p:nvPr/>
            </p:nvSpPr>
            <p:spPr>
              <a:xfrm rot="16200000">
                <a:off x="6552504" y="9087708"/>
                <a:ext cx="305523" cy="200055"/>
              </a:xfrm>
              <a:prstGeom prst="rect">
                <a:avLst/>
              </a:prstGeom>
              <a:noFill/>
            </p:spPr>
            <p:txBody>
              <a:bodyPr wrap="none" rtlCol="0">
                <a:spAutoFit/>
              </a:bodyPr>
              <a:lstStyle/>
              <a:p>
                <a:r>
                  <a:rPr lang="en-US" sz="700" dirty="0"/>
                  <a:t>p55</a:t>
                </a:r>
              </a:p>
            </p:txBody>
          </p:sp>
          <p:sp>
            <p:nvSpPr>
              <p:cNvPr id="678" name="TextBox 677">
                <a:extLst>
                  <a:ext uri="{FF2B5EF4-FFF2-40B4-BE49-F238E27FC236}">
                    <a16:creationId xmlns:a16="http://schemas.microsoft.com/office/drawing/2014/main" id="{F22C94A5-A21C-F269-AA66-C300BB198B32}"/>
                  </a:ext>
                </a:extLst>
              </p:cNvPr>
              <p:cNvSpPr txBox="1"/>
              <p:nvPr/>
            </p:nvSpPr>
            <p:spPr>
              <a:xfrm rot="16200000">
                <a:off x="6463999" y="9087708"/>
                <a:ext cx="305523" cy="200055"/>
              </a:xfrm>
              <a:prstGeom prst="rect">
                <a:avLst/>
              </a:prstGeom>
              <a:noFill/>
            </p:spPr>
            <p:txBody>
              <a:bodyPr wrap="none" rtlCol="0">
                <a:spAutoFit/>
              </a:bodyPr>
              <a:lstStyle/>
              <a:p>
                <a:r>
                  <a:rPr lang="en-US" sz="700" dirty="0"/>
                  <a:t>p53</a:t>
                </a:r>
              </a:p>
            </p:txBody>
          </p:sp>
        </p:grpSp>
      </p:grpSp>
      <p:grpSp>
        <p:nvGrpSpPr>
          <p:cNvPr id="634" name="Group 633">
            <a:extLst>
              <a:ext uri="{FF2B5EF4-FFF2-40B4-BE49-F238E27FC236}">
                <a16:creationId xmlns:a16="http://schemas.microsoft.com/office/drawing/2014/main" id="{4DBC901D-A82D-4BB8-1228-40C53CB76F1A}"/>
              </a:ext>
            </a:extLst>
          </p:cNvPr>
          <p:cNvGrpSpPr/>
          <p:nvPr/>
        </p:nvGrpSpPr>
        <p:grpSpPr>
          <a:xfrm>
            <a:off x="5086524" y="9410386"/>
            <a:ext cx="745710" cy="468117"/>
            <a:chOff x="5045489" y="9348957"/>
            <a:chExt cx="745710" cy="468117"/>
          </a:xfrm>
        </p:grpSpPr>
        <p:pic>
          <p:nvPicPr>
            <p:cNvPr id="625" name="Picture 624">
              <a:extLst>
                <a:ext uri="{FF2B5EF4-FFF2-40B4-BE49-F238E27FC236}">
                  <a16:creationId xmlns:a16="http://schemas.microsoft.com/office/drawing/2014/main" id="{B8929EBB-6375-E5D0-FD7B-EFCC3BA93472}"/>
                </a:ext>
              </a:extLst>
            </p:cNvPr>
            <p:cNvPicPr>
              <a:picLocks noChangeAspect="1"/>
            </p:cNvPicPr>
            <p:nvPr/>
          </p:nvPicPr>
          <p:blipFill rotWithShape="1">
            <a:blip r:embed="rId19"/>
            <a:srcRect l="2" r="-26673" b="49573"/>
            <a:stretch/>
          </p:blipFill>
          <p:spPr>
            <a:xfrm rot="5400000">
              <a:off x="5354808" y="9419909"/>
              <a:ext cx="126658" cy="415924"/>
            </a:xfrm>
            <a:prstGeom prst="rect">
              <a:avLst/>
            </a:prstGeom>
          </p:spPr>
        </p:pic>
        <p:grpSp>
          <p:nvGrpSpPr>
            <p:cNvPr id="522" name="Group 521">
              <a:extLst>
                <a:ext uri="{FF2B5EF4-FFF2-40B4-BE49-F238E27FC236}">
                  <a16:creationId xmlns:a16="http://schemas.microsoft.com/office/drawing/2014/main" id="{51E3A606-5E96-63AA-8A39-B5C4E8C03658}"/>
                </a:ext>
              </a:extLst>
            </p:cNvPr>
            <p:cNvGrpSpPr/>
            <p:nvPr/>
          </p:nvGrpSpPr>
          <p:grpSpPr>
            <a:xfrm>
              <a:off x="5045489" y="9348957"/>
              <a:ext cx="745710" cy="468117"/>
              <a:chOff x="4451764" y="9317207"/>
              <a:chExt cx="745710" cy="468117"/>
            </a:xfrm>
          </p:grpSpPr>
          <p:sp>
            <p:nvSpPr>
              <p:cNvPr id="525" name="Rectangle 524">
                <a:extLst>
                  <a:ext uri="{FF2B5EF4-FFF2-40B4-BE49-F238E27FC236}">
                    <a16:creationId xmlns:a16="http://schemas.microsoft.com/office/drawing/2014/main" id="{DA3631E0-2F29-0628-7B74-A41065585D4B}"/>
                  </a:ext>
                </a:extLst>
              </p:cNvPr>
              <p:cNvSpPr/>
              <p:nvPr/>
            </p:nvSpPr>
            <p:spPr>
              <a:xfrm>
                <a:off x="4601533" y="9537317"/>
                <a:ext cx="424004" cy="93195"/>
              </a:xfrm>
              <a:prstGeom prst="rect">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10" name="TextBox 609">
                <a:extLst>
                  <a:ext uri="{FF2B5EF4-FFF2-40B4-BE49-F238E27FC236}">
                    <a16:creationId xmlns:a16="http://schemas.microsoft.com/office/drawing/2014/main" id="{1E1CFFBD-8E22-BDBD-A52A-28F6217EBBEA}"/>
                  </a:ext>
                </a:extLst>
              </p:cNvPr>
              <p:cNvSpPr txBox="1"/>
              <p:nvPr/>
            </p:nvSpPr>
            <p:spPr>
              <a:xfrm>
                <a:off x="4451764" y="9317207"/>
                <a:ext cx="745710" cy="246221"/>
              </a:xfrm>
              <a:prstGeom prst="rect">
                <a:avLst/>
              </a:prstGeom>
              <a:noFill/>
            </p:spPr>
            <p:txBody>
              <a:bodyPr wrap="square" rtlCol="0">
                <a:spAutoFit/>
              </a:bodyPr>
              <a:lstStyle/>
              <a:p>
                <a:pPr algn="ctr"/>
                <a:r>
                  <a:rPr lang="en-US" sz="500" dirty="0"/>
                  <a:t>Incoming signaling strength</a:t>
                </a:r>
              </a:p>
            </p:txBody>
          </p:sp>
          <p:sp>
            <p:nvSpPr>
              <p:cNvPr id="611" name="TextBox 610">
                <a:extLst>
                  <a:ext uri="{FF2B5EF4-FFF2-40B4-BE49-F238E27FC236}">
                    <a16:creationId xmlns:a16="http://schemas.microsoft.com/office/drawing/2014/main" id="{DA1873E6-4D9F-4DED-ABB8-2FE026F7B050}"/>
                  </a:ext>
                </a:extLst>
              </p:cNvPr>
              <p:cNvSpPr txBox="1"/>
              <p:nvPr/>
            </p:nvSpPr>
            <p:spPr>
              <a:xfrm>
                <a:off x="4494034" y="9616047"/>
                <a:ext cx="219932" cy="169277"/>
              </a:xfrm>
              <a:prstGeom prst="rect">
                <a:avLst/>
              </a:prstGeom>
              <a:noFill/>
            </p:spPr>
            <p:txBody>
              <a:bodyPr wrap="none" rtlCol="0">
                <a:spAutoFit/>
              </a:bodyPr>
              <a:lstStyle/>
              <a:p>
                <a:r>
                  <a:rPr lang="en-US" sz="500" dirty="0"/>
                  <a:t>0</a:t>
                </a:r>
              </a:p>
            </p:txBody>
          </p:sp>
          <p:sp>
            <p:nvSpPr>
              <p:cNvPr id="612" name="TextBox 611">
                <a:extLst>
                  <a:ext uri="{FF2B5EF4-FFF2-40B4-BE49-F238E27FC236}">
                    <a16:creationId xmlns:a16="http://schemas.microsoft.com/office/drawing/2014/main" id="{13AA1F92-47D2-B831-919B-EF68B8B87D76}"/>
                  </a:ext>
                </a:extLst>
              </p:cNvPr>
              <p:cNvSpPr txBox="1"/>
              <p:nvPr/>
            </p:nvSpPr>
            <p:spPr>
              <a:xfrm>
                <a:off x="4561586" y="9616047"/>
                <a:ext cx="336486" cy="169277"/>
              </a:xfrm>
              <a:prstGeom prst="rect">
                <a:avLst/>
              </a:prstGeom>
              <a:noFill/>
            </p:spPr>
            <p:txBody>
              <a:bodyPr wrap="square" rtlCol="0">
                <a:spAutoFit/>
              </a:bodyPr>
              <a:lstStyle/>
              <a:p>
                <a:r>
                  <a:rPr lang="en-US" sz="500" dirty="0"/>
                  <a:t>0.06</a:t>
                </a:r>
              </a:p>
            </p:txBody>
          </p:sp>
          <p:sp>
            <p:nvSpPr>
              <p:cNvPr id="615" name="TextBox 614">
                <a:extLst>
                  <a:ext uri="{FF2B5EF4-FFF2-40B4-BE49-F238E27FC236}">
                    <a16:creationId xmlns:a16="http://schemas.microsoft.com/office/drawing/2014/main" id="{FF0C0369-0F1F-C5D7-EC02-DCC7D4817297}"/>
                  </a:ext>
                </a:extLst>
              </p:cNvPr>
              <p:cNvSpPr txBox="1"/>
              <p:nvPr/>
            </p:nvSpPr>
            <p:spPr>
              <a:xfrm>
                <a:off x="4899550" y="9616047"/>
                <a:ext cx="282727" cy="169277"/>
              </a:xfrm>
              <a:prstGeom prst="rect">
                <a:avLst/>
              </a:prstGeom>
              <a:noFill/>
            </p:spPr>
            <p:txBody>
              <a:bodyPr wrap="square" rtlCol="0">
                <a:spAutoFit/>
              </a:bodyPr>
              <a:lstStyle/>
              <a:p>
                <a:r>
                  <a:rPr lang="en-US" sz="500" dirty="0"/>
                  <a:t>0.1</a:t>
                </a:r>
              </a:p>
            </p:txBody>
          </p:sp>
          <p:sp>
            <p:nvSpPr>
              <p:cNvPr id="616" name="TextBox 615">
                <a:extLst>
                  <a:ext uri="{FF2B5EF4-FFF2-40B4-BE49-F238E27FC236}">
                    <a16:creationId xmlns:a16="http://schemas.microsoft.com/office/drawing/2014/main" id="{C7254852-5B04-FBC9-FCDF-73E1848EE7BB}"/>
                  </a:ext>
                </a:extLst>
              </p:cNvPr>
              <p:cNvSpPr txBox="1"/>
              <p:nvPr/>
            </p:nvSpPr>
            <p:spPr>
              <a:xfrm>
                <a:off x="4712633" y="9615545"/>
                <a:ext cx="320081" cy="169277"/>
              </a:xfrm>
              <a:prstGeom prst="rect">
                <a:avLst/>
              </a:prstGeom>
              <a:noFill/>
            </p:spPr>
            <p:txBody>
              <a:bodyPr wrap="square" rtlCol="0">
                <a:spAutoFit/>
              </a:bodyPr>
              <a:lstStyle/>
              <a:p>
                <a:r>
                  <a:rPr lang="en-US" sz="500" dirty="0"/>
                  <a:t>0.08</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a:t>
            </a:r>
            <a:r>
              <a:rPr lang="en-US" sz="1600" b="1" dirty="0">
                <a:solidFill>
                  <a:schemeClr val="dk1"/>
                </a:solidFill>
                <a:latin typeface="Arial" panose="020B0604020202020204" pitchFamily="34" charset="0"/>
                <a:ea typeface="Calibri"/>
                <a:cs typeface="Arial" panose="020B0604020202020204" pitchFamily="34" charset="0"/>
                <a:sym typeface="Calibri"/>
              </a:rPr>
              <a:t>5</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6" name="Google Shape;535;p4">
            <a:extLst>
              <a:ext uri="{FF2B5EF4-FFF2-40B4-BE49-F238E27FC236}">
                <a16:creationId xmlns:a16="http://schemas.microsoft.com/office/drawing/2014/main" id="{FD9512CB-2A6F-16E3-295B-94C072008FDD}"/>
              </a:ext>
            </a:extLst>
          </p:cNvPr>
          <p:cNvSpPr txBox="1"/>
          <p:nvPr/>
        </p:nvSpPr>
        <p:spPr>
          <a:xfrm>
            <a:off x="8086714" y="375332"/>
            <a:ext cx="284095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Major senders/receivers in TGF-</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β</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 pathway</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9" name="Group 38">
            <a:extLst>
              <a:ext uri="{FF2B5EF4-FFF2-40B4-BE49-F238E27FC236}">
                <a16:creationId xmlns:a16="http://schemas.microsoft.com/office/drawing/2014/main" id="{9EC593E7-9C6C-FFBF-92BD-B56F146BF39B}"/>
              </a:ext>
            </a:extLst>
          </p:cNvPr>
          <p:cNvGrpSpPr/>
          <p:nvPr/>
        </p:nvGrpSpPr>
        <p:grpSpPr>
          <a:xfrm>
            <a:off x="7925048" y="611571"/>
            <a:ext cx="2764547" cy="1801488"/>
            <a:chOff x="4088058" y="789577"/>
            <a:chExt cx="3128531" cy="2038674"/>
          </a:xfrm>
        </p:grpSpPr>
        <p:pic>
          <p:nvPicPr>
            <p:cNvPr id="49" name="Picture 48" descr="A screenshot of a computer screen&#10;&#10;Description automatically generated">
              <a:extLst>
                <a:ext uri="{FF2B5EF4-FFF2-40B4-BE49-F238E27FC236}">
                  <a16:creationId xmlns:a16="http://schemas.microsoft.com/office/drawing/2014/main" id="{EF1B1183-B54B-8FF9-D97E-26F2AB97A9B6}"/>
                </a:ext>
              </a:extLst>
            </p:cNvPr>
            <p:cNvPicPr>
              <a:picLocks noChangeAspect="1"/>
            </p:cNvPicPr>
            <p:nvPr/>
          </p:nvPicPr>
          <p:blipFill rotWithShape="1">
            <a:blip r:embed="rId3"/>
            <a:srcRect t="11279" r="46807" b="80427"/>
            <a:stretch/>
          </p:blipFill>
          <p:spPr>
            <a:xfrm>
              <a:off x="4923915" y="999354"/>
              <a:ext cx="1499616" cy="178277"/>
            </a:xfrm>
            <a:prstGeom prst="rect">
              <a:avLst/>
            </a:prstGeom>
          </p:spPr>
        </p:pic>
        <p:grpSp>
          <p:nvGrpSpPr>
            <p:cNvPr id="50" name="Group 49">
              <a:extLst>
                <a:ext uri="{FF2B5EF4-FFF2-40B4-BE49-F238E27FC236}">
                  <a16:creationId xmlns:a16="http://schemas.microsoft.com/office/drawing/2014/main" id="{29739EBA-E7D7-B234-7FAE-2DEBB19BB2D1}"/>
                </a:ext>
              </a:extLst>
            </p:cNvPr>
            <p:cNvGrpSpPr/>
            <p:nvPr/>
          </p:nvGrpSpPr>
          <p:grpSpPr>
            <a:xfrm>
              <a:off x="4088058" y="789577"/>
              <a:ext cx="3128531" cy="2038674"/>
              <a:chOff x="4088058" y="789577"/>
              <a:chExt cx="3128531" cy="2038674"/>
            </a:xfrm>
          </p:grpSpPr>
          <p:grpSp>
            <p:nvGrpSpPr>
              <p:cNvPr id="51" name="Group 50">
                <a:extLst>
                  <a:ext uri="{FF2B5EF4-FFF2-40B4-BE49-F238E27FC236}">
                    <a16:creationId xmlns:a16="http://schemas.microsoft.com/office/drawing/2014/main" id="{C4B7391E-45A6-BC46-62B3-534CFAC6FF25}"/>
                  </a:ext>
                </a:extLst>
              </p:cNvPr>
              <p:cNvGrpSpPr/>
              <p:nvPr/>
            </p:nvGrpSpPr>
            <p:grpSpPr>
              <a:xfrm>
                <a:off x="4689786" y="789577"/>
                <a:ext cx="2526803" cy="2038674"/>
                <a:chOff x="4689786" y="789577"/>
                <a:chExt cx="2526803" cy="2038674"/>
              </a:xfrm>
            </p:grpSpPr>
            <p:grpSp>
              <p:nvGrpSpPr>
                <p:cNvPr id="53" name="Group 52">
                  <a:extLst>
                    <a:ext uri="{FF2B5EF4-FFF2-40B4-BE49-F238E27FC236}">
                      <a16:creationId xmlns:a16="http://schemas.microsoft.com/office/drawing/2014/main" id="{E755CBA3-8A6D-BCDC-6BF1-C09A48C957A0}"/>
                    </a:ext>
                  </a:extLst>
                </p:cNvPr>
                <p:cNvGrpSpPr/>
                <p:nvPr/>
              </p:nvGrpSpPr>
              <p:grpSpPr>
                <a:xfrm>
                  <a:off x="4689786" y="789577"/>
                  <a:ext cx="2526803" cy="2038674"/>
                  <a:chOff x="4172934" y="874774"/>
                  <a:chExt cx="2526803" cy="2038674"/>
                </a:xfrm>
              </p:grpSpPr>
              <p:grpSp>
                <p:nvGrpSpPr>
                  <p:cNvPr id="55" name="Group 54">
                    <a:extLst>
                      <a:ext uri="{FF2B5EF4-FFF2-40B4-BE49-F238E27FC236}">
                        <a16:creationId xmlns:a16="http://schemas.microsoft.com/office/drawing/2014/main" id="{2B97B5F0-74BB-38D6-433D-87E6358A92B8}"/>
                      </a:ext>
                    </a:extLst>
                  </p:cNvPr>
                  <p:cNvGrpSpPr/>
                  <p:nvPr/>
                </p:nvGrpSpPr>
                <p:grpSpPr>
                  <a:xfrm>
                    <a:off x="4172934" y="874774"/>
                    <a:ext cx="2526803" cy="2038674"/>
                    <a:chOff x="4217624" y="773174"/>
                    <a:chExt cx="2526803" cy="2038674"/>
                  </a:xfrm>
                </p:grpSpPr>
                <p:sp>
                  <p:nvSpPr>
                    <p:cNvPr id="59" name="TextBox 58">
                      <a:extLst>
                        <a:ext uri="{FF2B5EF4-FFF2-40B4-BE49-F238E27FC236}">
                          <a16:creationId xmlns:a16="http://schemas.microsoft.com/office/drawing/2014/main" id="{91369F2E-63B3-9EEC-AC45-18CAB0C87B99}"/>
                        </a:ext>
                      </a:extLst>
                    </p:cNvPr>
                    <p:cNvSpPr txBox="1"/>
                    <p:nvPr/>
                  </p:nvSpPr>
                  <p:spPr>
                    <a:xfrm>
                      <a:off x="5899324" y="1147835"/>
                      <a:ext cx="466794" cy="230832"/>
                    </a:xfrm>
                    <a:prstGeom prst="rect">
                      <a:avLst/>
                    </a:prstGeom>
                    <a:noFill/>
                  </p:spPr>
                  <p:txBody>
                    <a:bodyPr wrap="none" rtlCol="0">
                      <a:spAutoFit/>
                    </a:bodyPr>
                    <a:lstStyle/>
                    <a:p>
                      <a:r>
                        <a:rPr lang="en-US" sz="900" dirty="0"/>
                        <a:t>B cell</a:t>
                      </a:r>
                    </a:p>
                  </p:txBody>
                </p:sp>
                <p:sp>
                  <p:nvSpPr>
                    <p:cNvPr id="60" name="TextBox 59">
                      <a:extLst>
                        <a:ext uri="{FF2B5EF4-FFF2-40B4-BE49-F238E27FC236}">
                          <a16:creationId xmlns:a16="http://schemas.microsoft.com/office/drawing/2014/main" id="{DCE95AB8-48A2-B984-07D0-344D0A6E35B8}"/>
                        </a:ext>
                      </a:extLst>
                    </p:cNvPr>
                    <p:cNvSpPr txBox="1"/>
                    <p:nvPr/>
                  </p:nvSpPr>
                  <p:spPr>
                    <a:xfrm>
                      <a:off x="5899324" y="1304973"/>
                      <a:ext cx="845103" cy="230832"/>
                    </a:xfrm>
                    <a:prstGeom prst="rect">
                      <a:avLst/>
                    </a:prstGeom>
                    <a:noFill/>
                  </p:spPr>
                  <p:txBody>
                    <a:bodyPr wrap="none" rtlCol="0">
                      <a:spAutoFit/>
                    </a:bodyPr>
                    <a:lstStyle/>
                    <a:p>
                      <a:r>
                        <a:rPr lang="en-US" sz="900" dirty="0"/>
                        <a:t>CD4</a:t>
                      </a:r>
                      <a:r>
                        <a:rPr lang="el-GR" sz="900" dirty="0"/>
                        <a:t> Τ</a:t>
                      </a:r>
                      <a:r>
                        <a:rPr lang="en-US" sz="900" dirty="0"/>
                        <a:t> Naive</a:t>
                      </a:r>
                    </a:p>
                  </p:txBody>
                </p:sp>
                <p:sp>
                  <p:nvSpPr>
                    <p:cNvPr id="896" name="TextBox 895">
                      <a:extLst>
                        <a:ext uri="{FF2B5EF4-FFF2-40B4-BE49-F238E27FC236}">
                          <a16:creationId xmlns:a16="http://schemas.microsoft.com/office/drawing/2014/main" id="{C6FC231C-6C89-489C-BA36-4E4A947765E8}"/>
                        </a:ext>
                      </a:extLst>
                    </p:cNvPr>
                    <p:cNvSpPr txBox="1"/>
                    <p:nvPr/>
                  </p:nvSpPr>
                  <p:spPr>
                    <a:xfrm>
                      <a:off x="5899324" y="1462111"/>
                      <a:ext cx="665708" cy="223681"/>
                    </a:xfrm>
                    <a:prstGeom prst="rect">
                      <a:avLst/>
                    </a:prstGeom>
                    <a:noFill/>
                  </p:spPr>
                  <p:txBody>
                    <a:bodyPr wrap="none" rtlCol="0">
                      <a:spAutoFit/>
                    </a:bodyPr>
                    <a:lstStyle/>
                    <a:p>
                      <a:r>
                        <a:rPr lang="en-US" sz="900" dirty="0"/>
                        <a:t>CD4 TCM</a:t>
                      </a:r>
                    </a:p>
                  </p:txBody>
                </p:sp>
                <p:sp>
                  <p:nvSpPr>
                    <p:cNvPr id="897" name="TextBox 896">
                      <a:extLst>
                        <a:ext uri="{FF2B5EF4-FFF2-40B4-BE49-F238E27FC236}">
                          <a16:creationId xmlns:a16="http://schemas.microsoft.com/office/drawing/2014/main" id="{1FE37402-A740-C074-692E-955853D606C3}"/>
                        </a:ext>
                      </a:extLst>
                    </p:cNvPr>
                    <p:cNvSpPr txBox="1"/>
                    <p:nvPr/>
                  </p:nvSpPr>
                  <p:spPr>
                    <a:xfrm>
                      <a:off x="5899324" y="1619249"/>
                      <a:ext cx="845103" cy="230832"/>
                    </a:xfrm>
                    <a:prstGeom prst="rect">
                      <a:avLst/>
                    </a:prstGeom>
                    <a:noFill/>
                  </p:spPr>
                  <p:txBody>
                    <a:bodyPr wrap="none" rtlCol="0">
                      <a:spAutoFit/>
                    </a:bodyPr>
                    <a:lstStyle/>
                    <a:p>
                      <a:r>
                        <a:rPr lang="en-US" sz="900" dirty="0"/>
                        <a:t>CD8 </a:t>
                      </a:r>
                      <a:r>
                        <a:rPr lang="el-GR" sz="900" dirty="0"/>
                        <a:t>Τ </a:t>
                      </a:r>
                      <a:r>
                        <a:rPr lang="en-US" sz="900" dirty="0"/>
                        <a:t>Naive</a:t>
                      </a:r>
                    </a:p>
                  </p:txBody>
                </p:sp>
                <p:sp>
                  <p:nvSpPr>
                    <p:cNvPr id="898" name="TextBox 897">
                      <a:extLst>
                        <a:ext uri="{FF2B5EF4-FFF2-40B4-BE49-F238E27FC236}">
                          <a16:creationId xmlns:a16="http://schemas.microsoft.com/office/drawing/2014/main" id="{71FD3320-21F7-00AF-AADE-D12392C905D6}"/>
                        </a:ext>
                      </a:extLst>
                    </p:cNvPr>
                    <p:cNvSpPr txBox="1"/>
                    <p:nvPr/>
                  </p:nvSpPr>
                  <p:spPr>
                    <a:xfrm>
                      <a:off x="5899324" y="1776387"/>
                      <a:ext cx="659589" cy="223681"/>
                    </a:xfrm>
                    <a:prstGeom prst="rect">
                      <a:avLst/>
                    </a:prstGeom>
                    <a:noFill/>
                  </p:spPr>
                  <p:txBody>
                    <a:bodyPr wrap="none" rtlCol="0">
                      <a:spAutoFit/>
                    </a:bodyPr>
                    <a:lstStyle/>
                    <a:p>
                      <a:r>
                        <a:rPr lang="en-US" sz="900" dirty="0"/>
                        <a:t>CD8 TEM</a:t>
                      </a:r>
                    </a:p>
                  </p:txBody>
                </p:sp>
                <p:sp>
                  <p:nvSpPr>
                    <p:cNvPr id="899" name="TextBox 898">
                      <a:extLst>
                        <a:ext uri="{FF2B5EF4-FFF2-40B4-BE49-F238E27FC236}">
                          <a16:creationId xmlns:a16="http://schemas.microsoft.com/office/drawing/2014/main" id="{4C51ED75-BB10-7846-B6CC-58A9A8292F9C}"/>
                        </a:ext>
                      </a:extLst>
                    </p:cNvPr>
                    <p:cNvSpPr txBox="1"/>
                    <p:nvPr/>
                  </p:nvSpPr>
                  <p:spPr>
                    <a:xfrm>
                      <a:off x="5899324" y="1933525"/>
                      <a:ext cx="329182" cy="223681"/>
                    </a:xfrm>
                    <a:prstGeom prst="rect">
                      <a:avLst/>
                    </a:prstGeom>
                    <a:noFill/>
                  </p:spPr>
                  <p:txBody>
                    <a:bodyPr wrap="none" rtlCol="0">
                      <a:spAutoFit/>
                    </a:bodyPr>
                    <a:lstStyle/>
                    <a:p>
                      <a:r>
                        <a:rPr lang="en-US" sz="900" dirty="0"/>
                        <a:t>NK</a:t>
                      </a:r>
                    </a:p>
                  </p:txBody>
                </p:sp>
                <p:sp>
                  <p:nvSpPr>
                    <p:cNvPr id="900" name="TextBox 899">
                      <a:extLst>
                        <a:ext uri="{FF2B5EF4-FFF2-40B4-BE49-F238E27FC236}">
                          <a16:creationId xmlns:a16="http://schemas.microsoft.com/office/drawing/2014/main" id="{9A0B5A17-BE75-A03B-E48A-8A2EEA258BAE}"/>
                        </a:ext>
                      </a:extLst>
                    </p:cNvPr>
                    <p:cNvSpPr txBox="1"/>
                    <p:nvPr/>
                  </p:nvSpPr>
                  <p:spPr>
                    <a:xfrm>
                      <a:off x="4518406" y="779524"/>
                      <a:ext cx="420962" cy="223681"/>
                    </a:xfrm>
                    <a:prstGeom prst="rect">
                      <a:avLst/>
                    </a:prstGeom>
                    <a:noFill/>
                  </p:spPr>
                  <p:txBody>
                    <a:bodyPr wrap="none" rtlCol="0">
                      <a:spAutoFit/>
                    </a:bodyPr>
                    <a:lstStyle/>
                    <a:p>
                      <a:r>
                        <a:rPr lang="en-US" sz="900" dirty="0"/>
                        <a:t>CON</a:t>
                      </a:r>
                    </a:p>
                  </p:txBody>
                </p:sp>
                <p:sp>
                  <p:nvSpPr>
                    <p:cNvPr id="901" name="TextBox 900">
                      <a:extLst>
                        <a:ext uri="{FF2B5EF4-FFF2-40B4-BE49-F238E27FC236}">
                          <a16:creationId xmlns:a16="http://schemas.microsoft.com/office/drawing/2014/main" id="{CA3596AB-B611-8D4E-6646-42E630DB3B94}"/>
                        </a:ext>
                      </a:extLst>
                    </p:cNvPr>
                    <p:cNvSpPr txBox="1"/>
                    <p:nvPr/>
                  </p:nvSpPr>
                  <p:spPr>
                    <a:xfrm>
                      <a:off x="5077534" y="773174"/>
                      <a:ext cx="788080" cy="223681"/>
                    </a:xfrm>
                    <a:prstGeom prst="rect">
                      <a:avLst/>
                    </a:prstGeom>
                    <a:noFill/>
                  </p:spPr>
                  <p:txBody>
                    <a:bodyPr wrap="none" rtlCol="0">
                      <a:spAutoFit/>
                    </a:bodyPr>
                    <a:lstStyle/>
                    <a:p>
                      <a:r>
                        <a:rPr lang="en-US" sz="900" dirty="0"/>
                        <a:t>At-Risk/ERA</a:t>
                      </a:r>
                    </a:p>
                  </p:txBody>
                </p:sp>
                <p:sp>
                  <p:nvSpPr>
                    <p:cNvPr id="902" name="TextBox 901">
                      <a:extLst>
                        <a:ext uri="{FF2B5EF4-FFF2-40B4-BE49-F238E27FC236}">
                          <a16:creationId xmlns:a16="http://schemas.microsoft.com/office/drawing/2014/main" id="{A9D7331F-9FFF-9AC7-AE49-2A71BABF115E}"/>
                        </a:ext>
                      </a:extLst>
                    </p:cNvPr>
                    <p:cNvSpPr txBox="1"/>
                    <p:nvPr/>
                  </p:nvSpPr>
                  <p:spPr>
                    <a:xfrm>
                      <a:off x="5903425" y="2216159"/>
                      <a:ext cx="809302" cy="230832"/>
                    </a:xfrm>
                    <a:prstGeom prst="rect">
                      <a:avLst/>
                    </a:prstGeom>
                    <a:noFill/>
                  </p:spPr>
                  <p:txBody>
                    <a:bodyPr wrap="square" rtlCol="0">
                      <a:spAutoFit/>
                    </a:bodyPr>
                    <a:lstStyle/>
                    <a:p>
                      <a:r>
                        <a:rPr lang="en-US" sz="900" dirty="0"/>
                        <a:t>CD4 TCM</a:t>
                      </a:r>
                    </a:p>
                  </p:txBody>
                </p:sp>
                <p:sp>
                  <p:nvSpPr>
                    <p:cNvPr id="904" name="TextBox 903">
                      <a:extLst>
                        <a:ext uri="{FF2B5EF4-FFF2-40B4-BE49-F238E27FC236}">
                          <a16:creationId xmlns:a16="http://schemas.microsoft.com/office/drawing/2014/main" id="{115DE903-ABE1-0F67-0198-21A7DFB58419}"/>
                        </a:ext>
                      </a:extLst>
                    </p:cNvPr>
                    <p:cNvSpPr txBox="1"/>
                    <p:nvPr/>
                  </p:nvSpPr>
                  <p:spPr>
                    <a:xfrm>
                      <a:off x="5903425" y="2368559"/>
                      <a:ext cx="809302" cy="230832"/>
                    </a:xfrm>
                    <a:prstGeom prst="rect">
                      <a:avLst/>
                    </a:prstGeom>
                    <a:noFill/>
                  </p:spPr>
                  <p:txBody>
                    <a:bodyPr wrap="square" rtlCol="0">
                      <a:spAutoFit/>
                    </a:bodyPr>
                    <a:lstStyle/>
                    <a:p>
                      <a:r>
                        <a:rPr lang="en-US" sz="900" dirty="0"/>
                        <a:t>CD8 TEM</a:t>
                      </a:r>
                    </a:p>
                  </p:txBody>
                </p:sp>
                <p:sp>
                  <p:nvSpPr>
                    <p:cNvPr id="906" name="TextBox 905">
                      <a:extLst>
                        <a:ext uri="{FF2B5EF4-FFF2-40B4-BE49-F238E27FC236}">
                          <a16:creationId xmlns:a16="http://schemas.microsoft.com/office/drawing/2014/main" id="{B9BEABE6-49F1-1D85-65B3-A76C8E485617}"/>
                        </a:ext>
                      </a:extLst>
                    </p:cNvPr>
                    <p:cNvSpPr txBox="1"/>
                    <p:nvPr/>
                  </p:nvSpPr>
                  <p:spPr>
                    <a:xfrm>
                      <a:off x="5903425" y="2520959"/>
                      <a:ext cx="809302" cy="230832"/>
                    </a:xfrm>
                    <a:prstGeom prst="rect">
                      <a:avLst/>
                    </a:prstGeom>
                    <a:noFill/>
                  </p:spPr>
                  <p:txBody>
                    <a:bodyPr wrap="square" rtlCol="0">
                      <a:spAutoFit/>
                    </a:bodyPr>
                    <a:lstStyle/>
                    <a:p>
                      <a:r>
                        <a:rPr lang="en-US" sz="900" dirty="0"/>
                        <a:t>NK</a:t>
                      </a:r>
                    </a:p>
                  </p:txBody>
                </p:sp>
                <p:pic>
                  <p:nvPicPr>
                    <p:cNvPr id="910" name="Picture 909">
                      <a:extLst>
                        <a:ext uri="{FF2B5EF4-FFF2-40B4-BE49-F238E27FC236}">
                          <a16:creationId xmlns:a16="http://schemas.microsoft.com/office/drawing/2014/main" id="{F9E1F713-684C-07B1-E63C-2E0D2DD74CCB}"/>
                        </a:ext>
                      </a:extLst>
                    </p:cNvPr>
                    <p:cNvPicPr>
                      <a:picLocks noChangeAspect="1"/>
                    </p:cNvPicPr>
                    <p:nvPr/>
                  </p:nvPicPr>
                  <p:blipFill rotWithShape="1">
                    <a:blip r:embed="rId4"/>
                    <a:srcRect t="24190" r="46569" b="44452"/>
                    <a:stretch/>
                  </p:blipFill>
                  <p:spPr>
                    <a:xfrm>
                      <a:off x="4459986" y="2230349"/>
                      <a:ext cx="1499339" cy="507920"/>
                    </a:xfrm>
                    <a:prstGeom prst="rect">
                      <a:avLst/>
                    </a:prstGeom>
                  </p:spPr>
                </p:pic>
                <p:sp>
                  <p:nvSpPr>
                    <p:cNvPr id="911" name="TextBox 910">
                      <a:extLst>
                        <a:ext uri="{FF2B5EF4-FFF2-40B4-BE49-F238E27FC236}">
                          <a16:creationId xmlns:a16="http://schemas.microsoft.com/office/drawing/2014/main" id="{1DAA5317-00D9-ECA5-1DB7-E23D11C26A70}"/>
                        </a:ext>
                      </a:extLst>
                    </p:cNvPr>
                    <p:cNvSpPr txBox="1"/>
                    <p:nvPr/>
                  </p:nvSpPr>
                  <p:spPr>
                    <a:xfrm rot="16200000">
                      <a:off x="4037008" y="1562046"/>
                      <a:ext cx="595035" cy="230832"/>
                    </a:xfrm>
                    <a:prstGeom prst="rect">
                      <a:avLst/>
                    </a:prstGeom>
                    <a:noFill/>
                  </p:spPr>
                  <p:txBody>
                    <a:bodyPr wrap="none" rtlCol="0">
                      <a:spAutoFit/>
                    </a:bodyPr>
                    <a:lstStyle/>
                    <a:p>
                      <a:pPr algn="ctr"/>
                      <a:r>
                        <a:rPr lang="en-US" sz="900" dirty="0"/>
                        <a:t>senders</a:t>
                      </a:r>
                    </a:p>
                  </p:txBody>
                </p:sp>
                <p:sp>
                  <p:nvSpPr>
                    <p:cNvPr id="912" name="TextBox 911">
                      <a:extLst>
                        <a:ext uri="{FF2B5EF4-FFF2-40B4-BE49-F238E27FC236}">
                          <a16:creationId xmlns:a16="http://schemas.microsoft.com/office/drawing/2014/main" id="{49346084-B778-73C5-7F3D-BF80C7D50594}"/>
                        </a:ext>
                      </a:extLst>
                    </p:cNvPr>
                    <p:cNvSpPr txBox="1"/>
                    <p:nvPr/>
                  </p:nvSpPr>
                  <p:spPr>
                    <a:xfrm rot="16200000">
                      <a:off x="4006668" y="2370061"/>
                      <a:ext cx="652743" cy="230832"/>
                    </a:xfrm>
                    <a:prstGeom prst="rect">
                      <a:avLst/>
                    </a:prstGeom>
                    <a:noFill/>
                  </p:spPr>
                  <p:txBody>
                    <a:bodyPr wrap="none" rtlCol="0">
                      <a:spAutoFit/>
                    </a:bodyPr>
                    <a:lstStyle/>
                    <a:p>
                      <a:pPr algn="ctr"/>
                      <a:r>
                        <a:rPr lang="en-US" sz="900" dirty="0"/>
                        <a:t>receivers</a:t>
                      </a:r>
                    </a:p>
                  </p:txBody>
                </p:sp>
              </p:grpSp>
              <p:pic>
                <p:nvPicPr>
                  <p:cNvPr id="57" name="Picture 56">
                    <a:extLst>
                      <a:ext uri="{FF2B5EF4-FFF2-40B4-BE49-F238E27FC236}">
                        <a16:creationId xmlns:a16="http://schemas.microsoft.com/office/drawing/2014/main" id="{4B5EBD7F-A4C5-63B8-CA2C-786257687AAE}"/>
                      </a:ext>
                    </a:extLst>
                  </p:cNvPr>
                  <p:cNvPicPr>
                    <a:picLocks noChangeAspect="1"/>
                  </p:cNvPicPr>
                  <p:nvPr/>
                </p:nvPicPr>
                <p:blipFill>
                  <a:blip r:embed="rId5"/>
                  <a:stretch>
                    <a:fillRect/>
                  </a:stretch>
                </p:blipFill>
                <p:spPr>
                  <a:xfrm>
                    <a:off x="4398902" y="2334802"/>
                    <a:ext cx="1507136" cy="496812"/>
                  </a:xfrm>
                  <a:prstGeom prst="rect">
                    <a:avLst/>
                  </a:prstGeom>
                </p:spPr>
              </p:pic>
            </p:grpSp>
            <p:pic>
              <p:nvPicPr>
                <p:cNvPr id="54" name="Picture 53" descr="A close-up of a color chart&#10;&#10;Description automatically generated">
                  <a:extLst>
                    <a:ext uri="{FF2B5EF4-FFF2-40B4-BE49-F238E27FC236}">
                      <a16:creationId xmlns:a16="http://schemas.microsoft.com/office/drawing/2014/main" id="{B816A7D9-44EC-A454-3A56-CCD61BCF3626}"/>
                    </a:ext>
                  </a:extLst>
                </p:cNvPr>
                <p:cNvPicPr>
                  <a:picLocks noChangeAspect="1"/>
                </p:cNvPicPr>
                <p:nvPr/>
              </p:nvPicPr>
              <p:blipFill rotWithShape="1">
                <a:blip r:embed="rId6"/>
                <a:srcRect t="20612" r="48433" b="33539"/>
                <a:stretch/>
              </p:blipFill>
              <p:spPr>
                <a:xfrm>
                  <a:off x="4934090" y="1188522"/>
                  <a:ext cx="1491497" cy="969707"/>
                </a:xfrm>
                <a:prstGeom prst="rect">
                  <a:avLst/>
                </a:prstGeom>
              </p:spPr>
            </p:pic>
          </p:grpSp>
          <p:sp>
            <p:nvSpPr>
              <p:cNvPr id="52" name="TextBox 51">
                <a:extLst>
                  <a:ext uri="{FF2B5EF4-FFF2-40B4-BE49-F238E27FC236}">
                    <a16:creationId xmlns:a16="http://schemas.microsoft.com/office/drawing/2014/main" id="{8D4BD7FE-E2CA-A5DA-DF0D-6AE3B877446C}"/>
                  </a:ext>
                </a:extLst>
              </p:cNvPr>
              <p:cNvSpPr txBox="1"/>
              <p:nvPr/>
            </p:nvSpPr>
            <p:spPr>
              <a:xfrm>
                <a:off x="4088058" y="977335"/>
                <a:ext cx="964185" cy="261224"/>
              </a:xfrm>
              <a:prstGeom prst="rect">
                <a:avLst/>
              </a:prstGeom>
              <a:noFill/>
            </p:spPr>
            <p:txBody>
              <a:bodyPr wrap="square">
                <a:spAutoFit/>
              </a:bodyPr>
              <a:lstStyle/>
              <a:p>
                <a:r>
                  <a:rPr lang="en-US" sz="900" b="0" i="0" u="none" strike="noStrike" cap="none" dirty="0">
                    <a:solidFill>
                      <a:schemeClr val="dk1"/>
                    </a:solidFill>
                    <a:latin typeface="Arial" panose="020B0604020202020204" pitchFamily="34" charset="0"/>
                    <a:cs typeface="Arial" panose="020B0604020202020204" pitchFamily="34" charset="0"/>
                    <a:sym typeface="Arial"/>
                  </a:rPr>
                  <a:t>participant# </a:t>
                </a:r>
                <a:endParaRPr lang="en-US" sz="900" dirty="0"/>
              </a:p>
            </p:txBody>
          </p:sp>
        </p:grpSp>
      </p:grpSp>
      <p:sp>
        <p:nvSpPr>
          <p:cNvPr id="40" name="TextBox 39">
            <a:extLst>
              <a:ext uri="{FF2B5EF4-FFF2-40B4-BE49-F238E27FC236}">
                <a16:creationId xmlns:a16="http://schemas.microsoft.com/office/drawing/2014/main" id="{612A86D1-0887-4ECC-2EA4-283A90F83AF3}"/>
              </a:ext>
            </a:extLst>
          </p:cNvPr>
          <p:cNvSpPr txBox="1"/>
          <p:nvPr/>
        </p:nvSpPr>
        <p:spPr>
          <a:xfrm>
            <a:off x="862402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42</a:t>
            </a:r>
            <a:endParaRPr lang="en-US" sz="700" dirty="0"/>
          </a:p>
        </p:txBody>
      </p:sp>
      <p:sp>
        <p:nvSpPr>
          <p:cNvPr id="41" name="TextBox 40">
            <a:extLst>
              <a:ext uri="{FF2B5EF4-FFF2-40B4-BE49-F238E27FC236}">
                <a16:creationId xmlns:a16="http://schemas.microsoft.com/office/drawing/2014/main" id="{16F7E9FB-18C6-AF18-9B32-6C5DE091FB93}"/>
              </a:ext>
            </a:extLst>
          </p:cNvPr>
          <p:cNvSpPr txBox="1"/>
          <p:nvPr/>
        </p:nvSpPr>
        <p:spPr>
          <a:xfrm>
            <a:off x="876132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47</a:t>
            </a:r>
            <a:endParaRPr lang="en-US" sz="700" dirty="0"/>
          </a:p>
        </p:txBody>
      </p:sp>
      <p:sp>
        <p:nvSpPr>
          <p:cNvPr id="42" name="TextBox 41">
            <a:extLst>
              <a:ext uri="{FF2B5EF4-FFF2-40B4-BE49-F238E27FC236}">
                <a16:creationId xmlns:a16="http://schemas.microsoft.com/office/drawing/2014/main" id="{4247AB72-4719-FDF5-65B6-D0B93D0DA180}"/>
              </a:ext>
            </a:extLst>
          </p:cNvPr>
          <p:cNvSpPr txBox="1"/>
          <p:nvPr/>
        </p:nvSpPr>
        <p:spPr>
          <a:xfrm>
            <a:off x="890148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48</a:t>
            </a:r>
            <a:endParaRPr lang="en-US" sz="700" dirty="0"/>
          </a:p>
        </p:txBody>
      </p:sp>
      <p:sp>
        <p:nvSpPr>
          <p:cNvPr id="43" name="TextBox 42">
            <a:extLst>
              <a:ext uri="{FF2B5EF4-FFF2-40B4-BE49-F238E27FC236}">
                <a16:creationId xmlns:a16="http://schemas.microsoft.com/office/drawing/2014/main" id="{E4FF15FD-CBF1-1899-B564-97D8CBF7FD98}"/>
              </a:ext>
            </a:extLst>
          </p:cNvPr>
          <p:cNvSpPr txBox="1"/>
          <p:nvPr/>
        </p:nvSpPr>
        <p:spPr>
          <a:xfrm>
            <a:off x="903534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65</a:t>
            </a:r>
            <a:endParaRPr lang="en-US" sz="700" dirty="0"/>
          </a:p>
        </p:txBody>
      </p:sp>
      <p:sp>
        <p:nvSpPr>
          <p:cNvPr id="44" name="TextBox 43">
            <a:extLst>
              <a:ext uri="{FF2B5EF4-FFF2-40B4-BE49-F238E27FC236}">
                <a16:creationId xmlns:a16="http://schemas.microsoft.com/office/drawing/2014/main" id="{ADF3500E-9E17-455C-D635-2EB7F96AF2CF}"/>
              </a:ext>
            </a:extLst>
          </p:cNvPr>
          <p:cNvSpPr txBox="1"/>
          <p:nvPr/>
        </p:nvSpPr>
        <p:spPr>
          <a:xfrm>
            <a:off x="9253924"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8</a:t>
            </a:r>
            <a:endParaRPr lang="en-US" sz="700" dirty="0"/>
          </a:p>
        </p:txBody>
      </p:sp>
      <p:sp>
        <p:nvSpPr>
          <p:cNvPr id="45" name="TextBox 44">
            <a:extLst>
              <a:ext uri="{FF2B5EF4-FFF2-40B4-BE49-F238E27FC236}">
                <a16:creationId xmlns:a16="http://schemas.microsoft.com/office/drawing/2014/main" id="{82B8A546-09AA-E3A1-D0D9-F3BDBE41DE3B}"/>
              </a:ext>
            </a:extLst>
          </p:cNvPr>
          <p:cNvSpPr txBox="1"/>
          <p:nvPr/>
        </p:nvSpPr>
        <p:spPr>
          <a:xfrm>
            <a:off x="9358352"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11</a:t>
            </a:r>
            <a:endParaRPr lang="en-US" sz="700" dirty="0"/>
          </a:p>
        </p:txBody>
      </p:sp>
      <p:sp>
        <p:nvSpPr>
          <p:cNvPr id="46" name="TextBox 45">
            <a:extLst>
              <a:ext uri="{FF2B5EF4-FFF2-40B4-BE49-F238E27FC236}">
                <a16:creationId xmlns:a16="http://schemas.microsoft.com/office/drawing/2014/main" id="{4F71B9A3-A113-EA1F-66C5-068835387A13}"/>
              </a:ext>
            </a:extLst>
          </p:cNvPr>
          <p:cNvSpPr txBox="1"/>
          <p:nvPr/>
        </p:nvSpPr>
        <p:spPr>
          <a:xfrm>
            <a:off x="9489890"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12</a:t>
            </a:r>
            <a:endParaRPr lang="en-US" sz="700" dirty="0"/>
          </a:p>
        </p:txBody>
      </p:sp>
      <p:sp>
        <p:nvSpPr>
          <p:cNvPr id="47" name="TextBox 46">
            <a:extLst>
              <a:ext uri="{FF2B5EF4-FFF2-40B4-BE49-F238E27FC236}">
                <a16:creationId xmlns:a16="http://schemas.microsoft.com/office/drawing/2014/main" id="{119C2FEC-4A36-CA77-0492-1F42668F90C9}"/>
              </a:ext>
            </a:extLst>
          </p:cNvPr>
          <p:cNvSpPr txBox="1"/>
          <p:nvPr/>
        </p:nvSpPr>
        <p:spPr>
          <a:xfrm>
            <a:off x="9631845"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18</a:t>
            </a:r>
            <a:endParaRPr lang="en-US" sz="700" dirty="0"/>
          </a:p>
        </p:txBody>
      </p:sp>
      <p:sp>
        <p:nvSpPr>
          <p:cNvPr id="48" name="TextBox 47">
            <a:extLst>
              <a:ext uri="{FF2B5EF4-FFF2-40B4-BE49-F238E27FC236}">
                <a16:creationId xmlns:a16="http://schemas.microsoft.com/office/drawing/2014/main" id="{D198CF18-44DC-73EF-8E2E-7931497739F7}"/>
              </a:ext>
            </a:extLst>
          </p:cNvPr>
          <p:cNvSpPr txBox="1"/>
          <p:nvPr/>
        </p:nvSpPr>
        <p:spPr>
          <a:xfrm>
            <a:off x="9801863" y="771658"/>
            <a:ext cx="332457" cy="203976"/>
          </a:xfrm>
          <a:prstGeom prst="rect">
            <a:avLst/>
          </a:prstGeom>
          <a:noFill/>
        </p:spPr>
        <p:txBody>
          <a:bodyPr wrap="square">
            <a:spAutoFit/>
          </a:bodyPr>
          <a:lstStyle/>
          <a:p>
            <a:r>
              <a:rPr lang="en-US" sz="700" b="0" i="0" u="none" strike="noStrike" cap="none" dirty="0">
                <a:solidFill>
                  <a:schemeClr val="dk1"/>
                </a:solidFill>
                <a:latin typeface="Arial" panose="020B0604020202020204" pitchFamily="34" charset="0"/>
                <a:cs typeface="Arial" panose="020B0604020202020204" pitchFamily="34" charset="0"/>
                <a:sym typeface="Arial"/>
              </a:rPr>
              <a:t>3</a:t>
            </a:r>
            <a:endParaRPr lang="en-US" sz="700" dirty="0"/>
          </a:p>
        </p:txBody>
      </p:sp>
      <p:grpSp>
        <p:nvGrpSpPr>
          <p:cNvPr id="875" name="Group 874">
            <a:extLst>
              <a:ext uri="{FF2B5EF4-FFF2-40B4-BE49-F238E27FC236}">
                <a16:creationId xmlns:a16="http://schemas.microsoft.com/office/drawing/2014/main" id="{54845310-9F66-390B-75A0-725C879F8C8A}"/>
              </a:ext>
            </a:extLst>
          </p:cNvPr>
          <p:cNvGrpSpPr/>
          <p:nvPr/>
        </p:nvGrpSpPr>
        <p:grpSpPr>
          <a:xfrm>
            <a:off x="122220" y="378879"/>
            <a:ext cx="2954935" cy="200855"/>
            <a:chOff x="212231" y="6288517"/>
            <a:chExt cx="2954935" cy="247456"/>
          </a:xfrm>
        </p:grpSpPr>
        <p:sp>
          <p:nvSpPr>
            <p:cNvPr id="892" name="Google Shape;527;p4">
              <a:extLst>
                <a:ext uri="{FF2B5EF4-FFF2-40B4-BE49-F238E27FC236}">
                  <a16:creationId xmlns:a16="http://schemas.microsoft.com/office/drawing/2014/main" id="{0CF3EB11-2990-8D81-DBDB-27AA19D59B47}"/>
                </a:ext>
              </a:extLst>
            </p:cNvPr>
            <p:cNvSpPr/>
            <p:nvPr/>
          </p:nvSpPr>
          <p:spPr>
            <a:xfrm>
              <a:off x="212231" y="62897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93" name="Google Shape;529;p4">
              <a:extLst>
                <a:ext uri="{FF2B5EF4-FFF2-40B4-BE49-F238E27FC236}">
                  <a16:creationId xmlns:a16="http://schemas.microsoft.com/office/drawing/2014/main" id="{C5F12C95-4CBE-2929-17B3-D322F4BB2DFE}"/>
                </a:ext>
              </a:extLst>
            </p:cNvPr>
            <p:cNvSpPr txBox="1"/>
            <p:nvPr/>
          </p:nvSpPr>
          <p:spPr>
            <a:xfrm>
              <a:off x="444154" y="6288517"/>
              <a:ext cx="272301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predictors of classification model</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876" name="Rectangle 875">
            <a:extLst>
              <a:ext uri="{FF2B5EF4-FFF2-40B4-BE49-F238E27FC236}">
                <a16:creationId xmlns:a16="http://schemas.microsoft.com/office/drawing/2014/main" id="{D4599150-414B-6373-5FE4-5AA6A5175D99}"/>
              </a:ext>
            </a:extLst>
          </p:cNvPr>
          <p:cNvSpPr/>
          <p:nvPr/>
        </p:nvSpPr>
        <p:spPr>
          <a:xfrm>
            <a:off x="544328" y="810374"/>
            <a:ext cx="183625" cy="1103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TextBox 886">
            <a:extLst>
              <a:ext uri="{FF2B5EF4-FFF2-40B4-BE49-F238E27FC236}">
                <a16:creationId xmlns:a16="http://schemas.microsoft.com/office/drawing/2014/main" id="{A504C4FD-5ABC-4350-9E22-6A0BF8598959}"/>
              </a:ext>
            </a:extLst>
          </p:cNvPr>
          <p:cNvSpPr txBox="1"/>
          <p:nvPr/>
        </p:nvSpPr>
        <p:spPr>
          <a:xfrm rot="16200000">
            <a:off x="-342287" y="1036130"/>
            <a:ext cx="1315406" cy="230832"/>
          </a:xfrm>
          <a:prstGeom prst="rect">
            <a:avLst/>
          </a:prstGeom>
          <a:noFill/>
        </p:spPr>
        <p:txBody>
          <a:bodyPr wrap="square" rtlCol="0">
            <a:spAutoFit/>
          </a:bodyPr>
          <a:lstStyle/>
          <a:p>
            <a:r>
              <a:rPr lang="en-US" sz="900" dirty="0"/>
              <a:t>Average Importance</a:t>
            </a:r>
          </a:p>
        </p:txBody>
      </p:sp>
      <p:sp>
        <p:nvSpPr>
          <p:cNvPr id="888" name="TextBox 887">
            <a:extLst>
              <a:ext uri="{FF2B5EF4-FFF2-40B4-BE49-F238E27FC236}">
                <a16:creationId xmlns:a16="http://schemas.microsoft.com/office/drawing/2014/main" id="{6D661293-5FC1-2464-3A4B-79F971DA1109}"/>
              </a:ext>
            </a:extLst>
          </p:cNvPr>
          <p:cNvSpPr txBox="1"/>
          <p:nvPr/>
        </p:nvSpPr>
        <p:spPr>
          <a:xfrm>
            <a:off x="479167" y="797737"/>
            <a:ext cx="248786" cy="230832"/>
          </a:xfrm>
          <a:prstGeom prst="rect">
            <a:avLst/>
          </a:prstGeom>
          <a:noFill/>
        </p:spPr>
        <p:txBody>
          <a:bodyPr wrap="none" rtlCol="0">
            <a:spAutoFit/>
          </a:bodyPr>
          <a:lstStyle/>
          <a:p>
            <a:r>
              <a:rPr lang="en-US" sz="900" dirty="0"/>
              <a:t>6</a:t>
            </a:r>
          </a:p>
        </p:txBody>
      </p:sp>
      <p:sp>
        <p:nvSpPr>
          <p:cNvPr id="889" name="TextBox 888">
            <a:extLst>
              <a:ext uri="{FF2B5EF4-FFF2-40B4-BE49-F238E27FC236}">
                <a16:creationId xmlns:a16="http://schemas.microsoft.com/office/drawing/2014/main" id="{6DF771AE-CB35-AD0D-9FE9-C1E45BA93C21}"/>
              </a:ext>
            </a:extLst>
          </p:cNvPr>
          <p:cNvSpPr txBox="1"/>
          <p:nvPr/>
        </p:nvSpPr>
        <p:spPr>
          <a:xfrm>
            <a:off x="479167" y="1301486"/>
            <a:ext cx="248786" cy="230832"/>
          </a:xfrm>
          <a:prstGeom prst="rect">
            <a:avLst/>
          </a:prstGeom>
          <a:noFill/>
        </p:spPr>
        <p:txBody>
          <a:bodyPr wrap="none" rtlCol="0">
            <a:spAutoFit/>
          </a:bodyPr>
          <a:lstStyle/>
          <a:p>
            <a:r>
              <a:rPr lang="en-US" sz="900" dirty="0"/>
              <a:t>2</a:t>
            </a:r>
          </a:p>
        </p:txBody>
      </p:sp>
      <p:sp>
        <p:nvSpPr>
          <p:cNvPr id="890" name="TextBox 889">
            <a:extLst>
              <a:ext uri="{FF2B5EF4-FFF2-40B4-BE49-F238E27FC236}">
                <a16:creationId xmlns:a16="http://schemas.microsoft.com/office/drawing/2014/main" id="{3605024E-F240-F1A9-0F6D-7C3EDC7D35E8}"/>
              </a:ext>
            </a:extLst>
          </p:cNvPr>
          <p:cNvSpPr txBox="1"/>
          <p:nvPr/>
        </p:nvSpPr>
        <p:spPr>
          <a:xfrm>
            <a:off x="484112" y="1556299"/>
            <a:ext cx="207984" cy="156633"/>
          </a:xfrm>
          <a:prstGeom prst="rect">
            <a:avLst/>
          </a:prstGeom>
          <a:noFill/>
        </p:spPr>
        <p:txBody>
          <a:bodyPr wrap="none" rtlCol="0">
            <a:spAutoFit/>
          </a:bodyPr>
          <a:lstStyle/>
          <a:p>
            <a:r>
              <a:rPr lang="en-US" sz="900" dirty="0"/>
              <a:t>0</a:t>
            </a:r>
          </a:p>
        </p:txBody>
      </p:sp>
      <p:sp>
        <p:nvSpPr>
          <p:cNvPr id="891" name="TextBox 890">
            <a:extLst>
              <a:ext uri="{FF2B5EF4-FFF2-40B4-BE49-F238E27FC236}">
                <a16:creationId xmlns:a16="http://schemas.microsoft.com/office/drawing/2014/main" id="{FC7961C8-810C-F95A-E903-38E687A4B79D}"/>
              </a:ext>
            </a:extLst>
          </p:cNvPr>
          <p:cNvSpPr txBox="1"/>
          <p:nvPr/>
        </p:nvSpPr>
        <p:spPr>
          <a:xfrm>
            <a:off x="479167" y="1048468"/>
            <a:ext cx="248786" cy="230832"/>
          </a:xfrm>
          <a:prstGeom prst="rect">
            <a:avLst/>
          </a:prstGeom>
          <a:noFill/>
        </p:spPr>
        <p:txBody>
          <a:bodyPr wrap="none" rtlCol="0">
            <a:spAutoFit/>
          </a:bodyPr>
          <a:lstStyle/>
          <a:p>
            <a:r>
              <a:rPr lang="en-US" sz="900" dirty="0"/>
              <a:t>4</a:t>
            </a:r>
          </a:p>
        </p:txBody>
      </p:sp>
      <p:sp>
        <p:nvSpPr>
          <p:cNvPr id="881" name="TextBox 880">
            <a:extLst>
              <a:ext uri="{FF2B5EF4-FFF2-40B4-BE49-F238E27FC236}">
                <a16:creationId xmlns:a16="http://schemas.microsoft.com/office/drawing/2014/main" id="{64DD46F6-C09F-2D4B-10A4-5E57905D0522}"/>
              </a:ext>
            </a:extLst>
          </p:cNvPr>
          <p:cNvSpPr txBox="1"/>
          <p:nvPr/>
        </p:nvSpPr>
        <p:spPr>
          <a:xfrm rot="16200000">
            <a:off x="2415112" y="-25332"/>
            <a:ext cx="838691" cy="4315220"/>
          </a:xfrm>
          <a:prstGeom prst="rect">
            <a:avLst/>
          </a:prstGeom>
          <a:noFill/>
        </p:spPr>
        <p:txBody>
          <a:bodyPr wrap="none" rtlCol="0">
            <a:spAutoFit/>
          </a:bodyPr>
          <a:lstStyle/>
          <a:p>
            <a:pPr algn="r">
              <a:lnSpc>
                <a:spcPts val="1144"/>
              </a:lnSpc>
            </a:pPr>
            <a:r>
              <a:rPr lang="en-US" sz="900" b="1" i="1" dirty="0">
                <a:solidFill>
                  <a:schemeClr val="tx1"/>
                </a:solidFill>
              </a:rPr>
              <a:t>MMP23B</a:t>
            </a:r>
          </a:p>
          <a:p>
            <a:pPr algn="r">
              <a:lnSpc>
                <a:spcPts val="1144"/>
              </a:lnSpc>
            </a:pPr>
            <a:r>
              <a:rPr lang="en-US" sz="900" i="1" dirty="0">
                <a:solidFill>
                  <a:schemeClr val="tx1"/>
                </a:solidFill>
              </a:rPr>
              <a:t>TGFB3</a:t>
            </a:r>
          </a:p>
          <a:p>
            <a:pPr algn="r">
              <a:lnSpc>
                <a:spcPts val="1144"/>
              </a:lnSpc>
            </a:pPr>
            <a:r>
              <a:rPr lang="en-US" sz="900" i="1" dirty="0">
                <a:solidFill>
                  <a:schemeClr val="tx1"/>
                </a:solidFill>
              </a:rPr>
              <a:t>CCL4</a:t>
            </a:r>
          </a:p>
          <a:p>
            <a:pPr algn="r">
              <a:lnSpc>
                <a:spcPts val="1144"/>
              </a:lnSpc>
            </a:pPr>
            <a:r>
              <a:rPr lang="en-US" sz="900" i="1" dirty="0">
                <a:solidFill>
                  <a:schemeClr val="tx1"/>
                </a:solidFill>
              </a:rPr>
              <a:t>ADAMTSL4</a:t>
            </a:r>
          </a:p>
          <a:p>
            <a:pPr algn="r">
              <a:lnSpc>
                <a:spcPts val="1144"/>
              </a:lnSpc>
            </a:pPr>
            <a:r>
              <a:rPr lang="en-US" sz="900" b="1" i="1" dirty="0">
                <a:solidFill>
                  <a:schemeClr val="tx1"/>
                </a:solidFill>
              </a:rPr>
              <a:t>TGFB1</a:t>
            </a:r>
          </a:p>
          <a:p>
            <a:pPr algn="r">
              <a:lnSpc>
                <a:spcPts val="1144"/>
              </a:lnSpc>
            </a:pPr>
            <a:r>
              <a:rPr lang="en-US" sz="900" i="1" dirty="0">
                <a:solidFill>
                  <a:schemeClr val="tx1"/>
                </a:solidFill>
              </a:rPr>
              <a:t>TNFSF9</a:t>
            </a:r>
          </a:p>
          <a:p>
            <a:pPr algn="r">
              <a:lnSpc>
                <a:spcPts val="1144"/>
              </a:lnSpc>
            </a:pPr>
            <a:r>
              <a:rPr lang="en-US" sz="900" i="1" dirty="0">
                <a:solidFill>
                  <a:schemeClr val="tx1"/>
                </a:solidFill>
              </a:rPr>
              <a:t>ADAMTS10</a:t>
            </a:r>
          </a:p>
          <a:p>
            <a:pPr algn="r">
              <a:lnSpc>
                <a:spcPts val="1144"/>
              </a:lnSpc>
            </a:pPr>
            <a:r>
              <a:rPr lang="en-US" sz="900" i="1" dirty="0">
                <a:solidFill>
                  <a:schemeClr val="tx1"/>
                </a:solidFill>
              </a:rPr>
              <a:t>CCL4L2</a:t>
            </a:r>
          </a:p>
          <a:p>
            <a:pPr algn="r">
              <a:lnSpc>
                <a:spcPts val="1144"/>
              </a:lnSpc>
            </a:pPr>
            <a:r>
              <a:rPr lang="en-US" sz="900" b="1" i="1" dirty="0">
                <a:solidFill>
                  <a:schemeClr val="tx1"/>
                </a:solidFill>
              </a:rPr>
              <a:t>IFNL1</a:t>
            </a:r>
          </a:p>
          <a:p>
            <a:pPr algn="r">
              <a:lnSpc>
                <a:spcPts val="1144"/>
              </a:lnSpc>
            </a:pPr>
            <a:r>
              <a:rPr lang="en-US" sz="900" b="1" i="1" dirty="0">
                <a:solidFill>
                  <a:schemeClr val="tx1"/>
                </a:solidFill>
              </a:rPr>
              <a:t>CCL5</a:t>
            </a:r>
          </a:p>
          <a:p>
            <a:pPr algn="r">
              <a:lnSpc>
                <a:spcPts val="1144"/>
              </a:lnSpc>
            </a:pPr>
            <a:r>
              <a:rPr lang="en-US" sz="900" b="1" i="1" dirty="0">
                <a:solidFill>
                  <a:schemeClr val="tx1"/>
                </a:solidFill>
              </a:rPr>
              <a:t>PDGFD</a:t>
            </a:r>
          </a:p>
          <a:p>
            <a:pPr algn="r">
              <a:lnSpc>
                <a:spcPts val="1144"/>
              </a:lnSpc>
            </a:pPr>
            <a:r>
              <a:rPr lang="en-US" sz="900" i="1" dirty="0">
                <a:solidFill>
                  <a:schemeClr val="tx1"/>
                </a:solidFill>
              </a:rPr>
              <a:t>MMP19</a:t>
            </a:r>
          </a:p>
          <a:p>
            <a:pPr algn="r">
              <a:lnSpc>
                <a:spcPts val="1144"/>
              </a:lnSpc>
            </a:pPr>
            <a:r>
              <a:rPr lang="en-US" sz="900" b="1" i="1" dirty="0">
                <a:solidFill>
                  <a:schemeClr val="tx1"/>
                </a:solidFill>
              </a:rPr>
              <a:t>IL15</a:t>
            </a:r>
          </a:p>
          <a:p>
            <a:pPr algn="r">
              <a:lnSpc>
                <a:spcPts val="1144"/>
              </a:lnSpc>
            </a:pPr>
            <a:r>
              <a:rPr lang="en-US" sz="900" i="1" dirty="0">
                <a:solidFill>
                  <a:schemeClr val="tx1"/>
                </a:solidFill>
              </a:rPr>
              <a:t>ADAMTS17</a:t>
            </a:r>
          </a:p>
          <a:p>
            <a:pPr algn="r">
              <a:lnSpc>
                <a:spcPts val="1144"/>
              </a:lnSpc>
            </a:pPr>
            <a:r>
              <a:rPr lang="en-US" sz="900" i="1" dirty="0">
                <a:solidFill>
                  <a:schemeClr val="tx1"/>
                </a:solidFill>
              </a:rPr>
              <a:t>IL12A</a:t>
            </a:r>
          </a:p>
          <a:p>
            <a:pPr algn="r">
              <a:lnSpc>
                <a:spcPts val="1144"/>
              </a:lnSpc>
            </a:pPr>
            <a:r>
              <a:rPr lang="en-US" sz="900" i="1" dirty="0">
                <a:solidFill>
                  <a:schemeClr val="tx1"/>
                </a:solidFill>
              </a:rPr>
              <a:t>MMP25-AS1</a:t>
            </a:r>
          </a:p>
          <a:p>
            <a:pPr algn="r">
              <a:lnSpc>
                <a:spcPts val="1144"/>
              </a:lnSpc>
            </a:pPr>
            <a:r>
              <a:rPr lang="en-US" sz="900" i="1" dirty="0">
                <a:solidFill>
                  <a:schemeClr val="tx1"/>
                </a:solidFill>
              </a:rPr>
              <a:t>MMP25</a:t>
            </a:r>
          </a:p>
          <a:p>
            <a:pPr algn="r">
              <a:lnSpc>
                <a:spcPts val="1144"/>
              </a:lnSpc>
            </a:pPr>
            <a:r>
              <a:rPr lang="en-US" sz="900" i="1" dirty="0">
                <a:solidFill>
                  <a:schemeClr val="tx1"/>
                </a:solidFill>
              </a:rPr>
              <a:t>MMP24OS</a:t>
            </a:r>
          </a:p>
          <a:p>
            <a:pPr algn="r">
              <a:lnSpc>
                <a:spcPts val="1144"/>
              </a:lnSpc>
            </a:pPr>
            <a:r>
              <a:rPr lang="en-US" sz="900" i="1" dirty="0">
                <a:solidFill>
                  <a:schemeClr val="tx1"/>
                </a:solidFill>
              </a:rPr>
              <a:t>IL18BP</a:t>
            </a:r>
          </a:p>
          <a:p>
            <a:pPr algn="r">
              <a:lnSpc>
                <a:spcPts val="1144"/>
              </a:lnSpc>
            </a:pPr>
            <a:r>
              <a:rPr lang="en-US" sz="900" i="1" dirty="0">
                <a:solidFill>
                  <a:schemeClr val="tx1"/>
                </a:solidFill>
              </a:rPr>
              <a:t>TGFA</a:t>
            </a:r>
          </a:p>
          <a:p>
            <a:pPr algn="r">
              <a:lnSpc>
                <a:spcPts val="1144"/>
              </a:lnSpc>
            </a:pPr>
            <a:r>
              <a:rPr lang="en-US" sz="900" i="1" dirty="0">
                <a:solidFill>
                  <a:schemeClr val="tx1"/>
                </a:solidFill>
              </a:rPr>
              <a:t>TNFSF8</a:t>
            </a:r>
          </a:p>
          <a:p>
            <a:pPr algn="r">
              <a:lnSpc>
                <a:spcPts val="1144"/>
              </a:lnSpc>
            </a:pPr>
            <a:r>
              <a:rPr lang="en-US" sz="900" i="1" dirty="0">
                <a:solidFill>
                  <a:schemeClr val="tx1"/>
                </a:solidFill>
              </a:rPr>
              <a:t>XCL2</a:t>
            </a:r>
          </a:p>
          <a:p>
            <a:pPr algn="r">
              <a:lnSpc>
                <a:spcPts val="1144"/>
              </a:lnSpc>
            </a:pPr>
            <a:r>
              <a:rPr lang="en-US" sz="900" i="1" dirty="0">
                <a:solidFill>
                  <a:schemeClr val="tx1"/>
                </a:solidFill>
              </a:rPr>
              <a:t>NOTCH1</a:t>
            </a:r>
          </a:p>
          <a:p>
            <a:pPr algn="r">
              <a:lnSpc>
                <a:spcPts val="1144"/>
              </a:lnSpc>
            </a:pPr>
            <a:r>
              <a:rPr lang="en-US" sz="900" i="1" dirty="0">
                <a:solidFill>
                  <a:schemeClr val="tx1"/>
                </a:solidFill>
              </a:rPr>
              <a:t>TNFSF14</a:t>
            </a:r>
          </a:p>
          <a:p>
            <a:pPr algn="r">
              <a:lnSpc>
                <a:spcPts val="1144"/>
              </a:lnSpc>
            </a:pPr>
            <a:r>
              <a:rPr lang="en-US" sz="900" i="1" dirty="0">
                <a:solidFill>
                  <a:schemeClr val="tx1"/>
                </a:solidFill>
              </a:rPr>
              <a:t>CCL3</a:t>
            </a:r>
          </a:p>
          <a:p>
            <a:pPr algn="r">
              <a:lnSpc>
                <a:spcPts val="1144"/>
              </a:lnSpc>
            </a:pPr>
            <a:r>
              <a:rPr lang="en-US" sz="900" i="1" dirty="0">
                <a:solidFill>
                  <a:schemeClr val="tx1"/>
                </a:solidFill>
              </a:rPr>
              <a:t>CXCL16</a:t>
            </a:r>
          </a:p>
          <a:p>
            <a:pPr algn="r">
              <a:lnSpc>
                <a:spcPts val="1144"/>
              </a:lnSpc>
            </a:pPr>
            <a:r>
              <a:rPr lang="en-US" sz="900" i="1" dirty="0">
                <a:solidFill>
                  <a:schemeClr val="tx1"/>
                </a:solidFill>
              </a:rPr>
              <a:t>CCL20</a:t>
            </a:r>
          </a:p>
          <a:p>
            <a:pPr algn="r">
              <a:lnSpc>
                <a:spcPts val="1144"/>
              </a:lnSpc>
            </a:pPr>
            <a:r>
              <a:rPr lang="en-US" sz="900" i="1" dirty="0">
                <a:solidFill>
                  <a:schemeClr val="tx1"/>
                </a:solidFill>
              </a:rPr>
              <a:t>XCL1</a:t>
            </a:r>
          </a:p>
          <a:p>
            <a:pPr algn="r">
              <a:lnSpc>
                <a:spcPts val="1144"/>
              </a:lnSpc>
            </a:pPr>
            <a:r>
              <a:rPr lang="en-US" sz="900" i="1" dirty="0">
                <a:solidFill>
                  <a:schemeClr val="tx1"/>
                </a:solidFill>
              </a:rPr>
              <a:t>IFNG</a:t>
            </a:r>
          </a:p>
          <a:p>
            <a:pPr algn="r">
              <a:lnSpc>
                <a:spcPts val="1144"/>
              </a:lnSpc>
            </a:pPr>
            <a:r>
              <a:rPr lang="en-US" sz="900" i="1" dirty="0">
                <a:solidFill>
                  <a:schemeClr val="tx1"/>
                </a:solidFill>
              </a:rPr>
              <a:t>NOTCH2NL</a:t>
            </a:r>
          </a:p>
        </p:txBody>
      </p:sp>
      <p:grpSp>
        <p:nvGrpSpPr>
          <p:cNvPr id="6" name="Group 5">
            <a:extLst>
              <a:ext uri="{FF2B5EF4-FFF2-40B4-BE49-F238E27FC236}">
                <a16:creationId xmlns:a16="http://schemas.microsoft.com/office/drawing/2014/main" id="{7CB9DC97-2531-DDA7-DE32-E371C03C3ED4}"/>
              </a:ext>
            </a:extLst>
          </p:cNvPr>
          <p:cNvGrpSpPr/>
          <p:nvPr/>
        </p:nvGrpSpPr>
        <p:grpSpPr>
          <a:xfrm>
            <a:off x="188927" y="2583758"/>
            <a:ext cx="2338870" cy="1837203"/>
            <a:chOff x="224284" y="2746223"/>
            <a:chExt cx="2338870" cy="1837203"/>
          </a:xfrm>
        </p:grpSpPr>
        <p:grpSp>
          <p:nvGrpSpPr>
            <p:cNvPr id="7" name="Group 6">
              <a:extLst>
                <a:ext uri="{FF2B5EF4-FFF2-40B4-BE49-F238E27FC236}">
                  <a16:creationId xmlns:a16="http://schemas.microsoft.com/office/drawing/2014/main" id="{22328AA9-83CD-984F-F3F1-55475F86FDCD}"/>
                </a:ext>
              </a:extLst>
            </p:cNvPr>
            <p:cNvGrpSpPr/>
            <p:nvPr/>
          </p:nvGrpSpPr>
          <p:grpSpPr>
            <a:xfrm>
              <a:off x="795090" y="3107712"/>
              <a:ext cx="1195638" cy="1275364"/>
              <a:chOff x="1141084" y="845618"/>
              <a:chExt cx="1195638" cy="1275364"/>
            </a:xfrm>
          </p:grpSpPr>
          <p:pic>
            <p:nvPicPr>
              <p:cNvPr id="513" name="Picture 512" descr="A screenshot of a graph&#10;&#10;Description automatically generated">
                <a:extLst>
                  <a:ext uri="{FF2B5EF4-FFF2-40B4-BE49-F238E27FC236}">
                    <a16:creationId xmlns:a16="http://schemas.microsoft.com/office/drawing/2014/main" id="{F4A233F7-AA1A-0DAA-00F1-768DCBF02291}"/>
                  </a:ext>
                </a:extLst>
              </p:cNvPr>
              <p:cNvPicPr>
                <a:picLocks noChangeAspect="1"/>
              </p:cNvPicPr>
              <p:nvPr/>
            </p:nvPicPr>
            <p:blipFill>
              <a:blip r:embed="rId7"/>
              <a:srcRect l="7197" t="14004" r="49417" b="6371"/>
              <a:stretch/>
            </p:blipFill>
            <p:spPr>
              <a:xfrm>
                <a:off x="1141084" y="900764"/>
                <a:ext cx="1195638" cy="1220218"/>
              </a:xfrm>
              <a:prstGeom prst="rect">
                <a:avLst/>
              </a:prstGeom>
            </p:spPr>
          </p:pic>
          <p:sp>
            <p:nvSpPr>
              <p:cNvPr id="519" name="Rectangle 518">
                <a:extLst>
                  <a:ext uri="{FF2B5EF4-FFF2-40B4-BE49-F238E27FC236}">
                    <a16:creationId xmlns:a16="http://schemas.microsoft.com/office/drawing/2014/main" id="{87420331-20B0-6D0C-FADA-56842633C67B}"/>
                  </a:ext>
                </a:extLst>
              </p:cNvPr>
              <p:cNvSpPr/>
              <p:nvPr/>
            </p:nvSpPr>
            <p:spPr>
              <a:xfrm>
                <a:off x="1383738" y="845618"/>
                <a:ext cx="408648" cy="197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1E4F3-E1BF-EA63-6691-BF5D5C1D9DA9}"/>
                </a:ext>
              </a:extLst>
            </p:cNvPr>
            <p:cNvGrpSpPr/>
            <p:nvPr/>
          </p:nvGrpSpPr>
          <p:grpSpPr>
            <a:xfrm>
              <a:off x="224284" y="2746223"/>
              <a:ext cx="2338870" cy="1837203"/>
              <a:chOff x="198044" y="444440"/>
              <a:chExt cx="2338870" cy="1837203"/>
            </a:xfrm>
          </p:grpSpPr>
          <p:sp>
            <p:nvSpPr>
              <p:cNvPr id="22" name="Google Shape;527;p4">
                <a:extLst>
                  <a:ext uri="{FF2B5EF4-FFF2-40B4-BE49-F238E27FC236}">
                    <a16:creationId xmlns:a16="http://schemas.microsoft.com/office/drawing/2014/main" id="{564B6E91-AA4F-0BAE-345E-44BF370172F8}"/>
                  </a:ext>
                </a:extLst>
              </p:cNvPr>
              <p:cNvSpPr/>
              <p:nvPr/>
            </p:nvSpPr>
            <p:spPr>
              <a:xfrm>
                <a:off x="198044" y="445715"/>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6" name="Google Shape;529;p4">
                <a:extLst>
                  <a:ext uri="{FF2B5EF4-FFF2-40B4-BE49-F238E27FC236}">
                    <a16:creationId xmlns:a16="http://schemas.microsoft.com/office/drawing/2014/main" id="{2FC81385-946A-5499-AF9C-4CE769CE217E}"/>
                  </a:ext>
                </a:extLst>
              </p:cNvPr>
              <p:cNvSpPr txBox="1"/>
              <p:nvPr/>
            </p:nvSpPr>
            <p:spPr>
              <a:xfrm>
                <a:off x="429966" y="4444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 of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MMP23B</a:t>
                </a:r>
                <a:endParaRPr sz="1400"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28" name="Group 27">
                <a:extLst>
                  <a:ext uri="{FF2B5EF4-FFF2-40B4-BE49-F238E27FC236}">
                    <a16:creationId xmlns:a16="http://schemas.microsoft.com/office/drawing/2014/main" id="{E0D4690B-2DF2-50C6-E782-D1D6203747CB}"/>
                  </a:ext>
                </a:extLst>
              </p:cNvPr>
              <p:cNvGrpSpPr/>
              <p:nvPr/>
            </p:nvGrpSpPr>
            <p:grpSpPr>
              <a:xfrm>
                <a:off x="284095" y="757081"/>
                <a:ext cx="2102677" cy="1524562"/>
                <a:chOff x="284095" y="757081"/>
                <a:chExt cx="2102677" cy="1524562"/>
              </a:xfrm>
            </p:grpSpPr>
            <p:sp>
              <p:nvSpPr>
                <p:cNvPr id="29" name="Rectangle 28">
                  <a:extLst>
                    <a:ext uri="{FF2B5EF4-FFF2-40B4-BE49-F238E27FC236}">
                      <a16:creationId xmlns:a16="http://schemas.microsoft.com/office/drawing/2014/main" id="{4C70167C-FACE-2751-17E8-46DA23392787}"/>
                    </a:ext>
                  </a:extLst>
                </p:cNvPr>
                <p:cNvSpPr/>
                <p:nvPr/>
              </p:nvSpPr>
              <p:spPr>
                <a:xfrm>
                  <a:off x="985223" y="830872"/>
                  <a:ext cx="523927" cy="140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77C8EDE-29D7-BC92-7F80-79B9E8C50730}"/>
                    </a:ext>
                  </a:extLst>
                </p:cNvPr>
                <p:cNvSpPr txBox="1"/>
                <p:nvPr/>
              </p:nvSpPr>
              <p:spPr>
                <a:xfrm>
                  <a:off x="1097633" y="757081"/>
                  <a:ext cx="473598" cy="311721"/>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E92CED0D-6352-3219-2FB0-5B3DB4AFE817}"/>
                    </a:ext>
                  </a:extLst>
                </p:cNvPr>
                <p:cNvSpPr txBox="1"/>
                <p:nvPr/>
              </p:nvSpPr>
              <p:spPr>
                <a:xfrm rot="16200000">
                  <a:off x="-241049" y="1377949"/>
                  <a:ext cx="1281120" cy="230832"/>
                </a:xfrm>
                <a:prstGeom prst="rect">
                  <a:avLst/>
                </a:prstGeom>
                <a:noFill/>
              </p:spPr>
              <p:txBody>
                <a:bodyPr wrap="none" rtlCol="0">
                  <a:spAutoFit/>
                </a:bodyPr>
                <a:lstStyle/>
                <a:p>
                  <a:r>
                    <a:rPr lang="en-US" sz="900" dirty="0"/>
                    <a:t>Max gene expression</a:t>
                  </a:r>
                </a:p>
              </p:txBody>
            </p:sp>
            <p:sp>
              <p:nvSpPr>
                <p:cNvPr id="32" name="TextBox 31">
                  <a:extLst>
                    <a:ext uri="{FF2B5EF4-FFF2-40B4-BE49-F238E27FC236}">
                      <a16:creationId xmlns:a16="http://schemas.microsoft.com/office/drawing/2014/main" id="{0A724590-CF04-4735-FC5B-913DC96BDB44}"/>
                    </a:ext>
                  </a:extLst>
                </p:cNvPr>
                <p:cNvSpPr txBox="1"/>
                <p:nvPr/>
              </p:nvSpPr>
              <p:spPr>
                <a:xfrm>
                  <a:off x="897568" y="2050811"/>
                  <a:ext cx="1489204" cy="2308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3" name="TextBox 32">
                  <a:extLst>
                    <a:ext uri="{FF2B5EF4-FFF2-40B4-BE49-F238E27FC236}">
                      <a16:creationId xmlns:a16="http://schemas.microsoft.com/office/drawing/2014/main" id="{680BCB11-CF55-6D7F-6542-9C519BECD2D5}"/>
                    </a:ext>
                  </a:extLst>
                </p:cNvPr>
                <p:cNvSpPr txBox="1"/>
                <p:nvPr/>
              </p:nvSpPr>
              <p:spPr>
                <a:xfrm>
                  <a:off x="482198" y="773745"/>
                  <a:ext cx="312906" cy="230832"/>
                </a:xfrm>
                <a:prstGeom prst="rect">
                  <a:avLst/>
                </a:prstGeom>
                <a:noFill/>
              </p:spPr>
              <p:txBody>
                <a:bodyPr wrap="none" rtlCol="0">
                  <a:spAutoFit/>
                </a:bodyPr>
                <a:lstStyle/>
                <a:p>
                  <a:r>
                    <a:rPr lang="en-US" sz="900" dirty="0"/>
                    <a:t>80</a:t>
                  </a:r>
                </a:p>
              </p:txBody>
            </p:sp>
            <p:sp>
              <p:nvSpPr>
                <p:cNvPr id="34" name="TextBox 33">
                  <a:extLst>
                    <a:ext uri="{FF2B5EF4-FFF2-40B4-BE49-F238E27FC236}">
                      <a16:creationId xmlns:a16="http://schemas.microsoft.com/office/drawing/2014/main" id="{210F9803-CFAF-6DBC-07CD-2E77E3ADADC0}"/>
                    </a:ext>
                  </a:extLst>
                </p:cNvPr>
                <p:cNvSpPr txBox="1"/>
                <p:nvPr/>
              </p:nvSpPr>
              <p:spPr>
                <a:xfrm>
                  <a:off x="482198" y="1050875"/>
                  <a:ext cx="312906" cy="230832"/>
                </a:xfrm>
                <a:prstGeom prst="rect">
                  <a:avLst/>
                </a:prstGeom>
                <a:noFill/>
              </p:spPr>
              <p:txBody>
                <a:bodyPr wrap="none" rtlCol="0">
                  <a:spAutoFit/>
                </a:bodyPr>
                <a:lstStyle/>
                <a:p>
                  <a:r>
                    <a:rPr lang="en-US" sz="900" dirty="0"/>
                    <a:t>60</a:t>
                  </a:r>
                </a:p>
              </p:txBody>
            </p:sp>
            <p:sp>
              <p:nvSpPr>
                <p:cNvPr id="37" name="TextBox 36">
                  <a:extLst>
                    <a:ext uri="{FF2B5EF4-FFF2-40B4-BE49-F238E27FC236}">
                      <a16:creationId xmlns:a16="http://schemas.microsoft.com/office/drawing/2014/main" id="{435A75A2-0BC4-8B2B-7FDD-07080E1AA371}"/>
                    </a:ext>
                  </a:extLst>
                </p:cNvPr>
                <p:cNvSpPr txBox="1"/>
                <p:nvPr/>
              </p:nvSpPr>
              <p:spPr>
                <a:xfrm>
                  <a:off x="482198" y="1328004"/>
                  <a:ext cx="312906" cy="230832"/>
                </a:xfrm>
                <a:prstGeom prst="rect">
                  <a:avLst/>
                </a:prstGeom>
                <a:noFill/>
              </p:spPr>
              <p:txBody>
                <a:bodyPr wrap="none" rtlCol="0">
                  <a:spAutoFit/>
                </a:bodyPr>
                <a:lstStyle/>
                <a:p>
                  <a:r>
                    <a:rPr lang="en-US" sz="900" dirty="0"/>
                    <a:t>40</a:t>
                  </a:r>
                </a:p>
              </p:txBody>
            </p:sp>
            <p:sp>
              <p:nvSpPr>
                <p:cNvPr id="38" name="TextBox 37">
                  <a:extLst>
                    <a:ext uri="{FF2B5EF4-FFF2-40B4-BE49-F238E27FC236}">
                      <a16:creationId xmlns:a16="http://schemas.microsoft.com/office/drawing/2014/main" id="{A01BD3E3-B2FD-AF7F-42F6-AF04C03529DB}"/>
                    </a:ext>
                  </a:extLst>
                </p:cNvPr>
                <p:cNvSpPr txBox="1"/>
                <p:nvPr/>
              </p:nvSpPr>
              <p:spPr>
                <a:xfrm>
                  <a:off x="482198" y="1605133"/>
                  <a:ext cx="312906" cy="230832"/>
                </a:xfrm>
                <a:prstGeom prst="rect">
                  <a:avLst/>
                </a:prstGeom>
                <a:noFill/>
              </p:spPr>
              <p:txBody>
                <a:bodyPr wrap="none" rtlCol="0">
                  <a:spAutoFit/>
                </a:bodyPr>
                <a:lstStyle/>
                <a:p>
                  <a:r>
                    <a:rPr lang="en-US" sz="900" dirty="0"/>
                    <a:t>20</a:t>
                  </a:r>
                </a:p>
              </p:txBody>
            </p:sp>
            <p:sp>
              <p:nvSpPr>
                <p:cNvPr id="63" name="TextBox 62">
                  <a:extLst>
                    <a:ext uri="{FF2B5EF4-FFF2-40B4-BE49-F238E27FC236}">
                      <a16:creationId xmlns:a16="http://schemas.microsoft.com/office/drawing/2014/main" id="{C0063D2F-2E33-269C-30CF-431C2DAD411C}"/>
                    </a:ext>
                  </a:extLst>
                </p:cNvPr>
                <p:cNvSpPr txBox="1"/>
                <p:nvPr/>
              </p:nvSpPr>
              <p:spPr>
                <a:xfrm>
                  <a:off x="546318" y="1882263"/>
                  <a:ext cx="248786" cy="230832"/>
                </a:xfrm>
                <a:prstGeom prst="rect">
                  <a:avLst/>
                </a:prstGeom>
                <a:noFill/>
              </p:spPr>
              <p:txBody>
                <a:bodyPr wrap="none" rtlCol="0">
                  <a:spAutoFit/>
                </a:bodyPr>
                <a:lstStyle/>
                <a:p>
                  <a:r>
                    <a:rPr lang="en-US" sz="900" dirty="0"/>
                    <a:t>0</a:t>
                  </a:r>
                </a:p>
              </p:txBody>
            </p:sp>
          </p:grpSp>
        </p:grpSp>
      </p:grpSp>
      <p:sp>
        <p:nvSpPr>
          <p:cNvPr id="557" name="Google Shape;527;p4">
            <a:extLst>
              <a:ext uri="{FF2B5EF4-FFF2-40B4-BE49-F238E27FC236}">
                <a16:creationId xmlns:a16="http://schemas.microsoft.com/office/drawing/2014/main" id="{BA2EDD26-7196-2C15-0B99-ED6B76FB4AAF}"/>
              </a:ext>
            </a:extLst>
          </p:cNvPr>
          <p:cNvSpPr/>
          <p:nvPr/>
        </p:nvSpPr>
        <p:spPr>
          <a:xfrm>
            <a:off x="121783" y="4692298"/>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58" name="Google Shape;529;p4">
            <a:extLst>
              <a:ext uri="{FF2B5EF4-FFF2-40B4-BE49-F238E27FC236}">
                <a16:creationId xmlns:a16="http://schemas.microsoft.com/office/drawing/2014/main" id="{D5EB401E-8F0F-ECB0-FE1C-4EFFE77F9951}"/>
              </a:ext>
            </a:extLst>
          </p:cNvPr>
          <p:cNvSpPr txBox="1"/>
          <p:nvPr/>
        </p:nvSpPr>
        <p:spPr>
          <a:xfrm>
            <a:off x="417881" y="4691492"/>
            <a:ext cx="305614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562" name="Group 561">
            <a:extLst>
              <a:ext uri="{FF2B5EF4-FFF2-40B4-BE49-F238E27FC236}">
                <a16:creationId xmlns:a16="http://schemas.microsoft.com/office/drawing/2014/main" id="{EF3C837E-AE24-ADCF-B13F-64027B39112D}"/>
              </a:ext>
            </a:extLst>
          </p:cNvPr>
          <p:cNvGrpSpPr/>
          <p:nvPr/>
        </p:nvGrpSpPr>
        <p:grpSpPr>
          <a:xfrm>
            <a:off x="39671" y="5727293"/>
            <a:ext cx="782321" cy="762282"/>
            <a:chOff x="6261255" y="4662214"/>
            <a:chExt cx="1269285" cy="1867916"/>
          </a:xfrm>
        </p:grpSpPr>
        <p:sp>
          <p:nvSpPr>
            <p:cNvPr id="569" name="Google Shape;394;p2">
              <a:extLst>
                <a:ext uri="{FF2B5EF4-FFF2-40B4-BE49-F238E27FC236}">
                  <a16:creationId xmlns:a16="http://schemas.microsoft.com/office/drawing/2014/main" id="{6BA4B095-DBF6-A309-28F9-6BC85C0D489B}"/>
                </a:ext>
              </a:extLst>
            </p:cNvPr>
            <p:cNvSpPr txBox="1"/>
            <p:nvPr/>
          </p:nvSpPr>
          <p:spPr>
            <a:xfrm>
              <a:off x="6781655" y="5880036"/>
              <a:ext cx="318110"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0</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0" name="Google Shape;395;p2">
              <a:extLst>
                <a:ext uri="{FF2B5EF4-FFF2-40B4-BE49-F238E27FC236}">
                  <a16:creationId xmlns:a16="http://schemas.microsoft.com/office/drawing/2014/main" id="{3B62F3F8-31DC-7AE9-A152-AAB8F8A50029}"/>
                </a:ext>
              </a:extLst>
            </p:cNvPr>
            <p:cNvSpPr txBox="1"/>
            <p:nvPr/>
          </p:nvSpPr>
          <p:spPr>
            <a:xfrm>
              <a:off x="6781656" y="6260839"/>
              <a:ext cx="458129"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dirty="0">
                  <a:solidFill>
                    <a:schemeClr val="dk1"/>
                  </a:solidFill>
                  <a:latin typeface="Arial" panose="020B0604020202020204" pitchFamily="34" charset="0"/>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1" name="Google Shape;396;p2">
              <a:extLst>
                <a:ext uri="{FF2B5EF4-FFF2-40B4-BE49-F238E27FC236}">
                  <a16:creationId xmlns:a16="http://schemas.microsoft.com/office/drawing/2014/main" id="{0C1A99C4-0B70-ED32-0F22-8E0B81CFDA8C}"/>
                </a:ext>
              </a:extLst>
            </p:cNvPr>
            <p:cNvSpPr txBox="1"/>
            <p:nvPr/>
          </p:nvSpPr>
          <p:spPr>
            <a:xfrm>
              <a:off x="6261255" y="4662214"/>
              <a:ext cx="1269285" cy="6032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a:t>
              </a:r>
            </a:p>
            <a:p>
              <a:pPr marL="0" marR="0" lvl="0" indent="0" algn="ctr"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gene expression</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2" name="Google Shape;397;p2">
              <a:extLst>
                <a:ext uri="{FF2B5EF4-FFF2-40B4-BE49-F238E27FC236}">
                  <a16:creationId xmlns:a16="http://schemas.microsoft.com/office/drawing/2014/main" id="{DBCF669B-178B-6D21-CFF1-E0F707B4F501}"/>
                </a:ext>
              </a:extLst>
            </p:cNvPr>
            <p:cNvSpPr txBox="1"/>
            <p:nvPr/>
          </p:nvSpPr>
          <p:spPr>
            <a:xfrm>
              <a:off x="6781657" y="5499268"/>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573" name="Google Shape;398;p2">
              <a:extLst>
                <a:ext uri="{FF2B5EF4-FFF2-40B4-BE49-F238E27FC236}">
                  <a16:creationId xmlns:a16="http://schemas.microsoft.com/office/drawing/2014/main" id="{87A1DA4E-328A-CE64-403F-9AE70A8A1E61}"/>
                </a:ext>
              </a:extLst>
            </p:cNvPr>
            <p:cNvPicPr preferRelativeResize="0"/>
            <p:nvPr/>
          </p:nvPicPr>
          <p:blipFill rotWithShape="1">
            <a:blip r:embed="rId8">
              <a:alphaModFix/>
            </a:blip>
            <a:srcRect/>
            <a:stretch/>
          </p:blipFill>
          <p:spPr>
            <a:xfrm>
              <a:off x="6706421" y="5306018"/>
              <a:ext cx="122111" cy="1182596"/>
            </a:xfrm>
            <a:prstGeom prst="rect">
              <a:avLst/>
            </a:prstGeom>
            <a:noFill/>
            <a:ln>
              <a:noFill/>
            </a:ln>
          </p:spPr>
        </p:pic>
        <p:sp>
          <p:nvSpPr>
            <p:cNvPr id="574" name="Google Shape;397;p2">
              <a:extLst>
                <a:ext uri="{FF2B5EF4-FFF2-40B4-BE49-F238E27FC236}">
                  <a16:creationId xmlns:a16="http://schemas.microsoft.com/office/drawing/2014/main" id="{FD0B7811-1A26-658F-DE89-8FDAE97D47AE}"/>
                </a:ext>
              </a:extLst>
            </p:cNvPr>
            <p:cNvSpPr txBox="1"/>
            <p:nvPr/>
          </p:nvSpPr>
          <p:spPr>
            <a:xfrm>
              <a:off x="6781657" y="5118503"/>
              <a:ext cx="379703" cy="2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500" b="0" i="0" u="none" strike="noStrike" cap="none" dirty="0">
                  <a:solidFill>
                    <a:schemeClr val="dk1"/>
                  </a:solidFill>
                  <a:latin typeface="Arial" panose="020B0604020202020204" pitchFamily="34" charset="0"/>
                  <a:ea typeface="Calibri"/>
                  <a:cs typeface="Arial" panose="020B0604020202020204" pitchFamily="34" charset="0"/>
                  <a:sym typeface="Calibri"/>
                </a:rPr>
                <a:t>4</a:t>
              </a:r>
              <a:endParaRPr sz="5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68" name="TextBox 67">
            <a:extLst>
              <a:ext uri="{FF2B5EF4-FFF2-40B4-BE49-F238E27FC236}">
                <a16:creationId xmlns:a16="http://schemas.microsoft.com/office/drawing/2014/main" id="{0426AEF8-7737-829B-8741-4C4A3188D8D3}"/>
              </a:ext>
            </a:extLst>
          </p:cNvPr>
          <p:cNvSpPr txBox="1"/>
          <p:nvPr/>
        </p:nvSpPr>
        <p:spPr>
          <a:xfrm>
            <a:off x="2895297" y="4886541"/>
            <a:ext cx="481222" cy="230832"/>
          </a:xfrm>
          <a:prstGeom prst="rect">
            <a:avLst/>
          </a:prstGeom>
          <a:noFill/>
        </p:spPr>
        <p:txBody>
          <a:bodyPr wrap="square" rtlCol="0">
            <a:spAutoFit/>
          </a:bodyPr>
          <a:lstStyle/>
          <a:p>
            <a:r>
              <a:rPr lang="en-US" sz="900" dirty="0"/>
              <a:t>CON</a:t>
            </a:r>
          </a:p>
        </p:txBody>
      </p:sp>
      <p:sp>
        <p:nvSpPr>
          <p:cNvPr id="69" name="TextBox 68">
            <a:extLst>
              <a:ext uri="{FF2B5EF4-FFF2-40B4-BE49-F238E27FC236}">
                <a16:creationId xmlns:a16="http://schemas.microsoft.com/office/drawing/2014/main" id="{24B1C0F1-565F-22CE-8776-DD7F9677E856}"/>
              </a:ext>
            </a:extLst>
          </p:cNvPr>
          <p:cNvSpPr txBox="1"/>
          <p:nvPr/>
        </p:nvSpPr>
        <p:spPr>
          <a:xfrm>
            <a:off x="1103347" y="4882455"/>
            <a:ext cx="858509" cy="230832"/>
          </a:xfrm>
          <a:prstGeom prst="rect">
            <a:avLst/>
          </a:prstGeom>
          <a:noFill/>
        </p:spPr>
        <p:txBody>
          <a:bodyPr wrap="square" rtlCol="0">
            <a:spAutoFit/>
          </a:bodyPr>
          <a:lstStyle/>
          <a:p>
            <a:r>
              <a:rPr lang="en-US" sz="900" dirty="0"/>
              <a:t>At-Risk/ERA</a:t>
            </a:r>
          </a:p>
        </p:txBody>
      </p:sp>
      <p:sp>
        <p:nvSpPr>
          <p:cNvPr id="70" name="TextBox 69">
            <a:extLst>
              <a:ext uri="{FF2B5EF4-FFF2-40B4-BE49-F238E27FC236}">
                <a16:creationId xmlns:a16="http://schemas.microsoft.com/office/drawing/2014/main" id="{7A3014E0-BE52-129E-C721-C4B46537AC3A}"/>
              </a:ext>
            </a:extLst>
          </p:cNvPr>
          <p:cNvSpPr txBox="1"/>
          <p:nvPr/>
        </p:nvSpPr>
        <p:spPr>
          <a:xfrm>
            <a:off x="3914713" y="5190531"/>
            <a:ext cx="545699" cy="2334485"/>
          </a:xfrm>
          <a:prstGeom prst="rect">
            <a:avLst/>
          </a:prstGeom>
          <a:noFill/>
        </p:spPr>
        <p:txBody>
          <a:bodyPr wrap="square" rtlCol="0">
            <a:spAutoFit/>
          </a:bodyPr>
          <a:lstStyle/>
          <a:p>
            <a:r>
              <a:rPr lang="en-US" sz="470" i="1" dirty="0">
                <a:solidFill>
                  <a:schemeClr val="tx1"/>
                </a:solidFill>
              </a:rPr>
              <a:t>MMP23B</a:t>
            </a:r>
          </a:p>
          <a:p>
            <a:r>
              <a:rPr lang="en-US" sz="470" i="1" dirty="0">
                <a:solidFill>
                  <a:schemeClr val="tx1"/>
                </a:solidFill>
              </a:rPr>
              <a:t>TGFB3</a:t>
            </a:r>
          </a:p>
          <a:p>
            <a:r>
              <a:rPr lang="en-US" sz="470" b="1" i="1" dirty="0">
                <a:solidFill>
                  <a:schemeClr val="tx1"/>
                </a:solidFill>
              </a:rPr>
              <a:t>CCL4</a:t>
            </a:r>
          </a:p>
          <a:p>
            <a:r>
              <a:rPr lang="en-US" sz="470" i="1" dirty="0">
                <a:solidFill>
                  <a:schemeClr val="tx1"/>
                </a:solidFill>
              </a:rPr>
              <a:t>ADAMTSL4</a:t>
            </a:r>
          </a:p>
          <a:p>
            <a:r>
              <a:rPr lang="en-US" sz="470" b="1" i="1" dirty="0">
                <a:solidFill>
                  <a:schemeClr val="tx1"/>
                </a:solidFill>
              </a:rPr>
              <a:t>TGFB1</a:t>
            </a:r>
          </a:p>
          <a:p>
            <a:r>
              <a:rPr lang="en-US" sz="470" i="1" dirty="0">
                <a:solidFill>
                  <a:schemeClr val="tx1"/>
                </a:solidFill>
              </a:rPr>
              <a:t>TNFSF9</a:t>
            </a:r>
          </a:p>
          <a:p>
            <a:r>
              <a:rPr lang="en-US" sz="470" i="1" dirty="0">
                <a:solidFill>
                  <a:schemeClr val="tx1"/>
                </a:solidFill>
              </a:rPr>
              <a:t>ADAMTS10</a:t>
            </a:r>
          </a:p>
          <a:p>
            <a:r>
              <a:rPr lang="en-US" sz="470" i="1" dirty="0">
                <a:solidFill>
                  <a:schemeClr val="tx1"/>
                </a:solidFill>
              </a:rPr>
              <a:t>CCL4L2</a:t>
            </a:r>
            <a:endParaRPr lang="en-US" sz="470" b="1" i="1" dirty="0">
              <a:solidFill>
                <a:schemeClr val="tx1"/>
              </a:solidFill>
            </a:endParaRPr>
          </a:p>
          <a:p>
            <a:r>
              <a:rPr lang="en-US" sz="470" i="1" dirty="0">
                <a:solidFill>
                  <a:schemeClr val="tx1"/>
                </a:solidFill>
              </a:rPr>
              <a:t>IFNL1</a:t>
            </a:r>
          </a:p>
          <a:p>
            <a:r>
              <a:rPr lang="en-US" sz="470" b="1" i="1" dirty="0">
                <a:solidFill>
                  <a:schemeClr val="tx1"/>
                </a:solidFill>
              </a:rPr>
              <a:t>CCL5</a:t>
            </a:r>
            <a:endParaRPr lang="en-US" sz="470" i="1" dirty="0">
              <a:solidFill>
                <a:schemeClr val="tx1"/>
              </a:solidFill>
            </a:endParaRPr>
          </a:p>
          <a:p>
            <a:r>
              <a:rPr lang="en-US" sz="470" i="1" dirty="0">
                <a:solidFill>
                  <a:schemeClr val="tx1"/>
                </a:solidFill>
              </a:rPr>
              <a:t>PDGFD</a:t>
            </a:r>
            <a:endParaRPr lang="en-US" sz="470" b="1" i="1" dirty="0">
              <a:solidFill>
                <a:schemeClr val="tx1"/>
              </a:solidFill>
            </a:endParaRPr>
          </a:p>
          <a:p>
            <a:r>
              <a:rPr lang="en-US" sz="470" i="1" dirty="0">
                <a:solidFill>
                  <a:schemeClr val="tx1"/>
                </a:solidFill>
              </a:rPr>
              <a:t>MMP19</a:t>
            </a:r>
          </a:p>
          <a:p>
            <a:r>
              <a:rPr lang="en-US" sz="470" b="1" i="1" dirty="0">
                <a:solidFill>
                  <a:schemeClr val="tx1"/>
                </a:solidFill>
              </a:rPr>
              <a:t>IL15</a:t>
            </a:r>
          </a:p>
          <a:p>
            <a:r>
              <a:rPr lang="en-US" sz="470" i="1" dirty="0">
                <a:solidFill>
                  <a:schemeClr val="tx1"/>
                </a:solidFill>
              </a:rPr>
              <a:t>ADAMTS17</a:t>
            </a:r>
            <a:endParaRPr lang="en-US" sz="470" b="1" i="1" dirty="0">
              <a:solidFill>
                <a:schemeClr val="tx1"/>
              </a:solidFill>
            </a:endParaRPr>
          </a:p>
          <a:p>
            <a:r>
              <a:rPr lang="en-US" sz="470" b="1" i="1" dirty="0">
                <a:solidFill>
                  <a:schemeClr val="tx1"/>
                </a:solidFill>
              </a:rPr>
              <a:t>IL12A</a:t>
            </a:r>
          </a:p>
          <a:p>
            <a:r>
              <a:rPr lang="en-US" sz="470" i="1" dirty="0">
                <a:solidFill>
                  <a:schemeClr val="tx1"/>
                </a:solidFill>
              </a:rPr>
              <a:t>MMP25-AS1</a:t>
            </a:r>
          </a:p>
          <a:p>
            <a:r>
              <a:rPr lang="en-US" sz="470" i="1" dirty="0">
                <a:solidFill>
                  <a:schemeClr val="tx1"/>
                </a:solidFill>
              </a:rPr>
              <a:t>MMP25</a:t>
            </a:r>
          </a:p>
          <a:p>
            <a:r>
              <a:rPr lang="en-US" sz="470" i="1" dirty="0">
                <a:solidFill>
                  <a:schemeClr val="tx1"/>
                </a:solidFill>
              </a:rPr>
              <a:t>MMP24OS </a:t>
            </a:r>
          </a:p>
          <a:p>
            <a:r>
              <a:rPr lang="en-US" sz="470" i="1" dirty="0">
                <a:solidFill>
                  <a:schemeClr val="tx1"/>
                </a:solidFill>
              </a:rPr>
              <a:t>IL18BP</a:t>
            </a:r>
          </a:p>
          <a:p>
            <a:r>
              <a:rPr lang="en-US" sz="470" i="1" dirty="0">
                <a:solidFill>
                  <a:schemeClr val="tx1"/>
                </a:solidFill>
              </a:rPr>
              <a:t>TGFA</a:t>
            </a:r>
          </a:p>
          <a:p>
            <a:r>
              <a:rPr lang="en-US" sz="470" i="1" dirty="0">
                <a:solidFill>
                  <a:schemeClr val="tx1"/>
                </a:solidFill>
              </a:rPr>
              <a:t>TNFSF8</a:t>
            </a:r>
          </a:p>
          <a:p>
            <a:r>
              <a:rPr lang="en-US" sz="470" i="1" dirty="0">
                <a:solidFill>
                  <a:schemeClr val="tx1"/>
                </a:solidFill>
              </a:rPr>
              <a:t>XCL2</a:t>
            </a:r>
          </a:p>
          <a:p>
            <a:r>
              <a:rPr lang="en-US" sz="470" b="1" i="1" dirty="0">
                <a:solidFill>
                  <a:schemeClr val="tx1"/>
                </a:solidFill>
              </a:rPr>
              <a:t>NOTCH1</a:t>
            </a:r>
          </a:p>
          <a:p>
            <a:r>
              <a:rPr lang="en-US" sz="470" b="1" i="1" dirty="0">
                <a:solidFill>
                  <a:schemeClr val="tx1"/>
                </a:solidFill>
              </a:rPr>
              <a:t>TNFSF14</a:t>
            </a:r>
            <a:endParaRPr lang="en-US" sz="470" i="1" dirty="0">
              <a:solidFill>
                <a:schemeClr val="tx1"/>
              </a:solidFill>
            </a:endParaRPr>
          </a:p>
          <a:p>
            <a:r>
              <a:rPr lang="en-US" sz="470" i="1" dirty="0">
                <a:solidFill>
                  <a:schemeClr val="tx1"/>
                </a:solidFill>
              </a:rPr>
              <a:t>CCL3</a:t>
            </a:r>
          </a:p>
          <a:p>
            <a:r>
              <a:rPr lang="en-US" sz="470" i="1" dirty="0">
                <a:solidFill>
                  <a:schemeClr val="tx1"/>
                </a:solidFill>
              </a:rPr>
              <a:t>CXCL16</a:t>
            </a:r>
          </a:p>
          <a:p>
            <a:r>
              <a:rPr lang="en-US" sz="470" i="1" dirty="0">
                <a:solidFill>
                  <a:schemeClr val="tx1"/>
                </a:solidFill>
              </a:rPr>
              <a:t>CCL20</a:t>
            </a:r>
          </a:p>
          <a:p>
            <a:r>
              <a:rPr lang="en-US" sz="470" i="1" dirty="0">
                <a:solidFill>
                  <a:schemeClr val="tx1"/>
                </a:solidFill>
              </a:rPr>
              <a:t>XCL1</a:t>
            </a:r>
          </a:p>
          <a:p>
            <a:r>
              <a:rPr lang="en-US" sz="470" i="1" dirty="0">
                <a:solidFill>
                  <a:schemeClr val="tx1"/>
                </a:solidFill>
              </a:rPr>
              <a:t>IFNG</a:t>
            </a:r>
            <a:endParaRPr lang="en-US" sz="470" b="1" i="1" dirty="0">
              <a:solidFill>
                <a:schemeClr val="tx1"/>
              </a:solidFill>
            </a:endParaRPr>
          </a:p>
          <a:p>
            <a:r>
              <a:rPr lang="en-US" sz="470" i="1" dirty="0">
                <a:solidFill>
                  <a:schemeClr val="tx1"/>
                </a:solidFill>
              </a:rPr>
              <a:t>NOTCH2NL</a:t>
            </a:r>
            <a:endParaRPr lang="en-US" sz="470" b="1" i="1" dirty="0">
              <a:solidFill>
                <a:schemeClr val="tx1"/>
              </a:solidFill>
            </a:endParaRPr>
          </a:p>
        </p:txBody>
      </p:sp>
      <p:sp>
        <p:nvSpPr>
          <p:cNvPr id="523" name="Google Shape;527;p4">
            <a:extLst>
              <a:ext uri="{FF2B5EF4-FFF2-40B4-BE49-F238E27FC236}">
                <a16:creationId xmlns:a16="http://schemas.microsoft.com/office/drawing/2014/main" id="{99748A4A-F4FB-3DC1-CDBA-52B64C2F9804}"/>
              </a:ext>
            </a:extLst>
          </p:cNvPr>
          <p:cNvSpPr/>
          <p:nvPr/>
        </p:nvSpPr>
        <p:spPr>
          <a:xfrm>
            <a:off x="4989716" y="4696711"/>
            <a:ext cx="12705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24" name="Google Shape;529;p4">
            <a:extLst>
              <a:ext uri="{FF2B5EF4-FFF2-40B4-BE49-F238E27FC236}">
                <a16:creationId xmlns:a16="http://schemas.microsoft.com/office/drawing/2014/main" id="{95CE59E8-DC78-B151-83E1-E289E74EE1F6}"/>
              </a:ext>
            </a:extLst>
          </p:cNvPr>
          <p:cNvSpPr txBox="1"/>
          <p:nvPr/>
        </p:nvSpPr>
        <p:spPr>
          <a:xfrm>
            <a:off x="5239605" y="4691492"/>
            <a:ext cx="2570373" cy="18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Protein expression of top mediators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84" name="Group 83">
            <a:extLst>
              <a:ext uri="{FF2B5EF4-FFF2-40B4-BE49-F238E27FC236}">
                <a16:creationId xmlns:a16="http://schemas.microsoft.com/office/drawing/2014/main" id="{95AE7AF3-FC8D-D87B-92DC-3DA97AC4BE8F}"/>
              </a:ext>
            </a:extLst>
          </p:cNvPr>
          <p:cNvGrpSpPr/>
          <p:nvPr/>
        </p:nvGrpSpPr>
        <p:grpSpPr>
          <a:xfrm>
            <a:off x="4870782" y="4937673"/>
            <a:ext cx="2719254" cy="2314151"/>
            <a:chOff x="4878569" y="2954177"/>
            <a:chExt cx="2719254" cy="2314151"/>
          </a:xfrm>
        </p:grpSpPr>
        <p:pic>
          <p:nvPicPr>
            <p:cNvPr id="527" name="Picture 526" descr="A group of boxes with red and green dots&#10;&#10;Description automatically generated">
              <a:extLst>
                <a:ext uri="{FF2B5EF4-FFF2-40B4-BE49-F238E27FC236}">
                  <a16:creationId xmlns:a16="http://schemas.microsoft.com/office/drawing/2014/main" id="{3C21124E-FF5D-1064-286A-E12EA54E9651}"/>
                </a:ext>
              </a:extLst>
            </p:cNvPr>
            <p:cNvPicPr>
              <a:picLocks noChangeAspect="1"/>
            </p:cNvPicPr>
            <p:nvPr/>
          </p:nvPicPr>
          <p:blipFill rotWithShape="1">
            <a:blip r:embed="rId9"/>
            <a:srcRect l="6494" t="8116" b="3964"/>
            <a:stretch/>
          </p:blipFill>
          <p:spPr>
            <a:xfrm>
              <a:off x="5243474" y="3190874"/>
              <a:ext cx="2354349" cy="2032045"/>
            </a:xfrm>
            <a:prstGeom prst="rect">
              <a:avLst/>
            </a:prstGeom>
          </p:spPr>
        </p:pic>
        <p:sp>
          <p:nvSpPr>
            <p:cNvPr id="529" name="TextBox 528">
              <a:extLst>
                <a:ext uri="{FF2B5EF4-FFF2-40B4-BE49-F238E27FC236}">
                  <a16:creationId xmlns:a16="http://schemas.microsoft.com/office/drawing/2014/main" id="{7BC6AD23-06F6-5352-E0A1-C318B598EC3B}"/>
                </a:ext>
              </a:extLst>
            </p:cNvPr>
            <p:cNvSpPr txBox="1"/>
            <p:nvPr/>
          </p:nvSpPr>
          <p:spPr>
            <a:xfrm>
              <a:off x="5426409" y="2954612"/>
              <a:ext cx="412292" cy="241769"/>
            </a:xfrm>
            <a:prstGeom prst="rect">
              <a:avLst/>
            </a:prstGeom>
            <a:noFill/>
          </p:spPr>
          <p:txBody>
            <a:bodyPr wrap="none" rtlCol="0">
              <a:spAutoFit/>
            </a:bodyPr>
            <a:lstStyle/>
            <a:p>
              <a:r>
                <a:rPr lang="en-US" sz="700" dirty="0"/>
                <a:t>CCL3</a:t>
              </a:r>
            </a:p>
          </p:txBody>
        </p:sp>
        <p:sp>
          <p:nvSpPr>
            <p:cNvPr id="530" name="TextBox 529">
              <a:extLst>
                <a:ext uri="{FF2B5EF4-FFF2-40B4-BE49-F238E27FC236}">
                  <a16:creationId xmlns:a16="http://schemas.microsoft.com/office/drawing/2014/main" id="{59D26CAA-F20F-54C6-AF82-C4B583E9E091}"/>
                </a:ext>
              </a:extLst>
            </p:cNvPr>
            <p:cNvSpPr txBox="1"/>
            <p:nvPr/>
          </p:nvSpPr>
          <p:spPr>
            <a:xfrm>
              <a:off x="6256328" y="2954177"/>
              <a:ext cx="412292" cy="241769"/>
            </a:xfrm>
            <a:prstGeom prst="rect">
              <a:avLst/>
            </a:prstGeom>
            <a:noFill/>
          </p:spPr>
          <p:txBody>
            <a:bodyPr wrap="none" rtlCol="0">
              <a:spAutoFit/>
            </a:bodyPr>
            <a:lstStyle/>
            <a:p>
              <a:r>
                <a:rPr lang="en-US" sz="700" dirty="0"/>
                <a:t>CCL4</a:t>
              </a:r>
            </a:p>
          </p:txBody>
        </p:sp>
        <p:sp>
          <p:nvSpPr>
            <p:cNvPr id="531" name="TextBox 530">
              <a:extLst>
                <a:ext uri="{FF2B5EF4-FFF2-40B4-BE49-F238E27FC236}">
                  <a16:creationId xmlns:a16="http://schemas.microsoft.com/office/drawing/2014/main" id="{D8282625-419E-B80E-A424-9AB334FC383A}"/>
                </a:ext>
              </a:extLst>
            </p:cNvPr>
            <p:cNvSpPr txBox="1"/>
            <p:nvPr/>
          </p:nvSpPr>
          <p:spPr>
            <a:xfrm>
              <a:off x="7006889" y="2954177"/>
              <a:ext cx="453970" cy="241769"/>
            </a:xfrm>
            <a:prstGeom prst="rect">
              <a:avLst/>
            </a:prstGeom>
            <a:noFill/>
          </p:spPr>
          <p:txBody>
            <a:bodyPr wrap="none" rtlCol="0">
              <a:spAutoFit/>
            </a:bodyPr>
            <a:lstStyle/>
            <a:p>
              <a:r>
                <a:rPr lang="en-US" sz="700" dirty="0"/>
                <a:t>IFN-</a:t>
              </a:r>
              <a:r>
                <a:rPr lang="el-GR" sz="700" dirty="0"/>
                <a:t>λ1</a:t>
              </a:r>
              <a:endParaRPr lang="en-US" sz="700" dirty="0"/>
            </a:p>
          </p:txBody>
        </p:sp>
        <p:sp>
          <p:nvSpPr>
            <p:cNvPr id="532" name="Rectangle 531">
              <a:extLst>
                <a:ext uri="{FF2B5EF4-FFF2-40B4-BE49-F238E27FC236}">
                  <a16:creationId xmlns:a16="http://schemas.microsoft.com/office/drawing/2014/main" id="{AAF5CB62-5C77-E9B4-F0B6-FE12F0982B85}"/>
                </a:ext>
              </a:extLst>
            </p:cNvPr>
            <p:cNvSpPr/>
            <p:nvPr/>
          </p:nvSpPr>
          <p:spPr>
            <a:xfrm>
              <a:off x="5237147" y="4085960"/>
              <a:ext cx="2354349" cy="1984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38" name="TextBox 537">
              <a:extLst>
                <a:ext uri="{FF2B5EF4-FFF2-40B4-BE49-F238E27FC236}">
                  <a16:creationId xmlns:a16="http://schemas.microsoft.com/office/drawing/2014/main" id="{39F42F43-ECC9-2E47-F449-CDA9BAD2297A}"/>
                </a:ext>
              </a:extLst>
            </p:cNvPr>
            <p:cNvSpPr txBox="1"/>
            <p:nvPr/>
          </p:nvSpPr>
          <p:spPr>
            <a:xfrm rot="16200000">
              <a:off x="4281130" y="4042734"/>
              <a:ext cx="1394934" cy="200055"/>
            </a:xfrm>
            <a:prstGeom prst="rect">
              <a:avLst/>
            </a:prstGeom>
            <a:noFill/>
          </p:spPr>
          <p:txBody>
            <a:bodyPr wrap="none" rtlCol="0">
              <a:spAutoFit/>
            </a:bodyPr>
            <a:lstStyle/>
            <a:p>
              <a:r>
                <a:rPr lang="en-US" sz="700" dirty="0"/>
                <a:t>Normalized protein expression</a:t>
              </a:r>
            </a:p>
          </p:txBody>
        </p:sp>
        <p:grpSp>
          <p:nvGrpSpPr>
            <p:cNvPr id="539" name="Group 538">
              <a:extLst>
                <a:ext uri="{FF2B5EF4-FFF2-40B4-BE49-F238E27FC236}">
                  <a16:creationId xmlns:a16="http://schemas.microsoft.com/office/drawing/2014/main" id="{02D0EA43-E383-5568-8582-F6B7065183E7}"/>
                </a:ext>
              </a:extLst>
            </p:cNvPr>
            <p:cNvGrpSpPr/>
            <p:nvPr/>
          </p:nvGrpSpPr>
          <p:grpSpPr>
            <a:xfrm>
              <a:off x="4993095" y="3077935"/>
              <a:ext cx="309703" cy="965864"/>
              <a:chOff x="208074" y="3018416"/>
              <a:chExt cx="666694" cy="1768090"/>
            </a:xfrm>
          </p:grpSpPr>
          <p:sp>
            <p:nvSpPr>
              <p:cNvPr id="72" name="TextBox 71">
                <a:extLst>
                  <a:ext uri="{FF2B5EF4-FFF2-40B4-BE49-F238E27FC236}">
                    <a16:creationId xmlns:a16="http://schemas.microsoft.com/office/drawing/2014/main" id="{52C546D9-E9F5-9313-195A-CF4595EB9B5F}"/>
                  </a:ext>
                </a:extLst>
              </p:cNvPr>
              <p:cNvSpPr txBox="1"/>
              <p:nvPr/>
            </p:nvSpPr>
            <p:spPr>
              <a:xfrm>
                <a:off x="208078" y="3349793"/>
                <a:ext cx="666690" cy="442578"/>
              </a:xfrm>
              <a:prstGeom prst="rect">
                <a:avLst/>
              </a:prstGeom>
              <a:noFill/>
            </p:spPr>
            <p:txBody>
              <a:bodyPr wrap="none" rtlCol="0">
                <a:spAutoFit/>
              </a:bodyPr>
              <a:lstStyle/>
              <a:p>
                <a:r>
                  <a:rPr lang="en-US" sz="700" dirty="0"/>
                  <a:t>1.5</a:t>
                </a:r>
              </a:p>
            </p:txBody>
          </p:sp>
          <p:sp>
            <p:nvSpPr>
              <p:cNvPr id="74" name="TextBox 73">
                <a:extLst>
                  <a:ext uri="{FF2B5EF4-FFF2-40B4-BE49-F238E27FC236}">
                    <a16:creationId xmlns:a16="http://schemas.microsoft.com/office/drawing/2014/main" id="{1C18F5A2-AB00-E201-920D-427731D965FC}"/>
                  </a:ext>
                </a:extLst>
              </p:cNvPr>
              <p:cNvSpPr txBox="1"/>
              <p:nvPr/>
            </p:nvSpPr>
            <p:spPr>
              <a:xfrm>
                <a:off x="208074" y="3681172"/>
                <a:ext cx="666687" cy="442578"/>
              </a:xfrm>
              <a:prstGeom prst="rect">
                <a:avLst/>
              </a:prstGeom>
              <a:noFill/>
            </p:spPr>
            <p:txBody>
              <a:bodyPr wrap="none" rtlCol="0">
                <a:spAutoFit/>
              </a:bodyPr>
              <a:lstStyle/>
              <a:p>
                <a:r>
                  <a:rPr lang="en-US" sz="700" dirty="0"/>
                  <a:t>1.0</a:t>
                </a:r>
              </a:p>
            </p:txBody>
          </p:sp>
          <p:sp>
            <p:nvSpPr>
              <p:cNvPr id="76" name="TextBox 75">
                <a:extLst>
                  <a:ext uri="{FF2B5EF4-FFF2-40B4-BE49-F238E27FC236}">
                    <a16:creationId xmlns:a16="http://schemas.microsoft.com/office/drawing/2014/main" id="{0993590D-370B-A67A-9C08-85741639FE34}"/>
                  </a:ext>
                </a:extLst>
              </p:cNvPr>
              <p:cNvSpPr txBox="1"/>
              <p:nvPr/>
            </p:nvSpPr>
            <p:spPr>
              <a:xfrm>
                <a:off x="208076" y="4012548"/>
                <a:ext cx="666687" cy="442578"/>
              </a:xfrm>
              <a:prstGeom prst="rect">
                <a:avLst/>
              </a:prstGeom>
              <a:noFill/>
            </p:spPr>
            <p:txBody>
              <a:bodyPr wrap="none" rtlCol="0">
                <a:spAutoFit/>
              </a:bodyPr>
              <a:lstStyle/>
              <a:p>
                <a:r>
                  <a:rPr lang="en-US" sz="700" dirty="0"/>
                  <a:t>0.5</a:t>
                </a:r>
              </a:p>
            </p:txBody>
          </p:sp>
          <p:sp>
            <p:nvSpPr>
              <p:cNvPr id="78" name="TextBox 77">
                <a:extLst>
                  <a:ext uri="{FF2B5EF4-FFF2-40B4-BE49-F238E27FC236}">
                    <a16:creationId xmlns:a16="http://schemas.microsoft.com/office/drawing/2014/main" id="{B8249DD6-FFE1-80B3-2956-6A159E584D0F}"/>
                  </a:ext>
                </a:extLst>
              </p:cNvPr>
              <p:cNvSpPr txBox="1"/>
              <p:nvPr/>
            </p:nvSpPr>
            <p:spPr>
              <a:xfrm>
                <a:off x="208074" y="4343928"/>
                <a:ext cx="666687" cy="442578"/>
              </a:xfrm>
              <a:prstGeom prst="rect">
                <a:avLst/>
              </a:prstGeom>
              <a:noFill/>
            </p:spPr>
            <p:txBody>
              <a:bodyPr wrap="none" rtlCol="0">
                <a:spAutoFit/>
              </a:bodyPr>
              <a:lstStyle/>
              <a:p>
                <a:r>
                  <a:rPr lang="en-US" sz="700" dirty="0"/>
                  <a:t>0.0</a:t>
                </a:r>
              </a:p>
            </p:txBody>
          </p:sp>
          <p:sp>
            <p:nvSpPr>
              <p:cNvPr id="79" name="TextBox 78">
                <a:extLst>
                  <a:ext uri="{FF2B5EF4-FFF2-40B4-BE49-F238E27FC236}">
                    <a16:creationId xmlns:a16="http://schemas.microsoft.com/office/drawing/2014/main" id="{6B29417A-9EBA-9E74-470A-B44E8B12B12A}"/>
                  </a:ext>
                </a:extLst>
              </p:cNvPr>
              <p:cNvSpPr txBox="1"/>
              <p:nvPr/>
            </p:nvSpPr>
            <p:spPr>
              <a:xfrm>
                <a:off x="208078" y="3018416"/>
                <a:ext cx="666688" cy="442578"/>
              </a:xfrm>
              <a:prstGeom prst="rect">
                <a:avLst/>
              </a:prstGeom>
              <a:noFill/>
            </p:spPr>
            <p:txBody>
              <a:bodyPr wrap="none" rtlCol="0">
                <a:spAutoFit/>
              </a:bodyPr>
              <a:lstStyle/>
              <a:p>
                <a:r>
                  <a:rPr lang="en-US" sz="700" dirty="0"/>
                  <a:t>2.0</a:t>
                </a:r>
              </a:p>
            </p:txBody>
          </p:sp>
        </p:grpSp>
        <p:sp>
          <p:nvSpPr>
            <p:cNvPr id="540" name="TextBox 539">
              <a:extLst>
                <a:ext uri="{FF2B5EF4-FFF2-40B4-BE49-F238E27FC236}">
                  <a16:creationId xmlns:a16="http://schemas.microsoft.com/office/drawing/2014/main" id="{D1BDA627-F0F4-832D-1E53-024D6154E6D9}"/>
                </a:ext>
              </a:extLst>
            </p:cNvPr>
            <p:cNvSpPr txBox="1"/>
            <p:nvPr/>
          </p:nvSpPr>
          <p:spPr>
            <a:xfrm>
              <a:off x="4999152" y="4400746"/>
              <a:ext cx="309700" cy="241769"/>
            </a:xfrm>
            <a:prstGeom prst="rect">
              <a:avLst/>
            </a:prstGeom>
            <a:noFill/>
          </p:spPr>
          <p:txBody>
            <a:bodyPr wrap="none" rtlCol="0">
              <a:spAutoFit/>
            </a:bodyPr>
            <a:lstStyle/>
            <a:p>
              <a:r>
                <a:rPr lang="en-US" sz="700" dirty="0"/>
                <a:t>1.0</a:t>
              </a:r>
            </a:p>
          </p:txBody>
        </p:sp>
        <p:sp>
          <p:nvSpPr>
            <p:cNvPr id="541" name="TextBox 540">
              <a:extLst>
                <a:ext uri="{FF2B5EF4-FFF2-40B4-BE49-F238E27FC236}">
                  <a16:creationId xmlns:a16="http://schemas.microsoft.com/office/drawing/2014/main" id="{CF0C111F-1381-A08B-03F7-86E8D8231BDB}"/>
                </a:ext>
              </a:extLst>
            </p:cNvPr>
            <p:cNvSpPr txBox="1"/>
            <p:nvPr/>
          </p:nvSpPr>
          <p:spPr>
            <a:xfrm>
              <a:off x="4999151" y="4713651"/>
              <a:ext cx="309700" cy="241769"/>
            </a:xfrm>
            <a:prstGeom prst="rect">
              <a:avLst/>
            </a:prstGeom>
            <a:noFill/>
          </p:spPr>
          <p:txBody>
            <a:bodyPr wrap="none" rtlCol="0">
              <a:spAutoFit/>
            </a:bodyPr>
            <a:lstStyle/>
            <a:p>
              <a:r>
                <a:rPr lang="en-US" sz="700" dirty="0"/>
                <a:t>0.5</a:t>
              </a:r>
            </a:p>
          </p:txBody>
        </p:sp>
        <p:sp>
          <p:nvSpPr>
            <p:cNvPr id="544" name="TextBox 543">
              <a:extLst>
                <a:ext uri="{FF2B5EF4-FFF2-40B4-BE49-F238E27FC236}">
                  <a16:creationId xmlns:a16="http://schemas.microsoft.com/office/drawing/2014/main" id="{BD0DF13B-6994-46A9-8179-50F74A73005F}"/>
                </a:ext>
              </a:extLst>
            </p:cNvPr>
            <p:cNvSpPr txBox="1"/>
            <p:nvPr/>
          </p:nvSpPr>
          <p:spPr>
            <a:xfrm>
              <a:off x="4999151" y="5026559"/>
              <a:ext cx="309700" cy="241769"/>
            </a:xfrm>
            <a:prstGeom prst="rect">
              <a:avLst/>
            </a:prstGeom>
            <a:noFill/>
          </p:spPr>
          <p:txBody>
            <a:bodyPr wrap="none" rtlCol="0">
              <a:spAutoFit/>
            </a:bodyPr>
            <a:lstStyle/>
            <a:p>
              <a:r>
                <a:rPr lang="en-US" sz="700" dirty="0"/>
                <a:t>0.0</a:t>
              </a:r>
            </a:p>
          </p:txBody>
        </p:sp>
        <p:sp>
          <p:nvSpPr>
            <p:cNvPr id="545" name="Rectangle 544">
              <a:extLst>
                <a:ext uri="{FF2B5EF4-FFF2-40B4-BE49-F238E27FC236}">
                  <a16:creationId xmlns:a16="http://schemas.microsoft.com/office/drawing/2014/main" id="{B3576021-4090-1B4F-E4B5-C7A725795DFC}"/>
                </a:ext>
              </a:extLst>
            </p:cNvPr>
            <p:cNvSpPr/>
            <p:nvPr/>
          </p:nvSpPr>
          <p:spPr>
            <a:xfrm rot="5400000">
              <a:off x="5808105" y="41416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6" name="Rectangle 545">
              <a:extLst>
                <a:ext uri="{FF2B5EF4-FFF2-40B4-BE49-F238E27FC236}">
                  <a16:creationId xmlns:a16="http://schemas.microsoft.com/office/drawing/2014/main" id="{495AD7F9-1051-73D0-6DD8-DD97BC656A86}"/>
                </a:ext>
              </a:extLst>
            </p:cNvPr>
            <p:cNvSpPr/>
            <p:nvPr/>
          </p:nvSpPr>
          <p:spPr>
            <a:xfrm rot="5400000">
              <a:off x="4999622" y="4100790"/>
              <a:ext cx="2035594" cy="914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47" name="TextBox 546">
              <a:extLst>
                <a:ext uri="{FF2B5EF4-FFF2-40B4-BE49-F238E27FC236}">
                  <a16:creationId xmlns:a16="http://schemas.microsoft.com/office/drawing/2014/main" id="{355582BA-D389-6D54-230F-D4E56FA9FE12}"/>
                </a:ext>
              </a:extLst>
            </p:cNvPr>
            <p:cNvSpPr txBox="1"/>
            <p:nvPr/>
          </p:nvSpPr>
          <p:spPr>
            <a:xfrm>
              <a:off x="5902942" y="3377878"/>
              <a:ext cx="234360" cy="241769"/>
            </a:xfrm>
            <a:prstGeom prst="rect">
              <a:avLst/>
            </a:prstGeom>
            <a:noFill/>
          </p:spPr>
          <p:txBody>
            <a:bodyPr wrap="none" rtlCol="0">
              <a:spAutoFit/>
            </a:bodyPr>
            <a:lstStyle/>
            <a:p>
              <a:r>
                <a:rPr lang="en-US" sz="700" dirty="0"/>
                <a:t>2</a:t>
              </a:r>
            </a:p>
          </p:txBody>
        </p:sp>
        <p:sp>
          <p:nvSpPr>
            <p:cNvPr id="548" name="TextBox 547">
              <a:extLst>
                <a:ext uri="{FF2B5EF4-FFF2-40B4-BE49-F238E27FC236}">
                  <a16:creationId xmlns:a16="http://schemas.microsoft.com/office/drawing/2014/main" id="{2D5B33F3-784D-385F-C1C3-234B856D1871}"/>
                </a:ext>
              </a:extLst>
            </p:cNvPr>
            <p:cNvSpPr txBox="1"/>
            <p:nvPr/>
          </p:nvSpPr>
          <p:spPr>
            <a:xfrm>
              <a:off x="5902942" y="3559682"/>
              <a:ext cx="234360" cy="241769"/>
            </a:xfrm>
            <a:prstGeom prst="rect">
              <a:avLst/>
            </a:prstGeom>
            <a:noFill/>
          </p:spPr>
          <p:txBody>
            <a:bodyPr wrap="none" rtlCol="0">
              <a:spAutoFit/>
            </a:bodyPr>
            <a:lstStyle/>
            <a:p>
              <a:r>
                <a:rPr lang="en-US" sz="700" dirty="0"/>
                <a:t>1</a:t>
              </a:r>
            </a:p>
          </p:txBody>
        </p:sp>
        <p:sp>
          <p:nvSpPr>
            <p:cNvPr id="550" name="TextBox 549">
              <a:extLst>
                <a:ext uri="{FF2B5EF4-FFF2-40B4-BE49-F238E27FC236}">
                  <a16:creationId xmlns:a16="http://schemas.microsoft.com/office/drawing/2014/main" id="{4EC3DFAE-E81C-21F0-ADDC-221302D0258B}"/>
                </a:ext>
              </a:extLst>
            </p:cNvPr>
            <p:cNvSpPr txBox="1"/>
            <p:nvPr/>
          </p:nvSpPr>
          <p:spPr>
            <a:xfrm>
              <a:off x="5902942" y="3741485"/>
              <a:ext cx="234360" cy="241769"/>
            </a:xfrm>
            <a:prstGeom prst="rect">
              <a:avLst/>
            </a:prstGeom>
            <a:noFill/>
          </p:spPr>
          <p:txBody>
            <a:bodyPr wrap="none" rtlCol="0">
              <a:spAutoFit/>
            </a:bodyPr>
            <a:lstStyle/>
            <a:p>
              <a:r>
                <a:rPr lang="en-US" sz="700" dirty="0"/>
                <a:t>0</a:t>
              </a:r>
            </a:p>
          </p:txBody>
        </p:sp>
        <p:sp>
          <p:nvSpPr>
            <p:cNvPr id="553" name="TextBox 552">
              <a:extLst>
                <a:ext uri="{FF2B5EF4-FFF2-40B4-BE49-F238E27FC236}">
                  <a16:creationId xmlns:a16="http://schemas.microsoft.com/office/drawing/2014/main" id="{34533818-A084-BE6E-588A-7CA27DDABD0A}"/>
                </a:ext>
              </a:extLst>
            </p:cNvPr>
            <p:cNvSpPr txBox="1"/>
            <p:nvPr/>
          </p:nvSpPr>
          <p:spPr>
            <a:xfrm>
              <a:off x="5885070" y="3923290"/>
              <a:ext cx="264816" cy="241769"/>
            </a:xfrm>
            <a:prstGeom prst="rect">
              <a:avLst/>
            </a:prstGeom>
            <a:noFill/>
          </p:spPr>
          <p:txBody>
            <a:bodyPr wrap="none" rtlCol="0">
              <a:spAutoFit/>
            </a:bodyPr>
            <a:lstStyle/>
            <a:p>
              <a:r>
                <a:rPr lang="en-US" sz="700" dirty="0"/>
                <a:t>-1</a:t>
              </a:r>
            </a:p>
          </p:txBody>
        </p:sp>
        <p:sp>
          <p:nvSpPr>
            <p:cNvPr id="554" name="TextBox 553">
              <a:extLst>
                <a:ext uri="{FF2B5EF4-FFF2-40B4-BE49-F238E27FC236}">
                  <a16:creationId xmlns:a16="http://schemas.microsoft.com/office/drawing/2014/main" id="{3F0E9761-A387-DDEE-B4B1-8DE7041FE9FC}"/>
                </a:ext>
              </a:extLst>
            </p:cNvPr>
            <p:cNvSpPr txBox="1"/>
            <p:nvPr/>
          </p:nvSpPr>
          <p:spPr>
            <a:xfrm>
              <a:off x="5902942" y="3196074"/>
              <a:ext cx="234360" cy="241769"/>
            </a:xfrm>
            <a:prstGeom prst="rect">
              <a:avLst/>
            </a:prstGeom>
            <a:noFill/>
          </p:spPr>
          <p:txBody>
            <a:bodyPr wrap="none" rtlCol="0">
              <a:spAutoFit/>
            </a:bodyPr>
            <a:lstStyle/>
            <a:p>
              <a:r>
                <a:rPr lang="en-US" sz="700" dirty="0"/>
                <a:t>3</a:t>
              </a:r>
            </a:p>
          </p:txBody>
        </p:sp>
        <p:sp>
          <p:nvSpPr>
            <p:cNvPr id="559" name="TextBox 558">
              <a:extLst>
                <a:ext uri="{FF2B5EF4-FFF2-40B4-BE49-F238E27FC236}">
                  <a16:creationId xmlns:a16="http://schemas.microsoft.com/office/drawing/2014/main" id="{76FEBD48-6709-8CD0-8288-B4483A9C6626}"/>
                </a:ext>
              </a:extLst>
            </p:cNvPr>
            <p:cNvSpPr txBox="1"/>
            <p:nvPr/>
          </p:nvSpPr>
          <p:spPr>
            <a:xfrm>
              <a:off x="5834787" y="4330670"/>
              <a:ext cx="309700" cy="241769"/>
            </a:xfrm>
            <a:prstGeom prst="rect">
              <a:avLst/>
            </a:prstGeom>
            <a:noFill/>
          </p:spPr>
          <p:txBody>
            <a:bodyPr wrap="none" rtlCol="0">
              <a:spAutoFit/>
            </a:bodyPr>
            <a:lstStyle/>
            <a:p>
              <a:r>
                <a:rPr lang="en-US" sz="700" dirty="0"/>
                <a:t>1.5</a:t>
              </a:r>
            </a:p>
          </p:txBody>
        </p:sp>
        <p:sp>
          <p:nvSpPr>
            <p:cNvPr id="560" name="TextBox 559">
              <a:extLst>
                <a:ext uri="{FF2B5EF4-FFF2-40B4-BE49-F238E27FC236}">
                  <a16:creationId xmlns:a16="http://schemas.microsoft.com/office/drawing/2014/main" id="{7BC9DB4B-5D38-1921-A370-73F4EEA33AF4}"/>
                </a:ext>
              </a:extLst>
            </p:cNvPr>
            <p:cNvSpPr txBox="1"/>
            <p:nvPr/>
          </p:nvSpPr>
          <p:spPr>
            <a:xfrm>
              <a:off x="5834787" y="4562171"/>
              <a:ext cx="309700" cy="241769"/>
            </a:xfrm>
            <a:prstGeom prst="rect">
              <a:avLst/>
            </a:prstGeom>
            <a:noFill/>
          </p:spPr>
          <p:txBody>
            <a:bodyPr wrap="none" rtlCol="0">
              <a:spAutoFit/>
            </a:bodyPr>
            <a:lstStyle/>
            <a:p>
              <a:r>
                <a:rPr lang="en-US" sz="700" dirty="0"/>
                <a:t>1.0</a:t>
              </a:r>
            </a:p>
          </p:txBody>
        </p:sp>
        <p:sp>
          <p:nvSpPr>
            <p:cNvPr id="561" name="TextBox 560">
              <a:extLst>
                <a:ext uri="{FF2B5EF4-FFF2-40B4-BE49-F238E27FC236}">
                  <a16:creationId xmlns:a16="http://schemas.microsoft.com/office/drawing/2014/main" id="{74AFCF2E-537C-0BB4-3B3D-B6C6B86453B2}"/>
                </a:ext>
              </a:extLst>
            </p:cNvPr>
            <p:cNvSpPr txBox="1"/>
            <p:nvPr/>
          </p:nvSpPr>
          <p:spPr>
            <a:xfrm>
              <a:off x="5834787" y="4793671"/>
              <a:ext cx="309700" cy="241769"/>
            </a:xfrm>
            <a:prstGeom prst="rect">
              <a:avLst/>
            </a:prstGeom>
            <a:noFill/>
          </p:spPr>
          <p:txBody>
            <a:bodyPr wrap="none" rtlCol="0">
              <a:spAutoFit/>
            </a:bodyPr>
            <a:lstStyle/>
            <a:p>
              <a:r>
                <a:rPr lang="en-US" sz="700" dirty="0"/>
                <a:t>0.5</a:t>
              </a:r>
            </a:p>
          </p:txBody>
        </p:sp>
        <p:sp>
          <p:nvSpPr>
            <p:cNvPr id="566" name="TextBox 565">
              <a:extLst>
                <a:ext uri="{FF2B5EF4-FFF2-40B4-BE49-F238E27FC236}">
                  <a16:creationId xmlns:a16="http://schemas.microsoft.com/office/drawing/2014/main" id="{5BFEF0E3-C3D4-48F0-AD05-F61F55876679}"/>
                </a:ext>
              </a:extLst>
            </p:cNvPr>
            <p:cNvSpPr txBox="1"/>
            <p:nvPr/>
          </p:nvSpPr>
          <p:spPr>
            <a:xfrm>
              <a:off x="5834787" y="5025171"/>
              <a:ext cx="309700" cy="241769"/>
            </a:xfrm>
            <a:prstGeom prst="rect">
              <a:avLst/>
            </a:prstGeom>
            <a:noFill/>
          </p:spPr>
          <p:txBody>
            <a:bodyPr wrap="none" rtlCol="0">
              <a:spAutoFit/>
            </a:bodyPr>
            <a:lstStyle/>
            <a:p>
              <a:r>
                <a:rPr lang="en-US" sz="700" dirty="0"/>
                <a:t>0.0</a:t>
              </a:r>
            </a:p>
          </p:txBody>
        </p:sp>
        <p:sp>
          <p:nvSpPr>
            <p:cNvPr id="567" name="TextBox 566">
              <a:extLst>
                <a:ext uri="{FF2B5EF4-FFF2-40B4-BE49-F238E27FC236}">
                  <a16:creationId xmlns:a16="http://schemas.microsoft.com/office/drawing/2014/main" id="{83845667-F55A-DCA1-E27D-D398A414122C}"/>
                </a:ext>
              </a:extLst>
            </p:cNvPr>
            <p:cNvSpPr txBox="1"/>
            <p:nvPr/>
          </p:nvSpPr>
          <p:spPr>
            <a:xfrm>
              <a:off x="6699094" y="3423221"/>
              <a:ext cx="234360" cy="241769"/>
            </a:xfrm>
            <a:prstGeom prst="rect">
              <a:avLst/>
            </a:prstGeom>
            <a:noFill/>
          </p:spPr>
          <p:txBody>
            <a:bodyPr wrap="none" rtlCol="0">
              <a:spAutoFit/>
            </a:bodyPr>
            <a:lstStyle/>
            <a:p>
              <a:r>
                <a:rPr lang="en-US" sz="700" dirty="0"/>
                <a:t>0</a:t>
              </a:r>
            </a:p>
          </p:txBody>
        </p:sp>
        <p:sp>
          <p:nvSpPr>
            <p:cNvPr id="568" name="TextBox 567">
              <a:extLst>
                <a:ext uri="{FF2B5EF4-FFF2-40B4-BE49-F238E27FC236}">
                  <a16:creationId xmlns:a16="http://schemas.microsoft.com/office/drawing/2014/main" id="{BE04A908-AECE-C1F6-A33B-9F87A45ACB6F}"/>
                </a:ext>
              </a:extLst>
            </p:cNvPr>
            <p:cNvSpPr txBox="1"/>
            <p:nvPr/>
          </p:nvSpPr>
          <p:spPr>
            <a:xfrm>
              <a:off x="6681222" y="3666667"/>
              <a:ext cx="264816" cy="241769"/>
            </a:xfrm>
            <a:prstGeom prst="rect">
              <a:avLst/>
            </a:prstGeom>
            <a:noFill/>
          </p:spPr>
          <p:txBody>
            <a:bodyPr wrap="none" rtlCol="0">
              <a:spAutoFit/>
            </a:bodyPr>
            <a:lstStyle/>
            <a:p>
              <a:r>
                <a:rPr lang="en-US" sz="700" dirty="0"/>
                <a:t>-1</a:t>
              </a:r>
            </a:p>
          </p:txBody>
        </p:sp>
        <p:sp>
          <p:nvSpPr>
            <p:cNvPr id="575" name="TextBox 574">
              <a:extLst>
                <a:ext uri="{FF2B5EF4-FFF2-40B4-BE49-F238E27FC236}">
                  <a16:creationId xmlns:a16="http://schemas.microsoft.com/office/drawing/2014/main" id="{F40CA8AC-337C-B469-74EF-4A9B139496ED}"/>
                </a:ext>
              </a:extLst>
            </p:cNvPr>
            <p:cNvSpPr txBox="1"/>
            <p:nvPr/>
          </p:nvSpPr>
          <p:spPr>
            <a:xfrm>
              <a:off x="6681222" y="3910112"/>
              <a:ext cx="264816" cy="241769"/>
            </a:xfrm>
            <a:prstGeom prst="rect">
              <a:avLst/>
            </a:prstGeom>
            <a:noFill/>
          </p:spPr>
          <p:txBody>
            <a:bodyPr wrap="none" rtlCol="0">
              <a:spAutoFit/>
            </a:bodyPr>
            <a:lstStyle/>
            <a:p>
              <a:r>
                <a:rPr lang="en-US" sz="700" dirty="0"/>
                <a:t>-2</a:t>
              </a:r>
            </a:p>
          </p:txBody>
        </p:sp>
        <p:sp>
          <p:nvSpPr>
            <p:cNvPr id="64" name="TextBox 63">
              <a:extLst>
                <a:ext uri="{FF2B5EF4-FFF2-40B4-BE49-F238E27FC236}">
                  <a16:creationId xmlns:a16="http://schemas.microsoft.com/office/drawing/2014/main" id="{E11C83CC-B5D1-C348-ACD1-666508333B62}"/>
                </a:ext>
              </a:extLst>
            </p:cNvPr>
            <p:cNvSpPr txBox="1"/>
            <p:nvPr/>
          </p:nvSpPr>
          <p:spPr>
            <a:xfrm>
              <a:off x="6699094" y="3179774"/>
              <a:ext cx="234360" cy="241769"/>
            </a:xfrm>
            <a:prstGeom prst="rect">
              <a:avLst/>
            </a:prstGeom>
            <a:noFill/>
          </p:spPr>
          <p:txBody>
            <a:bodyPr wrap="none" rtlCol="0">
              <a:spAutoFit/>
            </a:bodyPr>
            <a:lstStyle/>
            <a:p>
              <a:r>
                <a:rPr lang="en-US" sz="700" dirty="0"/>
                <a:t>1</a:t>
              </a:r>
            </a:p>
          </p:txBody>
        </p:sp>
        <p:sp>
          <p:nvSpPr>
            <p:cNvPr id="66" name="TextBox 65">
              <a:extLst>
                <a:ext uri="{FF2B5EF4-FFF2-40B4-BE49-F238E27FC236}">
                  <a16:creationId xmlns:a16="http://schemas.microsoft.com/office/drawing/2014/main" id="{EA562AA4-D15A-FD1F-E487-1D5B98C34216}"/>
                </a:ext>
              </a:extLst>
            </p:cNvPr>
            <p:cNvSpPr txBox="1"/>
            <p:nvPr/>
          </p:nvSpPr>
          <p:spPr>
            <a:xfrm>
              <a:off x="6704787" y="4271435"/>
              <a:ext cx="234360" cy="241769"/>
            </a:xfrm>
            <a:prstGeom prst="rect">
              <a:avLst/>
            </a:prstGeom>
            <a:noFill/>
          </p:spPr>
          <p:txBody>
            <a:bodyPr wrap="none" rtlCol="0">
              <a:spAutoFit/>
            </a:bodyPr>
            <a:lstStyle/>
            <a:p>
              <a:r>
                <a:rPr lang="en-US" sz="700" dirty="0"/>
                <a:t>2</a:t>
              </a:r>
            </a:p>
          </p:txBody>
        </p:sp>
        <p:sp>
          <p:nvSpPr>
            <p:cNvPr id="67" name="TextBox 66">
              <a:extLst>
                <a:ext uri="{FF2B5EF4-FFF2-40B4-BE49-F238E27FC236}">
                  <a16:creationId xmlns:a16="http://schemas.microsoft.com/office/drawing/2014/main" id="{E55D8B7E-DAEF-5BC7-78FA-4D0D1C8CABF1}"/>
                </a:ext>
              </a:extLst>
            </p:cNvPr>
            <p:cNvSpPr txBox="1"/>
            <p:nvPr/>
          </p:nvSpPr>
          <p:spPr>
            <a:xfrm>
              <a:off x="6704787" y="4559130"/>
              <a:ext cx="234360" cy="241769"/>
            </a:xfrm>
            <a:prstGeom prst="rect">
              <a:avLst/>
            </a:prstGeom>
            <a:noFill/>
          </p:spPr>
          <p:txBody>
            <a:bodyPr wrap="none" rtlCol="0">
              <a:spAutoFit/>
            </a:bodyPr>
            <a:lstStyle/>
            <a:p>
              <a:r>
                <a:rPr lang="en-US" sz="700" dirty="0"/>
                <a:t>1</a:t>
              </a:r>
            </a:p>
          </p:txBody>
        </p:sp>
        <p:sp>
          <p:nvSpPr>
            <p:cNvPr id="71" name="TextBox 70">
              <a:extLst>
                <a:ext uri="{FF2B5EF4-FFF2-40B4-BE49-F238E27FC236}">
                  <a16:creationId xmlns:a16="http://schemas.microsoft.com/office/drawing/2014/main" id="{157D9256-4B4B-CF05-B857-930BD17959C0}"/>
                </a:ext>
              </a:extLst>
            </p:cNvPr>
            <p:cNvSpPr txBox="1"/>
            <p:nvPr/>
          </p:nvSpPr>
          <p:spPr>
            <a:xfrm>
              <a:off x="6704787" y="4846826"/>
              <a:ext cx="234360" cy="241769"/>
            </a:xfrm>
            <a:prstGeom prst="rect">
              <a:avLst/>
            </a:prstGeom>
            <a:noFill/>
          </p:spPr>
          <p:txBody>
            <a:bodyPr wrap="none" rtlCol="0">
              <a:spAutoFit/>
            </a:bodyPr>
            <a:lstStyle/>
            <a:p>
              <a:r>
                <a:rPr lang="en-US" sz="700" dirty="0"/>
                <a:t>0</a:t>
              </a:r>
            </a:p>
          </p:txBody>
        </p:sp>
        <p:sp>
          <p:nvSpPr>
            <p:cNvPr id="80" name="Rectangle 79">
              <a:extLst>
                <a:ext uri="{FF2B5EF4-FFF2-40B4-BE49-F238E27FC236}">
                  <a16:creationId xmlns:a16="http://schemas.microsoft.com/office/drawing/2014/main" id="{65C4CE32-1F5F-4203-2CFC-4DC53ABE7D05}"/>
                </a:ext>
              </a:extLst>
            </p:cNvPr>
            <p:cNvSpPr/>
            <p:nvPr/>
          </p:nvSpPr>
          <p:spPr>
            <a:xfrm>
              <a:off x="5362575" y="4276725"/>
              <a:ext cx="1914525" cy="6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84C63EE-B45A-1DBF-63DC-C63F8B1A5A1A}"/>
                </a:ext>
              </a:extLst>
            </p:cNvPr>
            <p:cNvGrpSpPr/>
            <p:nvPr/>
          </p:nvGrpSpPr>
          <p:grpSpPr>
            <a:xfrm>
              <a:off x="5413709" y="4142667"/>
              <a:ext cx="2113683" cy="242205"/>
              <a:chOff x="5467684" y="4142667"/>
              <a:chExt cx="2113683" cy="242205"/>
            </a:xfrm>
          </p:grpSpPr>
          <p:sp>
            <p:nvSpPr>
              <p:cNvPr id="533" name="TextBox 532">
                <a:extLst>
                  <a:ext uri="{FF2B5EF4-FFF2-40B4-BE49-F238E27FC236}">
                    <a16:creationId xmlns:a16="http://schemas.microsoft.com/office/drawing/2014/main" id="{1E51EE5D-A9CC-3CDA-04D9-0046C5D54D76}"/>
                  </a:ext>
                </a:extLst>
              </p:cNvPr>
              <p:cNvSpPr txBox="1"/>
              <p:nvPr/>
            </p:nvSpPr>
            <p:spPr>
              <a:xfrm>
                <a:off x="5467684" y="4143103"/>
                <a:ext cx="389850" cy="241769"/>
              </a:xfrm>
              <a:prstGeom prst="rect">
                <a:avLst/>
              </a:prstGeom>
              <a:noFill/>
            </p:spPr>
            <p:txBody>
              <a:bodyPr wrap="none" rtlCol="0">
                <a:spAutoFit/>
              </a:bodyPr>
              <a:lstStyle/>
              <a:p>
                <a:r>
                  <a:rPr lang="en-US" sz="700" dirty="0"/>
                  <a:t>IL-15</a:t>
                </a:r>
              </a:p>
            </p:txBody>
          </p:sp>
          <p:sp>
            <p:nvSpPr>
              <p:cNvPr id="536" name="TextBox 535">
                <a:extLst>
                  <a:ext uri="{FF2B5EF4-FFF2-40B4-BE49-F238E27FC236}">
                    <a16:creationId xmlns:a16="http://schemas.microsoft.com/office/drawing/2014/main" id="{C2D27C58-FDE4-36E5-D275-AF1596D67A83}"/>
                  </a:ext>
                </a:extLst>
              </p:cNvPr>
              <p:cNvSpPr txBox="1"/>
              <p:nvPr/>
            </p:nvSpPr>
            <p:spPr>
              <a:xfrm>
                <a:off x="6267373" y="4142667"/>
                <a:ext cx="495649" cy="241769"/>
              </a:xfrm>
              <a:prstGeom prst="rect">
                <a:avLst/>
              </a:prstGeom>
              <a:noFill/>
            </p:spPr>
            <p:txBody>
              <a:bodyPr wrap="none" rtlCol="0">
                <a:spAutoFit/>
              </a:bodyPr>
              <a:lstStyle/>
              <a:p>
                <a:r>
                  <a:rPr lang="en-US" sz="700" dirty="0"/>
                  <a:t>TGF-</a:t>
                </a:r>
                <a:r>
                  <a:rPr lang="el-GR" sz="700" dirty="0"/>
                  <a:t>β1</a:t>
                </a:r>
                <a:endParaRPr lang="en-US" sz="700" dirty="0"/>
              </a:p>
            </p:txBody>
          </p:sp>
          <p:sp>
            <p:nvSpPr>
              <p:cNvPr id="537" name="TextBox 536">
                <a:extLst>
                  <a:ext uri="{FF2B5EF4-FFF2-40B4-BE49-F238E27FC236}">
                    <a16:creationId xmlns:a16="http://schemas.microsoft.com/office/drawing/2014/main" id="{C9F24498-086B-9774-53CA-779B82ED039C}"/>
                  </a:ext>
                </a:extLst>
              </p:cNvPr>
              <p:cNvSpPr txBox="1"/>
              <p:nvPr/>
            </p:nvSpPr>
            <p:spPr>
              <a:xfrm>
                <a:off x="7010377" y="4142667"/>
                <a:ext cx="570990" cy="241769"/>
              </a:xfrm>
              <a:prstGeom prst="rect">
                <a:avLst/>
              </a:prstGeom>
              <a:noFill/>
            </p:spPr>
            <p:txBody>
              <a:bodyPr wrap="none" rtlCol="0">
                <a:spAutoFit/>
              </a:bodyPr>
              <a:lstStyle/>
              <a:p>
                <a:r>
                  <a:rPr lang="en-US" sz="700" dirty="0"/>
                  <a:t>TNFSF14</a:t>
                </a:r>
              </a:p>
            </p:txBody>
          </p:sp>
        </p:grpSp>
      </p:grpSp>
      <p:sp>
        <p:nvSpPr>
          <p:cNvPr id="85" name="TextBox 84">
            <a:extLst>
              <a:ext uri="{FF2B5EF4-FFF2-40B4-BE49-F238E27FC236}">
                <a16:creationId xmlns:a16="http://schemas.microsoft.com/office/drawing/2014/main" id="{17E417D9-111E-3DFB-75EF-F2B2337D71DE}"/>
              </a:ext>
            </a:extLst>
          </p:cNvPr>
          <p:cNvSpPr txBox="1"/>
          <p:nvPr/>
        </p:nvSpPr>
        <p:spPr>
          <a:xfrm>
            <a:off x="5426649" y="5124475"/>
            <a:ext cx="473598" cy="200055"/>
          </a:xfrm>
          <a:prstGeom prst="rect">
            <a:avLst/>
          </a:prstGeom>
          <a:noFill/>
        </p:spPr>
        <p:txBody>
          <a:bodyPr wrap="square" rtlCol="0">
            <a:spAutoFit/>
          </a:bodyPr>
          <a:lstStyle/>
          <a:p>
            <a:r>
              <a:rPr lang="en-US" sz="700" dirty="0"/>
              <a:t>****</a:t>
            </a:r>
          </a:p>
        </p:txBody>
      </p:sp>
      <p:sp>
        <p:nvSpPr>
          <p:cNvPr id="86" name="TextBox 85">
            <a:extLst>
              <a:ext uri="{FF2B5EF4-FFF2-40B4-BE49-F238E27FC236}">
                <a16:creationId xmlns:a16="http://schemas.microsoft.com/office/drawing/2014/main" id="{19CC8C1F-634C-A0A2-1D96-BFF736789D46}"/>
              </a:ext>
            </a:extLst>
          </p:cNvPr>
          <p:cNvSpPr txBox="1"/>
          <p:nvPr/>
        </p:nvSpPr>
        <p:spPr>
          <a:xfrm>
            <a:off x="6301906" y="5124475"/>
            <a:ext cx="473598" cy="200055"/>
          </a:xfrm>
          <a:prstGeom prst="rect">
            <a:avLst/>
          </a:prstGeom>
          <a:noFill/>
        </p:spPr>
        <p:txBody>
          <a:bodyPr wrap="square" rtlCol="0">
            <a:spAutoFit/>
          </a:bodyPr>
          <a:lstStyle/>
          <a:p>
            <a:r>
              <a:rPr lang="en-US" sz="700" dirty="0"/>
              <a:t>***</a:t>
            </a:r>
          </a:p>
        </p:txBody>
      </p:sp>
      <p:sp>
        <p:nvSpPr>
          <p:cNvPr id="87" name="TextBox 86">
            <a:extLst>
              <a:ext uri="{FF2B5EF4-FFF2-40B4-BE49-F238E27FC236}">
                <a16:creationId xmlns:a16="http://schemas.microsoft.com/office/drawing/2014/main" id="{46834A36-4E97-673D-EF0A-86CF778949E3}"/>
              </a:ext>
            </a:extLst>
          </p:cNvPr>
          <p:cNvSpPr txBox="1"/>
          <p:nvPr/>
        </p:nvSpPr>
        <p:spPr>
          <a:xfrm>
            <a:off x="7073982" y="5124474"/>
            <a:ext cx="309001" cy="200055"/>
          </a:xfrm>
          <a:prstGeom prst="rect">
            <a:avLst/>
          </a:prstGeom>
          <a:noFill/>
        </p:spPr>
        <p:txBody>
          <a:bodyPr wrap="square" rtlCol="0">
            <a:spAutoFit/>
          </a:bodyPr>
          <a:lstStyle/>
          <a:p>
            <a:r>
              <a:rPr lang="en-US" sz="700" dirty="0"/>
              <a:t>**</a:t>
            </a:r>
          </a:p>
        </p:txBody>
      </p:sp>
      <p:sp>
        <p:nvSpPr>
          <p:cNvPr id="88" name="TextBox 87">
            <a:extLst>
              <a:ext uri="{FF2B5EF4-FFF2-40B4-BE49-F238E27FC236}">
                <a16:creationId xmlns:a16="http://schemas.microsoft.com/office/drawing/2014/main" id="{693E1F28-DEF2-8E11-863A-0977E5F5DAAA}"/>
              </a:ext>
            </a:extLst>
          </p:cNvPr>
          <p:cNvSpPr txBox="1"/>
          <p:nvPr/>
        </p:nvSpPr>
        <p:spPr>
          <a:xfrm>
            <a:off x="5465792" y="6270623"/>
            <a:ext cx="262203" cy="200055"/>
          </a:xfrm>
          <a:prstGeom prst="rect">
            <a:avLst/>
          </a:prstGeom>
          <a:noFill/>
        </p:spPr>
        <p:txBody>
          <a:bodyPr wrap="square" rtlCol="0">
            <a:spAutoFit/>
          </a:bodyPr>
          <a:lstStyle/>
          <a:p>
            <a:r>
              <a:rPr lang="en-US" sz="700" dirty="0"/>
              <a:t>**</a:t>
            </a:r>
          </a:p>
        </p:txBody>
      </p:sp>
      <p:sp>
        <p:nvSpPr>
          <p:cNvPr id="91" name="TextBox 90">
            <a:extLst>
              <a:ext uri="{FF2B5EF4-FFF2-40B4-BE49-F238E27FC236}">
                <a16:creationId xmlns:a16="http://schemas.microsoft.com/office/drawing/2014/main" id="{9DAEF896-9634-5EEA-B500-372E366A19A2}"/>
              </a:ext>
            </a:extLst>
          </p:cNvPr>
          <p:cNvSpPr txBox="1"/>
          <p:nvPr/>
        </p:nvSpPr>
        <p:spPr>
          <a:xfrm>
            <a:off x="6301906" y="6270622"/>
            <a:ext cx="262203" cy="200055"/>
          </a:xfrm>
          <a:prstGeom prst="rect">
            <a:avLst/>
          </a:prstGeom>
          <a:noFill/>
        </p:spPr>
        <p:txBody>
          <a:bodyPr wrap="square" rtlCol="0">
            <a:spAutoFit/>
          </a:bodyPr>
          <a:lstStyle/>
          <a:p>
            <a:r>
              <a:rPr lang="en-US" sz="700" dirty="0"/>
              <a:t>**</a:t>
            </a:r>
          </a:p>
        </p:txBody>
      </p:sp>
      <p:sp>
        <p:nvSpPr>
          <p:cNvPr id="92" name="TextBox 91">
            <a:extLst>
              <a:ext uri="{FF2B5EF4-FFF2-40B4-BE49-F238E27FC236}">
                <a16:creationId xmlns:a16="http://schemas.microsoft.com/office/drawing/2014/main" id="{7629D4DD-7897-42B1-DC3D-8435ECF06E65}"/>
              </a:ext>
            </a:extLst>
          </p:cNvPr>
          <p:cNvSpPr txBox="1"/>
          <p:nvPr/>
        </p:nvSpPr>
        <p:spPr>
          <a:xfrm>
            <a:off x="7104210" y="6270621"/>
            <a:ext cx="309001" cy="200055"/>
          </a:xfrm>
          <a:prstGeom prst="rect">
            <a:avLst/>
          </a:prstGeom>
          <a:noFill/>
        </p:spPr>
        <p:txBody>
          <a:bodyPr wrap="square" rtlCol="0">
            <a:spAutoFit/>
          </a:bodyPr>
          <a:lstStyle/>
          <a:p>
            <a:r>
              <a:rPr lang="en-US" sz="700" dirty="0"/>
              <a:t>**</a:t>
            </a:r>
          </a:p>
        </p:txBody>
      </p:sp>
      <p:sp>
        <p:nvSpPr>
          <p:cNvPr id="604" name="Google Shape;527;p4">
            <a:extLst>
              <a:ext uri="{FF2B5EF4-FFF2-40B4-BE49-F238E27FC236}">
                <a16:creationId xmlns:a16="http://schemas.microsoft.com/office/drawing/2014/main" id="{7A9EA4D5-249B-D0A6-57CC-AFEAC8536ADC}"/>
              </a:ext>
            </a:extLst>
          </p:cNvPr>
          <p:cNvSpPr/>
          <p:nvPr/>
        </p:nvSpPr>
        <p:spPr>
          <a:xfrm>
            <a:off x="4957963" y="2564215"/>
            <a:ext cx="1650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5" name="Google Shape;529;p4">
            <a:extLst>
              <a:ext uri="{FF2B5EF4-FFF2-40B4-BE49-F238E27FC236}">
                <a16:creationId xmlns:a16="http://schemas.microsoft.com/office/drawing/2014/main" id="{0249BBF6-077C-8D80-E39C-DEBDBFCCBA6F}"/>
              </a:ext>
            </a:extLst>
          </p:cNvPr>
          <p:cNvSpPr txBox="1"/>
          <p:nvPr/>
        </p:nvSpPr>
        <p:spPr>
          <a:xfrm>
            <a:off x="5231847" y="2563146"/>
            <a:ext cx="1765809" cy="206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Top regu</a:t>
            </a:r>
            <a:r>
              <a:rPr lang="en-US" sz="1000" b="1" dirty="0">
                <a:solidFill>
                  <a:schemeClr val="dk1"/>
                </a:solidFill>
                <a:latin typeface="Arial" panose="020B0604020202020204" pitchFamily="34" charset="0"/>
                <a:ea typeface="Calibri"/>
                <a:cs typeface="Arial" panose="020B0604020202020204" pitchFamily="34" charset="0"/>
                <a:sym typeface="Calibri"/>
              </a:rPr>
              <a:t>lators of </a:t>
            </a:r>
            <a:r>
              <a:rPr lang="en-US" sz="1000" b="1" i="1" dirty="0">
                <a:solidFill>
                  <a:schemeClr val="dk1"/>
                </a:solidFill>
                <a:latin typeface="Arial" panose="020B0604020202020204" pitchFamily="34" charset="0"/>
                <a:ea typeface="Calibri"/>
                <a:cs typeface="Arial" panose="020B0604020202020204" pitchFamily="34" charset="0"/>
                <a:sym typeface="Calibri"/>
              </a:rPr>
              <a:t>TGFB1</a:t>
            </a:r>
            <a:endParaRPr b="0" i="1"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6" name="Group 605">
            <a:extLst>
              <a:ext uri="{FF2B5EF4-FFF2-40B4-BE49-F238E27FC236}">
                <a16:creationId xmlns:a16="http://schemas.microsoft.com/office/drawing/2014/main" id="{EA79CF35-A321-DD5C-677B-A36CD530CE6F}"/>
              </a:ext>
            </a:extLst>
          </p:cNvPr>
          <p:cNvGrpSpPr>
            <a:grpSpLocks noChangeAspect="1"/>
          </p:cNvGrpSpPr>
          <p:nvPr/>
        </p:nvGrpSpPr>
        <p:grpSpPr>
          <a:xfrm>
            <a:off x="7846622" y="2999891"/>
            <a:ext cx="2377440" cy="1738946"/>
            <a:chOff x="4609367" y="3113447"/>
            <a:chExt cx="2560320" cy="1872712"/>
          </a:xfrm>
        </p:grpSpPr>
        <p:pic>
          <p:nvPicPr>
            <p:cNvPr id="625" name="Picture 624">
              <a:extLst>
                <a:ext uri="{FF2B5EF4-FFF2-40B4-BE49-F238E27FC236}">
                  <a16:creationId xmlns:a16="http://schemas.microsoft.com/office/drawing/2014/main" id="{55054E97-F76C-A56C-90F4-79B159F6C808}"/>
                </a:ext>
              </a:extLst>
            </p:cNvPr>
            <p:cNvPicPr>
              <a:picLocks noChangeAspect="1"/>
            </p:cNvPicPr>
            <p:nvPr/>
          </p:nvPicPr>
          <p:blipFill>
            <a:blip r:embed="rId10"/>
            <a:stretch>
              <a:fillRect/>
            </a:stretch>
          </p:blipFill>
          <p:spPr>
            <a:xfrm>
              <a:off x="4983246" y="3281974"/>
              <a:ext cx="1624658" cy="1532697"/>
            </a:xfrm>
            <a:prstGeom prst="rect">
              <a:avLst/>
            </a:prstGeom>
          </p:spPr>
        </p:pic>
        <p:sp>
          <p:nvSpPr>
            <p:cNvPr id="626" name="TextBox 625">
              <a:extLst>
                <a:ext uri="{FF2B5EF4-FFF2-40B4-BE49-F238E27FC236}">
                  <a16:creationId xmlns:a16="http://schemas.microsoft.com/office/drawing/2014/main" id="{0B18376F-6608-535C-698F-B1EA510602D2}"/>
                </a:ext>
              </a:extLst>
            </p:cNvPr>
            <p:cNvSpPr txBox="1"/>
            <p:nvPr/>
          </p:nvSpPr>
          <p:spPr>
            <a:xfrm>
              <a:off x="5552170" y="3820071"/>
              <a:ext cx="678267" cy="200055"/>
            </a:xfrm>
            <a:prstGeom prst="rect">
              <a:avLst/>
            </a:prstGeom>
            <a:noFill/>
          </p:spPr>
          <p:txBody>
            <a:bodyPr wrap="square" rtlCol="0">
              <a:spAutoFit/>
            </a:bodyPr>
            <a:lstStyle/>
            <a:p>
              <a:r>
                <a:rPr lang="en-US" sz="700" i="1" dirty="0"/>
                <a:t>TGFB1</a:t>
              </a:r>
            </a:p>
          </p:txBody>
        </p:sp>
        <p:sp>
          <p:nvSpPr>
            <p:cNvPr id="627" name="TextBox 626">
              <a:extLst>
                <a:ext uri="{FF2B5EF4-FFF2-40B4-BE49-F238E27FC236}">
                  <a16:creationId xmlns:a16="http://schemas.microsoft.com/office/drawing/2014/main" id="{026015CD-58E7-4639-A523-7FA1BED5FC9C}"/>
                </a:ext>
              </a:extLst>
            </p:cNvPr>
            <p:cNvSpPr txBox="1"/>
            <p:nvPr/>
          </p:nvSpPr>
          <p:spPr>
            <a:xfrm>
              <a:off x="5075226" y="3590081"/>
              <a:ext cx="678267" cy="200055"/>
            </a:xfrm>
            <a:prstGeom prst="rect">
              <a:avLst/>
            </a:prstGeom>
            <a:noFill/>
          </p:spPr>
          <p:txBody>
            <a:bodyPr wrap="square" rtlCol="0">
              <a:spAutoFit/>
            </a:bodyPr>
            <a:lstStyle/>
            <a:p>
              <a:r>
                <a:rPr lang="en-US" sz="700" i="1" dirty="0"/>
                <a:t>RORC</a:t>
              </a:r>
            </a:p>
          </p:txBody>
        </p:sp>
        <p:sp>
          <p:nvSpPr>
            <p:cNvPr id="628" name="TextBox 627">
              <a:extLst>
                <a:ext uri="{FF2B5EF4-FFF2-40B4-BE49-F238E27FC236}">
                  <a16:creationId xmlns:a16="http://schemas.microsoft.com/office/drawing/2014/main" id="{07285A73-AC0F-0A37-DAED-2A616664F053}"/>
                </a:ext>
              </a:extLst>
            </p:cNvPr>
            <p:cNvSpPr txBox="1"/>
            <p:nvPr/>
          </p:nvSpPr>
          <p:spPr>
            <a:xfrm>
              <a:off x="5199639" y="4465710"/>
              <a:ext cx="678267" cy="200055"/>
            </a:xfrm>
            <a:prstGeom prst="rect">
              <a:avLst/>
            </a:prstGeom>
            <a:noFill/>
          </p:spPr>
          <p:txBody>
            <a:bodyPr wrap="square" rtlCol="0">
              <a:spAutoFit/>
            </a:bodyPr>
            <a:lstStyle/>
            <a:p>
              <a:r>
                <a:rPr lang="en-US" sz="700" i="1" dirty="0"/>
                <a:t>EGR2</a:t>
              </a:r>
            </a:p>
          </p:txBody>
        </p:sp>
        <p:sp>
          <p:nvSpPr>
            <p:cNvPr id="629" name="TextBox 628">
              <a:extLst>
                <a:ext uri="{FF2B5EF4-FFF2-40B4-BE49-F238E27FC236}">
                  <a16:creationId xmlns:a16="http://schemas.microsoft.com/office/drawing/2014/main" id="{D0793E68-C34F-E613-A4EB-9A98802336B5}"/>
                </a:ext>
              </a:extLst>
            </p:cNvPr>
            <p:cNvSpPr txBox="1"/>
            <p:nvPr/>
          </p:nvSpPr>
          <p:spPr>
            <a:xfrm>
              <a:off x="5600686" y="4786104"/>
              <a:ext cx="678267" cy="200055"/>
            </a:xfrm>
            <a:prstGeom prst="rect">
              <a:avLst/>
            </a:prstGeom>
            <a:noFill/>
          </p:spPr>
          <p:txBody>
            <a:bodyPr wrap="square" rtlCol="0">
              <a:spAutoFit/>
            </a:bodyPr>
            <a:lstStyle/>
            <a:p>
              <a:r>
                <a:rPr lang="en-US" sz="700" i="1" dirty="0"/>
                <a:t>KLF1</a:t>
              </a:r>
            </a:p>
          </p:txBody>
        </p:sp>
        <p:sp>
          <p:nvSpPr>
            <p:cNvPr id="630" name="TextBox 629">
              <a:extLst>
                <a:ext uri="{FF2B5EF4-FFF2-40B4-BE49-F238E27FC236}">
                  <a16:creationId xmlns:a16="http://schemas.microsoft.com/office/drawing/2014/main" id="{E2763804-6770-7008-9E00-92FC43FDC0F7}"/>
                </a:ext>
              </a:extLst>
            </p:cNvPr>
            <p:cNvSpPr txBox="1"/>
            <p:nvPr/>
          </p:nvSpPr>
          <p:spPr>
            <a:xfrm>
              <a:off x="5891669" y="3216085"/>
              <a:ext cx="678267" cy="200055"/>
            </a:xfrm>
            <a:prstGeom prst="rect">
              <a:avLst/>
            </a:prstGeom>
            <a:noFill/>
          </p:spPr>
          <p:txBody>
            <a:bodyPr wrap="square" rtlCol="0">
              <a:spAutoFit/>
            </a:bodyPr>
            <a:lstStyle/>
            <a:p>
              <a:r>
                <a:rPr lang="en-US" sz="700" i="1" dirty="0"/>
                <a:t>WT1</a:t>
              </a:r>
            </a:p>
          </p:txBody>
        </p:sp>
        <p:sp>
          <p:nvSpPr>
            <p:cNvPr id="631" name="TextBox 630">
              <a:extLst>
                <a:ext uri="{FF2B5EF4-FFF2-40B4-BE49-F238E27FC236}">
                  <a16:creationId xmlns:a16="http://schemas.microsoft.com/office/drawing/2014/main" id="{93DB2AAB-DF8B-BF5F-AFE2-D1D0C79AC5D1}"/>
                </a:ext>
              </a:extLst>
            </p:cNvPr>
            <p:cNvSpPr txBox="1"/>
            <p:nvPr/>
          </p:nvSpPr>
          <p:spPr>
            <a:xfrm>
              <a:off x="5162474" y="3266089"/>
              <a:ext cx="678267" cy="200055"/>
            </a:xfrm>
            <a:prstGeom prst="rect">
              <a:avLst/>
            </a:prstGeom>
            <a:noFill/>
          </p:spPr>
          <p:txBody>
            <a:bodyPr wrap="square" rtlCol="0">
              <a:spAutoFit/>
            </a:bodyPr>
            <a:lstStyle/>
            <a:p>
              <a:r>
                <a:rPr lang="en-US" sz="700" i="1" dirty="0"/>
                <a:t>SALL2</a:t>
              </a:r>
            </a:p>
          </p:txBody>
        </p:sp>
        <p:sp>
          <p:nvSpPr>
            <p:cNvPr id="632" name="TextBox 631">
              <a:extLst>
                <a:ext uri="{FF2B5EF4-FFF2-40B4-BE49-F238E27FC236}">
                  <a16:creationId xmlns:a16="http://schemas.microsoft.com/office/drawing/2014/main" id="{FAFA2A27-B388-DA37-C1BA-D4B34E201E36}"/>
                </a:ext>
              </a:extLst>
            </p:cNvPr>
            <p:cNvSpPr txBox="1"/>
            <p:nvPr/>
          </p:nvSpPr>
          <p:spPr>
            <a:xfrm>
              <a:off x="5579216" y="3113447"/>
              <a:ext cx="678267" cy="200055"/>
            </a:xfrm>
            <a:prstGeom prst="rect">
              <a:avLst/>
            </a:prstGeom>
            <a:noFill/>
          </p:spPr>
          <p:txBody>
            <a:bodyPr wrap="square" rtlCol="0">
              <a:spAutoFit/>
            </a:bodyPr>
            <a:lstStyle/>
            <a:p>
              <a:r>
                <a:rPr lang="en-US" sz="700" i="1" dirty="0"/>
                <a:t>TFAP2A</a:t>
              </a:r>
            </a:p>
          </p:txBody>
        </p:sp>
        <p:sp>
          <p:nvSpPr>
            <p:cNvPr id="633" name="TextBox 632">
              <a:extLst>
                <a:ext uri="{FF2B5EF4-FFF2-40B4-BE49-F238E27FC236}">
                  <a16:creationId xmlns:a16="http://schemas.microsoft.com/office/drawing/2014/main" id="{9C956DE5-3B00-0CD3-CD11-C62C043D598C}"/>
                </a:ext>
              </a:extLst>
            </p:cNvPr>
            <p:cNvSpPr txBox="1"/>
            <p:nvPr/>
          </p:nvSpPr>
          <p:spPr>
            <a:xfrm>
              <a:off x="6491420" y="3841235"/>
              <a:ext cx="678267" cy="200055"/>
            </a:xfrm>
            <a:prstGeom prst="rect">
              <a:avLst/>
            </a:prstGeom>
            <a:noFill/>
          </p:spPr>
          <p:txBody>
            <a:bodyPr wrap="square" rtlCol="0">
              <a:spAutoFit/>
            </a:bodyPr>
            <a:lstStyle/>
            <a:p>
              <a:r>
                <a:rPr lang="en-US" sz="700" dirty="0"/>
                <a:t>LBX</a:t>
              </a:r>
            </a:p>
          </p:txBody>
        </p:sp>
        <p:sp>
          <p:nvSpPr>
            <p:cNvPr id="634" name="TextBox 633">
              <a:extLst>
                <a:ext uri="{FF2B5EF4-FFF2-40B4-BE49-F238E27FC236}">
                  <a16:creationId xmlns:a16="http://schemas.microsoft.com/office/drawing/2014/main" id="{A9040613-B419-08DD-E8EE-88752CB8A134}"/>
                </a:ext>
              </a:extLst>
            </p:cNvPr>
            <p:cNvSpPr txBox="1"/>
            <p:nvPr/>
          </p:nvSpPr>
          <p:spPr>
            <a:xfrm>
              <a:off x="6364030" y="4325045"/>
              <a:ext cx="678267" cy="200055"/>
            </a:xfrm>
            <a:prstGeom prst="rect">
              <a:avLst/>
            </a:prstGeom>
            <a:noFill/>
          </p:spPr>
          <p:txBody>
            <a:bodyPr wrap="square" rtlCol="0">
              <a:spAutoFit/>
            </a:bodyPr>
            <a:lstStyle/>
            <a:p>
              <a:r>
                <a:rPr lang="en-US" sz="700" i="1" dirty="0"/>
                <a:t>KLF15</a:t>
              </a:r>
            </a:p>
          </p:txBody>
        </p:sp>
        <p:sp>
          <p:nvSpPr>
            <p:cNvPr id="635" name="TextBox 634">
              <a:extLst>
                <a:ext uri="{FF2B5EF4-FFF2-40B4-BE49-F238E27FC236}">
                  <a16:creationId xmlns:a16="http://schemas.microsoft.com/office/drawing/2014/main" id="{2A0DC59D-7EDA-8520-AE14-E0E8A8E830D4}"/>
                </a:ext>
              </a:extLst>
            </p:cNvPr>
            <p:cNvSpPr txBox="1"/>
            <p:nvPr/>
          </p:nvSpPr>
          <p:spPr>
            <a:xfrm>
              <a:off x="6390687" y="3518839"/>
              <a:ext cx="678267" cy="200055"/>
            </a:xfrm>
            <a:prstGeom prst="rect">
              <a:avLst/>
            </a:prstGeom>
            <a:noFill/>
          </p:spPr>
          <p:txBody>
            <a:bodyPr wrap="square" rtlCol="0">
              <a:spAutoFit/>
            </a:bodyPr>
            <a:lstStyle/>
            <a:p>
              <a:r>
                <a:rPr lang="en-US" sz="700" i="1" dirty="0"/>
                <a:t>HNF4A</a:t>
              </a:r>
            </a:p>
          </p:txBody>
        </p:sp>
        <p:sp>
          <p:nvSpPr>
            <p:cNvPr id="636" name="TextBox 635">
              <a:extLst>
                <a:ext uri="{FF2B5EF4-FFF2-40B4-BE49-F238E27FC236}">
                  <a16:creationId xmlns:a16="http://schemas.microsoft.com/office/drawing/2014/main" id="{3FA2D855-2DF4-F59C-E9C8-1D4F64B41D24}"/>
                </a:ext>
              </a:extLst>
            </p:cNvPr>
            <p:cNvSpPr txBox="1"/>
            <p:nvPr/>
          </p:nvSpPr>
          <p:spPr>
            <a:xfrm>
              <a:off x="5923460" y="3528953"/>
              <a:ext cx="678267" cy="200055"/>
            </a:xfrm>
            <a:prstGeom prst="rect">
              <a:avLst/>
            </a:prstGeom>
            <a:noFill/>
          </p:spPr>
          <p:txBody>
            <a:bodyPr wrap="square" rtlCol="0">
              <a:spAutoFit/>
            </a:bodyPr>
            <a:lstStyle/>
            <a:p>
              <a:r>
                <a:rPr lang="en-US" sz="700" i="1" dirty="0"/>
                <a:t>ZBTB12</a:t>
              </a:r>
            </a:p>
          </p:txBody>
        </p:sp>
        <p:sp>
          <p:nvSpPr>
            <p:cNvPr id="637" name="TextBox 636">
              <a:extLst>
                <a:ext uri="{FF2B5EF4-FFF2-40B4-BE49-F238E27FC236}">
                  <a16:creationId xmlns:a16="http://schemas.microsoft.com/office/drawing/2014/main" id="{7F9CE273-D0A9-295C-342E-70B8DDBE77FD}"/>
                </a:ext>
              </a:extLst>
            </p:cNvPr>
            <p:cNvSpPr txBox="1"/>
            <p:nvPr/>
          </p:nvSpPr>
          <p:spPr>
            <a:xfrm>
              <a:off x="6255591" y="3969087"/>
              <a:ext cx="678267" cy="200055"/>
            </a:xfrm>
            <a:prstGeom prst="rect">
              <a:avLst/>
            </a:prstGeom>
            <a:noFill/>
          </p:spPr>
          <p:txBody>
            <a:bodyPr wrap="square" rtlCol="0">
              <a:spAutoFit/>
            </a:bodyPr>
            <a:lstStyle/>
            <a:p>
              <a:r>
                <a:rPr lang="en-US" sz="700" i="1" dirty="0"/>
                <a:t>EGR4</a:t>
              </a:r>
            </a:p>
          </p:txBody>
        </p:sp>
        <p:sp>
          <p:nvSpPr>
            <p:cNvPr id="638" name="TextBox 637">
              <a:extLst>
                <a:ext uri="{FF2B5EF4-FFF2-40B4-BE49-F238E27FC236}">
                  <a16:creationId xmlns:a16="http://schemas.microsoft.com/office/drawing/2014/main" id="{C7096002-7D48-F856-D96D-2D914D84029B}"/>
                </a:ext>
              </a:extLst>
            </p:cNvPr>
            <p:cNvSpPr txBox="1"/>
            <p:nvPr/>
          </p:nvSpPr>
          <p:spPr>
            <a:xfrm>
              <a:off x="6094739" y="4132003"/>
              <a:ext cx="678267" cy="200055"/>
            </a:xfrm>
            <a:prstGeom prst="rect">
              <a:avLst/>
            </a:prstGeom>
            <a:noFill/>
          </p:spPr>
          <p:txBody>
            <a:bodyPr wrap="square" rtlCol="0">
              <a:spAutoFit/>
            </a:bodyPr>
            <a:lstStyle/>
            <a:p>
              <a:r>
                <a:rPr lang="en-US" sz="700" i="1" dirty="0"/>
                <a:t>AIRE</a:t>
              </a:r>
            </a:p>
          </p:txBody>
        </p:sp>
        <p:sp>
          <p:nvSpPr>
            <p:cNvPr id="639" name="TextBox 638">
              <a:extLst>
                <a:ext uri="{FF2B5EF4-FFF2-40B4-BE49-F238E27FC236}">
                  <a16:creationId xmlns:a16="http://schemas.microsoft.com/office/drawing/2014/main" id="{3C16B5D6-CA89-A79D-8A1E-B803B0A24787}"/>
                </a:ext>
              </a:extLst>
            </p:cNvPr>
            <p:cNvSpPr txBox="1"/>
            <p:nvPr/>
          </p:nvSpPr>
          <p:spPr>
            <a:xfrm>
              <a:off x="6462026" y="4106383"/>
              <a:ext cx="678267" cy="200055"/>
            </a:xfrm>
            <a:prstGeom prst="rect">
              <a:avLst/>
            </a:prstGeom>
            <a:noFill/>
          </p:spPr>
          <p:txBody>
            <a:bodyPr wrap="square" rtlCol="0">
              <a:spAutoFit/>
            </a:bodyPr>
            <a:lstStyle/>
            <a:p>
              <a:r>
                <a:rPr lang="en-US" sz="700" dirty="0"/>
                <a:t>SP7</a:t>
              </a:r>
            </a:p>
          </p:txBody>
        </p:sp>
        <p:sp>
          <p:nvSpPr>
            <p:cNvPr id="1101" name="TextBox 1100">
              <a:extLst>
                <a:ext uri="{FF2B5EF4-FFF2-40B4-BE49-F238E27FC236}">
                  <a16:creationId xmlns:a16="http://schemas.microsoft.com/office/drawing/2014/main" id="{32A8579F-5287-B327-2121-9B39A0E846E4}"/>
                </a:ext>
              </a:extLst>
            </p:cNvPr>
            <p:cNvSpPr txBox="1"/>
            <p:nvPr/>
          </p:nvSpPr>
          <p:spPr>
            <a:xfrm>
              <a:off x="6200438" y="4489044"/>
              <a:ext cx="678267" cy="200055"/>
            </a:xfrm>
            <a:prstGeom prst="rect">
              <a:avLst/>
            </a:prstGeom>
            <a:noFill/>
          </p:spPr>
          <p:txBody>
            <a:bodyPr wrap="square" rtlCol="0">
              <a:spAutoFit/>
            </a:bodyPr>
            <a:lstStyle/>
            <a:p>
              <a:r>
                <a:rPr lang="en-US" sz="700" i="1" dirty="0"/>
                <a:t>GLIS3</a:t>
              </a:r>
            </a:p>
          </p:txBody>
        </p:sp>
        <p:sp>
          <p:nvSpPr>
            <p:cNvPr id="1102" name="TextBox 1101">
              <a:extLst>
                <a:ext uri="{FF2B5EF4-FFF2-40B4-BE49-F238E27FC236}">
                  <a16:creationId xmlns:a16="http://schemas.microsoft.com/office/drawing/2014/main" id="{AA7F4358-B1EB-37CE-BBB4-F95369D331D0}"/>
                </a:ext>
              </a:extLst>
            </p:cNvPr>
            <p:cNvSpPr txBox="1"/>
            <p:nvPr/>
          </p:nvSpPr>
          <p:spPr>
            <a:xfrm>
              <a:off x="5891669" y="4700328"/>
              <a:ext cx="678267" cy="200055"/>
            </a:xfrm>
            <a:prstGeom prst="rect">
              <a:avLst/>
            </a:prstGeom>
            <a:noFill/>
          </p:spPr>
          <p:txBody>
            <a:bodyPr wrap="square" rtlCol="0">
              <a:spAutoFit/>
            </a:bodyPr>
            <a:lstStyle/>
            <a:p>
              <a:r>
                <a:rPr lang="en-US" sz="700" i="1" dirty="0"/>
                <a:t>PRRX2</a:t>
              </a:r>
            </a:p>
          </p:txBody>
        </p:sp>
        <p:sp>
          <p:nvSpPr>
            <p:cNvPr id="1103" name="TextBox 1102">
              <a:extLst>
                <a:ext uri="{FF2B5EF4-FFF2-40B4-BE49-F238E27FC236}">
                  <a16:creationId xmlns:a16="http://schemas.microsoft.com/office/drawing/2014/main" id="{59FE5BEC-FCD1-51A5-045C-4ABBB413E73A}"/>
                </a:ext>
              </a:extLst>
            </p:cNvPr>
            <p:cNvSpPr txBox="1"/>
            <p:nvPr/>
          </p:nvSpPr>
          <p:spPr>
            <a:xfrm>
              <a:off x="5866286" y="4313555"/>
              <a:ext cx="678267" cy="200055"/>
            </a:xfrm>
            <a:prstGeom prst="rect">
              <a:avLst/>
            </a:prstGeom>
            <a:noFill/>
          </p:spPr>
          <p:txBody>
            <a:bodyPr wrap="square" rtlCol="0">
              <a:spAutoFit/>
            </a:bodyPr>
            <a:lstStyle/>
            <a:p>
              <a:r>
                <a:rPr lang="en-US" sz="700" i="1" dirty="0"/>
                <a:t>ZNF704</a:t>
              </a:r>
            </a:p>
          </p:txBody>
        </p:sp>
        <p:sp>
          <p:nvSpPr>
            <p:cNvPr id="1104" name="TextBox 1103">
              <a:extLst>
                <a:ext uri="{FF2B5EF4-FFF2-40B4-BE49-F238E27FC236}">
                  <a16:creationId xmlns:a16="http://schemas.microsoft.com/office/drawing/2014/main" id="{4E5792A2-1A90-E011-E1B6-EFD4A8F4C89C}"/>
                </a:ext>
              </a:extLst>
            </p:cNvPr>
            <p:cNvSpPr txBox="1"/>
            <p:nvPr/>
          </p:nvSpPr>
          <p:spPr>
            <a:xfrm>
              <a:off x="5559400" y="4246062"/>
              <a:ext cx="678267" cy="200055"/>
            </a:xfrm>
            <a:prstGeom prst="rect">
              <a:avLst/>
            </a:prstGeom>
            <a:noFill/>
          </p:spPr>
          <p:txBody>
            <a:bodyPr wrap="square" rtlCol="0">
              <a:spAutoFit/>
            </a:bodyPr>
            <a:lstStyle/>
            <a:p>
              <a:r>
                <a:rPr lang="en-US" sz="700" i="1" dirty="0"/>
                <a:t>ERG</a:t>
              </a:r>
            </a:p>
          </p:txBody>
        </p:sp>
        <p:sp>
          <p:nvSpPr>
            <p:cNvPr id="1105" name="TextBox 1104">
              <a:extLst>
                <a:ext uri="{FF2B5EF4-FFF2-40B4-BE49-F238E27FC236}">
                  <a16:creationId xmlns:a16="http://schemas.microsoft.com/office/drawing/2014/main" id="{1AD9D90C-A238-EA6E-6273-417A9F359816}"/>
                </a:ext>
              </a:extLst>
            </p:cNvPr>
            <p:cNvSpPr txBox="1"/>
            <p:nvPr/>
          </p:nvSpPr>
          <p:spPr>
            <a:xfrm>
              <a:off x="5194057" y="4205337"/>
              <a:ext cx="678267" cy="200055"/>
            </a:xfrm>
            <a:prstGeom prst="rect">
              <a:avLst/>
            </a:prstGeom>
            <a:noFill/>
          </p:spPr>
          <p:txBody>
            <a:bodyPr wrap="square" rtlCol="0">
              <a:spAutoFit/>
            </a:bodyPr>
            <a:lstStyle/>
            <a:p>
              <a:r>
                <a:rPr lang="en-US" sz="700" i="1" dirty="0"/>
                <a:t>ZNF695</a:t>
              </a:r>
            </a:p>
          </p:txBody>
        </p:sp>
        <p:sp>
          <p:nvSpPr>
            <p:cNvPr id="1106" name="TextBox 1105">
              <a:extLst>
                <a:ext uri="{FF2B5EF4-FFF2-40B4-BE49-F238E27FC236}">
                  <a16:creationId xmlns:a16="http://schemas.microsoft.com/office/drawing/2014/main" id="{E14D69A4-3A2C-5E05-2EDB-209364FAA5D9}"/>
                </a:ext>
              </a:extLst>
            </p:cNvPr>
            <p:cNvSpPr txBox="1"/>
            <p:nvPr/>
          </p:nvSpPr>
          <p:spPr>
            <a:xfrm>
              <a:off x="4768656" y="4246029"/>
              <a:ext cx="678267" cy="200055"/>
            </a:xfrm>
            <a:prstGeom prst="rect">
              <a:avLst/>
            </a:prstGeom>
            <a:noFill/>
          </p:spPr>
          <p:txBody>
            <a:bodyPr wrap="square" rtlCol="0">
              <a:spAutoFit/>
            </a:bodyPr>
            <a:lstStyle/>
            <a:p>
              <a:r>
                <a:rPr lang="en-US" sz="700" i="1" dirty="0"/>
                <a:t>ZSCAN1</a:t>
              </a:r>
            </a:p>
          </p:txBody>
        </p:sp>
        <p:sp>
          <p:nvSpPr>
            <p:cNvPr id="1107" name="TextBox 1106">
              <a:extLst>
                <a:ext uri="{FF2B5EF4-FFF2-40B4-BE49-F238E27FC236}">
                  <a16:creationId xmlns:a16="http://schemas.microsoft.com/office/drawing/2014/main" id="{12B4FCF1-F4CF-BA0F-0511-70269993DDBE}"/>
                </a:ext>
              </a:extLst>
            </p:cNvPr>
            <p:cNvSpPr txBox="1"/>
            <p:nvPr/>
          </p:nvSpPr>
          <p:spPr>
            <a:xfrm>
              <a:off x="5394047" y="4655816"/>
              <a:ext cx="678267" cy="200055"/>
            </a:xfrm>
            <a:prstGeom prst="rect">
              <a:avLst/>
            </a:prstGeom>
            <a:noFill/>
          </p:spPr>
          <p:txBody>
            <a:bodyPr wrap="square" rtlCol="0">
              <a:spAutoFit/>
            </a:bodyPr>
            <a:lstStyle/>
            <a:p>
              <a:r>
                <a:rPr lang="en-US" sz="700" i="1" dirty="0"/>
                <a:t>ALX3</a:t>
              </a:r>
            </a:p>
          </p:txBody>
        </p:sp>
        <p:sp>
          <p:nvSpPr>
            <p:cNvPr id="1108" name="TextBox 1107">
              <a:extLst>
                <a:ext uri="{FF2B5EF4-FFF2-40B4-BE49-F238E27FC236}">
                  <a16:creationId xmlns:a16="http://schemas.microsoft.com/office/drawing/2014/main" id="{E8786A11-D264-45AB-3773-2CDCCE1DB0E3}"/>
                </a:ext>
              </a:extLst>
            </p:cNvPr>
            <p:cNvSpPr txBox="1"/>
            <p:nvPr/>
          </p:nvSpPr>
          <p:spPr>
            <a:xfrm>
              <a:off x="5199397" y="4029562"/>
              <a:ext cx="678267" cy="200055"/>
            </a:xfrm>
            <a:prstGeom prst="rect">
              <a:avLst/>
            </a:prstGeom>
            <a:noFill/>
          </p:spPr>
          <p:txBody>
            <a:bodyPr wrap="square" rtlCol="0">
              <a:spAutoFit/>
            </a:bodyPr>
            <a:lstStyle/>
            <a:p>
              <a:r>
                <a:rPr lang="en-US" sz="700" i="1" dirty="0"/>
                <a:t>HNF4G</a:t>
              </a:r>
            </a:p>
          </p:txBody>
        </p:sp>
        <p:sp>
          <p:nvSpPr>
            <p:cNvPr id="1109" name="TextBox 1108">
              <a:extLst>
                <a:ext uri="{FF2B5EF4-FFF2-40B4-BE49-F238E27FC236}">
                  <a16:creationId xmlns:a16="http://schemas.microsoft.com/office/drawing/2014/main" id="{4A343DB2-17AC-B319-0A58-D766839E09F6}"/>
                </a:ext>
              </a:extLst>
            </p:cNvPr>
            <p:cNvSpPr txBox="1"/>
            <p:nvPr/>
          </p:nvSpPr>
          <p:spPr>
            <a:xfrm>
              <a:off x="4609367" y="4026015"/>
              <a:ext cx="678267" cy="200055"/>
            </a:xfrm>
            <a:prstGeom prst="rect">
              <a:avLst/>
            </a:prstGeom>
            <a:noFill/>
          </p:spPr>
          <p:txBody>
            <a:bodyPr wrap="square" rtlCol="0">
              <a:spAutoFit/>
            </a:bodyPr>
            <a:lstStyle/>
            <a:p>
              <a:r>
                <a:rPr lang="en-US" sz="700" i="1" dirty="0"/>
                <a:t>PRDM6</a:t>
              </a:r>
            </a:p>
          </p:txBody>
        </p:sp>
        <p:sp>
          <p:nvSpPr>
            <p:cNvPr id="1110" name="TextBox 1109">
              <a:extLst>
                <a:ext uri="{FF2B5EF4-FFF2-40B4-BE49-F238E27FC236}">
                  <a16:creationId xmlns:a16="http://schemas.microsoft.com/office/drawing/2014/main" id="{37383FAC-687A-2AD9-FC5C-3C0D91C8D062}"/>
                </a:ext>
              </a:extLst>
            </p:cNvPr>
            <p:cNvSpPr txBox="1"/>
            <p:nvPr/>
          </p:nvSpPr>
          <p:spPr>
            <a:xfrm>
              <a:off x="4712801" y="3767023"/>
              <a:ext cx="678267" cy="200055"/>
            </a:xfrm>
            <a:prstGeom prst="rect">
              <a:avLst/>
            </a:prstGeom>
            <a:noFill/>
          </p:spPr>
          <p:txBody>
            <a:bodyPr wrap="square" rtlCol="0">
              <a:spAutoFit/>
            </a:bodyPr>
            <a:lstStyle/>
            <a:p>
              <a:r>
                <a:rPr lang="en-US" sz="700" i="1" dirty="0"/>
                <a:t>ETV5</a:t>
              </a:r>
            </a:p>
          </p:txBody>
        </p:sp>
        <p:sp>
          <p:nvSpPr>
            <p:cNvPr id="1111" name="TextBox 1110">
              <a:extLst>
                <a:ext uri="{FF2B5EF4-FFF2-40B4-BE49-F238E27FC236}">
                  <a16:creationId xmlns:a16="http://schemas.microsoft.com/office/drawing/2014/main" id="{9022B395-3F86-2378-45C4-EB7D92864B19}"/>
                </a:ext>
              </a:extLst>
            </p:cNvPr>
            <p:cNvSpPr txBox="1"/>
            <p:nvPr/>
          </p:nvSpPr>
          <p:spPr>
            <a:xfrm>
              <a:off x="5091788" y="3806275"/>
              <a:ext cx="678267" cy="200055"/>
            </a:xfrm>
            <a:prstGeom prst="rect">
              <a:avLst/>
            </a:prstGeom>
            <a:noFill/>
          </p:spPr>
          <p:txBody>
            <a:bodyPr wrap="square" rtlCol="0">
              <a:spAutoFit/>
            </a:bodyPr>
            <a:lstStyle/>
            <a:p>
              <a:r>
                <a:rPr lang="en-US" sz="700" i="1" dirty="0"/>
                <a:t>ZNF311</a:t>
              </a:r>
            </a:p>
          </p:txBody>
        </p:sp>
        <p:sp>
          <p:nvSpPr>
            <p:cNvPr id="1112" name="TextBox 1111">
              <a:extLst>
                <a:ext uri="{FF2B5EF4-FFF2-40B4-BE49-F238E27FC236}">
                  <a16:creationId xmlns:a16="http://schemas.microsoft.com/office/drawing/2014/main" id="{0BE95C73-46BB-3E35-43D4-4C53790975F2}"/>
                </a:ext>
              </a:extLst>
            </p:cNvPr>
            <p:cNvSpPr txBox="1"/>
            <p:nvPr/>
          </p:nvSpPr>
          <p:spPr>
            <a:xfrm>
              <a:off x="4926719" y="3430507"/>
              <a:ext cx="678267" cy="200055"/>
            </a:xfrm>
            <a:prstGeom prst="rect">
              <a:avLst/>
            </a:prstGeom>
            <a:noFill/>
          </p:spPr>
          <p:txBody>
            <a:bodyPr wrap="square" rtlCol="0">
              <a:spAutoFit/>
            </a:bodyPr>
            <a:lstStyle/>
            <a:p>
              <a:r>
                <a:rPr lang="en-US" sz="700" i="1" dirty="0"/>
                <a:t>ZFY</a:t>
              </a:r>
            </a:p>
          </p:txBody>
        </p:sp>
        <p:sp>
          <p:nvSpPr>
            <p:cNvPr id="1113" name="TextBox 1112">
              <a:extLst>
                <a:ext uri="{FF2B5EF4-FFF2-40B4-BE49-F238E27FC236}">
                  <a16:creationId xmlns:a16="http://schemas.microsoft.com/office/drawing/2014/main" id="{58526057-BE50-726F-B8DA-A82FC7C0C3A0}"/>
                </a:ext>
              </a:extLst>
            </p:cNvPr>
            <p:cNvSpPr txBox="1"/>
            <p:nvPr/>
          </p:nvSpPr>
          <p:spPr>
            <a:xfrm>
              <a:off x="5228994" y="3461962"/>
              <a:ext cx="678267" cy="200055"/>
            </a:xfrm>
            <a:prstGeom prst="rect">
              <a:avLst/>
            </a:prstGeom>
            <a:noFill/>
          </p:spPr>
          <p:txBody>
            <a:bodyPr wrap="square" rtlCol="0">
              <a:spAutoFit/>
            </a:bodyPr>
            <a:lstStyle/>
            <a:p>
              <a:r>
                <a:rPr lang="en-US" sz="700" i="1" dirty="0"/>
                <a:t>ZNF662</a:t>
              </a:r>
            </a:p>
          </p:txBody>
        </p:sp>
        <p:sp>
          <p:nvSpPr>
            <p:cNvPr id="1114" name="TextBox 1113">
              <a:extLst>
                <a:ext uri="{FF2B5EF4-FFF2-40B4-BE49-F238E27FC236}">
                  <a16:creationId xmlns:a16="http://schemas.microsoft.com/office/drawing/2014/main" id="{70E3E1F9-4D09-FF8D-D1B0-DEA35C00A703}"/>
                </a:ext>
              </a:extLst>
            </p:cNvPr>
            <p:cNvSpPr txBox="1"/>
            <p:nvPr/>
          </p:nvSpPr>
          <p:spPr>
            <a:xfrm>
              <a:off x="5318700" y="3160292"/>
              <a:ext cx="678267" cy="200055"/>
            </a:xfrm>
            <a:prstGeom prst="rect">
              <a:avLst/>
            </a:prstGeom>
            <a:noFill/>
          </p:spPr>
          <p:txBody>
            <a:bodyPr wrap="square" rtlCol="0">
              <a:spAutoFit/>
            </a:bodyPr>
            <a:lstStyle/>
            <a:p>
              <a:r>
                <a:rPr lang="en-US" sz="700" i="1" dirty="0"/>
                <a:t>LHX8</a:t>
              </a:r>
            </a:p>
          </p:txBody>
        </p:sp>
        <p:sp>
          <p:nvSpPr>
            <p:cNvPr id="1115" name="TextBox 1114">
              <a:extLst>
                <a:ext uri="{FF2B5EF4-FFF2-40B4-BE49-F238E27FC236}">
                  <a16:creationId xmlns:a16="http://schemas.microsoft.com/office/drawing/2014/main" id="{4806E866-6FAC-CF0C-BAD8-A02A232964F9}"/>
                </a:ext>
              </a:extLst>
            </p:cNvPr>
            <p:cNvSpPr txBox="1"/>
            <p:nvPr/>
          </p:nvSpPr>
          <p:spPr>
            <a:xfrm>
              <a:off x="5606082" y="3361644"/>
              <a:ext cx="678267" cy="200055"/>
            </a:xfrm>
            <a:prstGeom prst="rect">
              <a:avLst/>
            </a:prstGeom>
            <a:noFill/>
          </p:spPr>
          <p:txBody>
            <a:bodyPr wrap="square" rtlCol="0">
              <a:spAutoFit/>
            </a:bodyPr>
            <a:lstStyle/>
            <a:p>
              <a:r>
                <a:rPr lang="en-US" sz="700" i="1" dirty="0"/>
                <a:t>ZNF98</a:t>
              </a:r>
            </a:p>
          </p:txBody>
        </p:sp>
        <p:sp>
          <p:nvSpPr>
            <p:cNvPr id="1116" name="TextBox 1115">
              <a:extLst>
                <a:ext uri="{FF2B5EF4-FFF2-40B4-BE49-F238E27FC236}">
                  <a16:creationId xmlns:a16="http://schemas.microsoft.com/office/drawing/2014/main" id="{A1AEB7E3-6D3A-6E39-8BC7-AF203E8ECEC6}"/>
                </a:ext>
              </a:extLst>
            </p:cNvPr>
            <p:cNvSpPr txBox="1"/>
            <p:nvPr/>
          </p:nvSpPr>
          <p:spPr>
            <a:xfrm>
              <a:off x="6117995" y="3297817"/>
              <a:ext cx="678267" cy="200055"/>
            </a:xfrm>
            <a:prstGeom prst="rect">
              <a:avLst/>
            </a:prstGeom>
            <a:noFill/>
          </p:spPr>
          <p:txBody>
            <a:bodyPr wrap="square" rtlCol="0">
              <a:spAutoFit/>
            </a:bodyPr>
            <a:lstStyle/>
            <a:p>
              <a:r>
                <a:rPr lang="en-US" sz="700" i="1" dirty="0"/>
                <a:t>ZNF774</a:t>
              </a:r>
            </a:p>
          </p:txBody>
        </p:sp>
        <p:sp>
          <p:nvSpPr>
            <p:cNvPr id="1117" name="TextBox 1116">
              <a:extLst>
                <a:ext uri="{FF2B5EF4-FFF2-40B4-BE49-F238E27FC236}">
                  <a16:creationId xmlns:a16="http://schemas.microsoft.com/office/drawing/2014/main" id="{439D2F77-B1D7-5BC2-A9F3-602AF55D2DC5}"/>
                </a:ext>
              </a:extLst>
            </p:cNvPr>
            <p:cNvSpPr txBox="1"/>
            <p:nvPr/>
          </p:nvSpPr>
          <p:spPr>
            <a:xfrm>
              <a:off x="6284349" y="3678319"/>
              <a:ext cx="678267" cy="200055"/>
            </a:xfrm>
            <a:prstGeom prst="rect">
              <a:avLst/>
            </a:prstGeom>
            <a:noFill/>
          </p:spPr>
          <p:txBody>
            <a:bodyPr wrap="square" rtlCol="0">
              <a:spAutoFit/>
            </a:bodyPr>
            <a:lstStyle/>
            <a:p>
              <a:r>
                <a:rPr lang="en-US" sz="700" i="1" dirty="0"/>
                <a:t>CTCFL</a:t>
              </a:r>
            </a:p>
          </p:txBody>
        </p:sp>
      </p:grpSp>
      <p:grpSp>
        <p:nvGrpSpPr>
          <p:cNvPr id="1121" name="Group 1120">
            <a:extLst>
              <a:ext uri="{FF2B5EF4-FFF2-40B4-BE49-F238E27FC236}">
                <a16:creationId xmlns:a16="http://schemas.microsoft.com/office/drawing/2014/main" id="{CC87A1B8-673A-8ECC-EBAB-A0348FBA9F13}"/>
              </a:ext>
            </a:extLst>
          </p:cNvPr>
          <p:cNvGrpSpPr/>
          <p:nvPr/>
        </p:nvGrpSpPr>
        <p:grpSpPr>
          <a:xfrm>
            <a:off x="2472349" y="2579989"/>
            <a:ext cx="2338474" cy="1812906"/>
            <a:chOff x="87387" y="2600740"/>
            <a:chExt cx="2338474" cy="1812906"/>
          </a:xfrm>
        </p:grpSpPr>
        <p:pic>
          <p:nvPicPr>
            <p:cNvPr id="599" name="Picture 598" descr="A screenshot of a graph&#10;&#10;Description automatically generated">
              <a:extLst>
                <a:ext uri="{FF2B5EF4-FFF2-40B4-BE49-F238E27FC236}">
                  <a16:creationId xmlns:a16="http://schemas.microsoft.com/office/drawing/2014/main" id="{27DAFA21-70E3-CC1D-21C3-A4C5218E38F3}"/>
                </a:ext>
              </a:extLst>
            </p:cNvPr>
            <p:cNvPicPr>
              <a:picLocks noChangeAspect="1"/>
            </p:cNvPicPr>
            <p:nvPr/>
          </p:nvPicPr>
          <p:blipFill>
            <a:blip r:embed="rId7"/>
            <a:srcRect l="56101" t="20063" b="6401"/>
            <a:stretch/>
          </p:blipFill>
          <p:spPr>
            <a:xfrm>
              <a:off x="618481" y="3020642"/>
              <a:ext cx="1305557" cy="1216152"/>
            </a:xfrm>
            <a:prstGeom prst="rect">
              <a:avLst/>
            </a:prstGeom>
          </p:spPr>
        </p:pic>
        <p:sp>
          <p:nvSpPr>
            <p:cNvPr id="602" name="Google Shape;527;p4">
              <a:extLst>
                <a:ext uri="{FF2B5EF4-FFF2-40B4-BE49-F238E27FC236}">
                  <a16:creationId xmlns:a16="http://schemas.microsoft.com/office/drawing/2014/main" id="{E5482B94-0A0D-D869-2A80-AC3DAF11A57F}"/>
                </a:ext>
              </a:extLst>
            </p:cNvPr>
            <p:cNvSpPr/>
            <p:nvPr/>
          </p:nvSpPr>
          <p:spPr>
            <a:xfrm>
              <a:off x="87387" y="2608739"/>
              <a:ext cx="19696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03" name="Google Shape;529;p4">
              <a:extLst>
                <a:ext uri="{FF2B5EF4-FFF2-40B4-BE49-F238E27FC236}">
                  <a16:creationId xmlns:a16="http://schemas.microsoft.com/office/drawing/2014/main" id="{E0C7590E-F548-9735-DFC7-13C9D805D2D9}"/>
                </a:ext>
              </a:extLst>
            </p:cNvPr>
            <p:cNvSpPr txBox="1"/>
            <p:nvPr/>
          </p:nvSpPr>
          <p:spPr>
            <a:xfrm>
              <a:off x="318913" y="2600740"/>
              <a:ext cx="21069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Gene </a:t>
              </a:r>
              <a:r>
                <a:rPr lang="en-US" sz="1000" b="1" i="1" u="none" strike="noStrike" cap="none" dirty="0">
                  <a:solidFill>
                    <a:schemeClr val="dk1"/>
                  </a:solidFill>
                  <a:latin typeface="Arial" panose="020B0604020202020204" pitchFamily="34" charset="0"/>
                  <a:ea typeface="Calibri"/>
                  <a:cs typeface="Arial" panose="020B0604020202020204" pitchFamily="34" charset="0"/>
                  <a:sym typeface="Calibri"/>
                </a:rPr>
                <a:t>TGF</a:t>
              </a:r>
              <a:r>
                <a:rPr lang="en-US" sz="1000" b="1" i="1" dirty="0">
                  <a:solidFill>
                    <a:schemeClr val="dk1"/>
                  </a:solidFill>
                  <a:latin typeface="Arial" panose="020B0604020202020204" pitchFamily="34" charset="0"/>
                  <a:ea typeface="Calibri"/>
                  <a:cs typeface="Arial" panose="020B0604020202020204" pitchFamily="34" charset="0"/>
                  <a:sym typeface="Calibri"/>
                </a:rPr>
                <a:t>B1</a:t>
              </a:r>
              <a:r>
                <a:rPr lang="el-GR" sz="1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1000" b="1" dirty="0">
                  <a:solidFill>
                    <a:schemeClr val="dk1"/>
                  </a:solidFill>
                  <a:latin typeface="Arial" panose="020B0604020202020204" pitchFamily="34" charset="0"/>
                  <a:ea typeface="Calibri"/>
                  <a:cs typeface="Arial" panose="020B0604020202020204" pitchFamily="34" charset="0"/>
                  <a:sym typeface="Calibri"/>
                </a:rPr>
                <a:t>expression level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08" name="Group 607">
              <a:extLst>
                <a:ext uri="{FF2B5EF4-FFF2-40B4-BE49-F238E27FC236}">
                  <a16:creationId xmlns:a16="http://schemas.microsoft.com/office/drawing/2014/main" id="{6CB5BECC-72F6-459D-8BA7-9CEC4EC04D2C}"/>
                </a:ext>
              </a:extLst>
            </p:cNvPr>
            <p:cNvGrpSpPr>
              <a:grpSpLocks noChangeAspect="1"/>
            </p:cNvGrpSpPr>
            <p:nvPr/>
          </p:nvGrpSpPr>
          <p:grpSpPr>
            <a:xfrm>
              <a:off x="167082" y="2910221"/>
              <a:ext cx="2006370" cy="1503425"/>
              <a:chOff x="2306714" y="3779876"/>
              <a:chExt cx="2372007" cy="1777408"/>
            </a:xfrm>
          </p:grpSpPr>
          <p:sp>
            <p:nvSpPr>
              <p:cNvPr id="609" name="Rectangle 608">
                <a:extLst>
                  <a:ext uri="{FF2B5EF4-FFF2-40B4-BE49-F238E27FC236}">
                    <a16:creationId xmlns:a16="http://schemas.microsoft.com/office/drawing/2014/main" id="{8262F139-E05D-0C16-AC60-75DCBAF3D6F4}"/>
                  </a:ext>
                </a:extLst>
              </p:cNvPr>
              <p:cNvSpPr/>
              <p:nvPr/>
            </p:nvSpPr>
            <p:spPr>
              <a:xfrm>
                <a:off x="3092450" y="3826181"/>
                <a:ext cx="652561" cy="1583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TextBox 609">
                <a:extLst>
                  <a:ext uri="{FF2B5EF4-FFF2-40B4-BE49-F238E27FC236}">
                    <a16:creationId xmlns:a16="http://schemas.microsoft.com/office/drawing/2014/main" id="{4C3A8E3B-7A5A-3214-9250-180FE8CAD64F}"/>
                  </a:ext>
                </a:extLst>
              </p:cNvPr>
              <p:cNvSpPr txBox="1"/>
              <p:nvPr/>
            </p:nvSpPr>
            <p:spPr>
              <a:xfrm>
                <a:off x="3298701" y="3779876"/>
                <a:ext cx="552185" cy="307777"/>
              </a:xfrm>
              <a:prstGeom prst="rect">
                <a:avLst/>
              </a:prstGeom>
              <a:noFill/>
            </p:spPr>
            <p:txBody>
              <a:bodyPr wrap="square" rtlCol="0">
                <a:spAutoFit/>
              </a:bodyPr>
              <a:lstStyle/>
              <a:p>
                <a:r>
                  <a:rPr lang="en-US" dirty="0"/>
                  <a:t>****</a:t>
                </a:r>
              </a:p>
            </p:txBody>
          </p:sp>
          <p:sp>
            <p:nvSpPr>
              <p:cNvPr id="611" name="TextBox 610">
                <a:extLst>
                  <a:ext uri="{FF2B5EF4-FFF2-40B4-BE49-F238E27FC236}">
                    <a16:creationId xmlns:a16="http://schemas.microsoft.com/office/drawing/2014/main" id="{02C68F14-3B24-15FC-835F-B32F724AEE78}"/>
                  </a:ext>
                </a:extLst>
              </p:cNvPr>
              <p:cNvSpPr txBox="1"/>
              <p:nvPr/>
            </p:nvSpPr>
            <p:spPr>
              <a:xfrm>
                <a:off x="3032906" y="5284385"/>
                <a:ext cx="1645815" cy="2728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chemeClr val="dk1"/>
                    </a:solidFill>
                    <a:latin typeface="Arial" panose="020B0604020202020204" pitchFamily="34" charset="0"/>
                    <a:ea typeface="Calibri"/>
                    <a:cs typeface="Arial" panose="020B0604020202020204" pitchFamily="34" charset="0"/>
                    <a:sym typeface="Calibri"/>
                  </a:rPr>
                  <a:t>CON     At-Risk/ERA</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12" name="TextBox 611">
                <a:extLst>
                  <a:ext uri="{FF2B5EF4-FFF2-40B4-BE49-F238E27FC236}">
                    <a16:creationId xmlns:a16="http://schemas.microsoft.com/office/drawing/2014/main" id="{C6E39A6D-62FE-D309-74F5-E738797525BF}"/>
                  </a:ext>
                </a:extLst>
              </p:cNvPr>
              <p:cNvSpPr txBox="1"/>
              <p:nvPr/>
            </p:nvSpPr>
            <p:spPr>
              <a:xfrm>
                <a:off x="2489559" y="4033670"/>
                <a:ext cx="445734" cy="272899"/>
              </a:xfrm>
              <a:prstGeom prst="rect">
                <a:avLst/>
              </a:prstGeom>
              <a:noFill/>
            </p:spPr>
            <p:txBody>
              <a:bodyPr wrap="none" rtlCol="0">
                <a:spAutoFit/>
              </a:bodyPr>
              <a:lstStyle/>
              <a:p>
                <a:r>
                  <a:rPr lang="en-US" sz="900" dirty="0"/>
                  <a:t>900</a:t>
                </a:r>
              </a:p>
            </p:txBody>
          </p:sp>
          <p:sp>
            <p:nvSpPr>
              <p:cNvPr id="613" name="TextBox 612">
                <a:extLst>
                  <a:ext uri="{FF2B5EF4-FFF2-40B4-BE49-F238E27FC236}">
                    <a16:creationId xmlns:a16="http://schemas.microsoft.com/office/drawing/2014/main" id="{EA249102-FF1C-E9EA-3FC5-5D681EB8BB32}"/>
                  </a:ext>
                </a:extLst>
              </p:cNvPr>
              <p:cNvSpPr txBox="1"/>
              <p:nvPr/>
            </p:nvSpPr>
            <p:spPr>
              <a:xfrm>
                <a:off x="2489559" y="4431540"/>
                <a:ext cx="445734" cy="272899"/>
              </a:xfrm>
              <a:prstGeom prst="rect">
                <a:avLst/>
              </a:prstGeom>
              <a:noFill/>
            </p:spPr>
            <p:txBody>
              <a:bodyPr wrap="none" rtlCol="0">
                <a:spAutoFit/>
              </a:bodyPr>
              <a:lstStyle/>
              <a:p>
                <a:r>
                  <a:rPr lang="en-US" sz="900" dirty="0"/>
                  <a:t>600</a:t>
                </a:r>
              </a:p>
            </p:txBody>
          </p:sp>
          <p:sp>
            <p:nvSpPr>
              <p:cNvPr id="614" name="TextBox 613">
                <a:extLst>
                  <a:ext uri="{FF2B5EF4-FFF2-40B4-BE49-F238E27FC236}">
                    <a16:creationId xmlns:a16="http://schemas.microsoft.com/office/drawing/2014/main" id="{F57606D9-D371-131A-197A-C890BEF5BAA1}"/>
                  </a:ext>
                </a:extLst>
              </p:cNvPr>
              <p:cNvSpPr txBox="1"/>
              <p:nvPr/>
            </p:nvSpPr>
            <p:spPr>
              <a:xfrm>
                <a:off x="2489559" y="4829412"/>
                <a:ext cx="445734" cy="272899"/>
              </a:xfrm>
              <a:prstGeom prst="rect">
                <a:avLst/>
              </a:prstGeom>
              <a:noFill/>
            </p:spPr>
            <p:txBody>
              <a:bodyPr wrap="none" rtlCol="0">
                <a:spAutoFit/>
              </a:bodyPr>
              <a:lstStyle/>
              <a:p>
                <a:r>
                  <a:rPr lang="en-US" sz="900" dirty="0"/>
                  <a:t>300</a:t>
                </a:r>
              </a:p>
            </p:txBody>
          </p:sp>
          <p:sp>
            <p:nvSpPr>
              <p:cNvPr id="615" name="TextBox 614">
                <a:extLst>
                  <a:ext uri="{FF2B5EF4-FFF2-40B4-BE49-F238E27FC236}">
                    <a16:creationId xmlns:a16="http://schemas.microsoft.com/office/drawing/2014/main" id="{2B087E82-7373-B9DA-C733-FE40860B3147}"/>
                  </a:ext>
                </a:extLst>
              </p:cNvPr>
              <p:cNvSpPr txBox="1"/>
              <p:nvPr/>
            </p:nvSpPr>
            <p:spPr>
              <a:xfrm rot="16200000">
                <a:off x="1961106" y="4462422"/>
                <a:ext cx="922047" cy="230832"/>
              </a:xfrm>
              <a:prstGeom prst="rect">
                <a:avLst/>
              </a:prstGeom>
              <a:noFill/>
            </p:spPr>
            <p:txBody>
              <a:bodyPr wrap="none" rtlCol="0">
                <a:spAutoFit/>
              </a:bodyPr>
              <a:lstStyle/>
              <a:p>
                <a:r>
                  <a:rPr lang="en-US" sz="900" dirty="0" err="1"/>
                  <a:t>max_rna_expr</a:t>
                </a:r>
                <a:endParaRPr lang="en-US" sz="900" dirty="0"/>
              </a:p>
            </p:txBody>
          </p:sp>
        </p:grpSp>
      </p:grpSp>
      <p:pic>
        <p:nvPicPr>
          <p:cNvPr id="1123" name="Picture 1122" descr="A circular diagram of a network&#10;&#10;Description automatically generated with medium confidence">
            <a:extLst>
              <a:ext uri="{FF2B5EF4-FFF2-40B4-BE49-F238E27FC236}">
                <a16:creationId xmlns:a16="http://schemas.microsoft.com/office/drawing/2014/main" id="{AAD7CFF5-FD81-80E6-DC6F-E1448693971F}"/>
              </a:ext>
            </a:extLst>
          </p:cNvPr>
          <p:cNvPicPr>
            <a:picLocks noChangeAspect="1"/>
          </p:cNvPicPr>
          <p:nvPr/>
        </p:nvPicPr>
        <p:blipFill>
          <a:blip r:embed="rId11"/>
          <a:stretch>
            <a:fillRect/>
          </a:stretch>
        </p:blipFill>
        <p:spPr>
          <a:xfrm>
            <a:off x="5123039" y="2769468"/>
            <a:ext cx="2044148" cy="1828800"/>
          </a:xfrm>
          <a:prstGeom prst="rect">
            <a:avLst/>
          </a:prstGeom>
        </p:spPr>
      </p:pic>
      <p:pic>
        <p:nvPicPr>
          <p:cNvPr id="3" name="Picture 2" descr="A graph with red dots&#10;&#10;Description automatically generated">
            <a:extLst>
              <a:ext uri="{FF2B5EF4-FFF2-40B4-BE49-F238E27FC236}">
                <a16:creationId xmlns:a16="http://schemas.microsoft.com/office/drawing/2014/main" id="{16B2F511-8830-D0D1-E2CE-52B67C5D3152}"/>
              </a:ext>
            </a:extLst>
          </p:cNvPr>
          <p:cNvPicPr>
            <a:picLocks noChangeAspect="1"/>
          </p:cNvPicPr>
          <p:nvPr/>
        </p:nvPicPr>
        <p:blipFill>
          <a:blip r:embed="rId12"/>
          <a:srcRect l="3095" t="6448" r="1335" b="17866"/>
          <a:stretch/>
        </p:blipFill>
        <p:spPr>
          <a:xfrm>
            <a:off x="676847" y="726464"/>
            <a:ext cx="4205186" cy="1027691"/>
          </a:xfrm>
          <a:prstGeom prst="rect">
            <a:avLst/>
          </a:prstGeom>
        </p:spPr>
      </p:pic>
      <p:pic>
        <p:nvPicPr>
          <p:cNvPr id="5" name="Picture 4">
            <a:extLst>
              <a:ext uri="{FF2B5EF4-FFF2-40B4-BE49-F238E27FC236}">
                <a16:creationId xmlns:a16="http://schemas.microsoft.com/office/drawing/2014/main" id="{B59A477B-BFFC-05C2-05C0-D741A919DBF0}"/>
              </a:ext>
            </a:extLst>
          </p:cNvPr>
          <p:cNvPicPr>
            <a:picLocks noChangeAspect="1"/>
          </p:cNvPicPr>
          <p:nvPr/>
        </p:nvPicPr>
        <p:blipFill>
          <a:blip r:embed="rId13"/>
          <a:srcRect l="916" t="1959" r="22585" b="11946"/>
          <a:stretch/>
        </p:blipFill>
        <p:spPr>
          <a:xfrm>
            <a:off x="725308" y="5130463"/>
            <a:ext cx="3234267" cy="2257778"/>
          </a:xfrm>
          <a:prstGeom prst="rect">
            <a:avLst/>
          </a:prstGeom>
        </p:spPr>
      </p:pic>
      <p:sp>
        <p:nvSpPr>
          <p:cNvPr id="9" name="Oval 8">
            <a:extLst>
              <a:ext uri="{FF2B5EF4-FFF2-40B4-BE49-F238E27FC236}">
                <a16:creationId xmlns:a16="http://schemas.microsoft.com/office/drawing/2014/main" id="{BD54BF21-4974-CB92-699B-BF41772430F9}"/>
              </a:ext>
            </a:extLst>
          </p:cNvPr>
          <p:cNvSpPr/>
          <p:nvPr/>
        </p:nvSpPr>
        <p:spPr>
          <a:xfrm>
            <a:off x="5123039" y="357785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BA260-5673-77E0-3267-6676DA092110}"/>
              </a:ext>
            </a:extLst>
          </p:cNvPr>
          <p:cNvSpPr/>
          <p:nvPr/>
        </p:nvSpPr>
        <p:spPr>
          <a:xfrm>
            <a:off x="5881495" y="3040754"/>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17CADA-5375-A227-79D9-D0CE3783DCCE}"/>
              </a:ext>
            </a:extLst>
          </p:cNvPr>
          <p:cNvSpPr/>
          <p:nvPr/>
        </p:nvSpPr>
        <p:spPr>
          <a:xfrm>
            <a:off x="5264849" y="3136446"/>
            <a:ext cx="336780" cy="159488"/>
          </a:xfrm>
          <a:prstGeom prst="ellipse">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3ACF226-528D-AC69-5A3A-52B24DC33F93}"/>
              </a:ext>
            </a:extLst>
          </p:cNvPr>
          <p:cNvGrpSpPr/>
          <p:nvPr/>
        </p:nvGrpSpPr>
        <p:grpSpPr>
          <a:xfrm>
            <a:off x="6950119" y="7240462"/>
            <a:ext cx="795861" cy="370900"/>
            <a:chOff x="4957963" y="7413133"/>
            <a:chExt cx="795861" cy="370900"/>
          </a:xfrm>
        </p:grpSpPr>
        <p:sp>
          <p:nvSpPr>
            <p:cNvPr id="93" name="TextBox 92">
              <a:extLst>
                <a:ext uri="{FF2B5EF4-FFF2-40B4-BE49-F238E27FC236}">
                  <a16:creationId xmlns:a16="http://schemas.microsoft.com/office/drawing/2014/main" id="{D8B36C28-F044-B2EF-D60F-DD3959B3B3CD}"/>
                </a:ext>
              </a:extLst>
            </p:cNvPr>
            <p:cNvSpPr txBox="1"/>
            <p:nvPr/>
          </p:nvSpPr>
          <p:spPr>
            <a:xfrm>
              <a:off x="5009222" y="7583978"/>
              <a:ext cx="744602" cy="20005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900"/>
                <a:buFont typeface="Arial"/>
                <a:buNone/>
              </a:pP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17" name="Group 16">
              <a:extLst>
                <a:ext uri="{FF2B5EF4-FFF2-40B4-BE49-F238E27FC236}">
                  <a16:creationId xmlns:a16="http://schemas.microsoft.com/office/drawing/2014/main" id="{9971BAB7-5C1B-3CFF-0947-7602A53C8B2D}"/>
                </a:ext>
              </a:extLst>
            </p:cNvPr>
            <p:cNvGrpSpPr/>
            <p:nvPr/>
          </p:nvGrpSpPr>
          <p:grpSpPr>
            <a:xfrm>
              <a:off x="4957963" y="7447200"/>
              <a:ext cx="64887" cy="119160"/>
              <a:chOff x="4957963" y="7447200"/>
              <a:chExt cx="91440" cy="119160"/>
            </a:xfrm>
          </p:grpSpPr>
          <p:sp>
            <p:nvSpPr>
              <p:cNvPr id="2" name="Rectangle 1">
                <a:extLst>
                  <a:ext uri="{FF2B5EF4-FFF2-40B4-BE49-F238E27FC236}">
                    <a16:creationId xmlns:a16="http://schemas.microsoft.com/office/drawing/2014/main" id="{CA9D80CC-20CF-7C91-D9B6-0F6B38E41AB5}"/>
                  </a:ext>
                </a:extLst>
              </p:cNvPr>
              <p:cNvSpPr/>
              <p:nvPr/>
            </p:nvSpPr>
            <p:spPr>
              <a:xfrm>
                <a:off x="4957963" y="7485673"/>
                <a:ext cx="91440" cy="44765"/>
              </a:xfrm>
              <a:prstGeom prst="rect">
                <a:avLst/>
              </a:prstGeom>
              <a:noFill/>
              <a:ln w="9525">
                <a:solidFill>
                  <a:srgbClr val="4DAF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8" name="Straight Connector 7">
                <a:extLst>
                  <a:ext uri="{FF2B5EF4-FFF2-40B4-BE49-F238E27FC236}">
                    <a16:creationId xmlns:a16="http://schemas.microsoft.com/office/drawing/2014/main" id="{5EEE058A-49F5-75C6-D699-8420262C0577}"/>
                  </a:ext>
                </a:extLst>
              </p:cNvPr>
              <p:cNvCxnSpPr>
                <a:cxnSpLocks/>
              </p:cNvCxnSpPr>
              <p:nvPr/>
            </p:nvCxnSpPr>
            <p:spPr>
              <a:xfrm flipH="1">
                <a:off x="5003683" y="7447200"/>
                <a:ext cx="798" cy="119160"/>
              </a:xfrm>
              <a:prstGeom prst="line">
                <a:avLst/>
              </a:prstGeom>
              <a:ln w="9525">
                <a:solidFill>
                  <a:srgbClr val="4DAF4A"/>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1BC3CBF-E50B-B0F3-9C69-6BF7E1B69E1E}"/>
                </a:ext>
              </a:extLst>
            </p:cNvPr>
            <p:cNvSpPr txBox="1"/>
            <p:nvPr/>
          </p:nvSpPr>
          <p:spPr>
            <a:xfrm>
              <a:off x="5008624" y="7413133"/>
              <a:ext cx="545699" cy="200055"/>
            </a:xfrm>
            <a:prstGeom prst="rect">
              <a:avLst/>
            </a:prstGeom>
            <a:noFill/>
          </p:spPr>
          <p:txBody>
            <a:bodyPr wrap="square">
              <a:spAutoFit/>
            </a:bodyPr>
            <a:lstStyle/>
            <a:p>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dirty="0"/>
            </a:p>
          </p:txBody>
        </p:sp>
        <p:grpSp>
          <p:nvGrpSpPr>
            <p:cNvPr id="23" name="Group 22">
              <a:extLst>
                <a:ext uri="{FF2B5EF4-FFF2-40B4-BE49-F238E27FC236}">
                  <a16:creationId xmlns:a16="http://schemas.microsoft.com/office/drawing/2014/main" id="{45B30FF2-D6E6-DAE5-29DE-A4047F954375}"/>
                </a:ext>
              </a:extLst>
            </p:cNvPr>
            <p:cNvGrpSpPr/>
            <p:nvPr/>
          </p:nvGrpSpPr>
          <p:grpSpPr>
            <a:xfrm>
              <a:off x="4957963" y="7613705"/>
              <a:ext cx="64887" cy="119160"/>
              <a:chOff x="4957963" y="7447200"/>
              <a:chExt cx="91440" cy="119160"/>
            </a:xfrm>
          </p:grpSpPr>
          <p:sp>
            <p:nvSpPr>
              <p:cNvPr id="24" name="Rectangle 23">
                <a:extLst>
                  <a:ext uri="{FF2B5EF4-FFF2-40B4-BE49-F238E27FC236}">
                    <a16:creationId xmlns:a16="http://schemas.microsoft.com/office/drawing/2014/main" id="{B57381F0-86F8-684D-0401-5CB5E1332035}"/>
                  </a:ext>
                </a:extLst>
              </p:cNvPr>
              <p:cNvSpPr/>
              <p:nvPr/>
            </p:nvSpPr>
            <p:spPr>
              <a:xfrm>
                <a:off x="4957963" y="7485673"/>
                <a:ext cx="91440" cy="44765"/>
              </a:xfrm>
              <a:prstGeom prst="rect">
                <a:avLst/>
              </a:prstGeom>
              <a:noFill/>
              <a:ln w="9525">
                <a:solidFill>
                  <a:srgbClr val="FD7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25" name="Straight Connector 24">
                <a:extLst>
                  <a:ext uri="{FF2B5EF4-FFF2-40B4-BE49-F238E27FC236}">
                    <a16:creationId xmlns:a16="http://schemas.microsoft.com/office/drawing/2014/main" id="{A4D317A9-336B-01DE-5DDE-63C1F4A971C0}"/>
                  </a:ext>
                </a:extLst>
              </p:cNvPr>
              <p:cNvCxnSpPr>
                <a:cxnSpLocks/>
              </p:cNvCxnSpPr>
              <p:nvPr/>
            </p:nvCxnSpPr>
            <p:spPr>
              <a:xfrm flipH="1">
                <a:off x="5003683" y="7447200"/>
                <a:ext cx="798" cy="119160"/>
              </a:xfrm>
              <a:prstGeom prst="line">
                <a:avLst/>
              </a:prstGeom>
              <a:ln w="9525">
                <a:solidFill>
                  <a:srgbClr val="FD7C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83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blue and orange pixelated squares&#10;&#10;Description automatically generated with medium confidence">
            <a:extLst>
              <a:ext uri="{FF2B5EF4-FFF2-40B4-BE49-F238E27FC236}">
                <a16:creationId xmlns:a16="http://schemas.microsoft.com/office/drawing/2014/main" id="{784FB279-68FB-3592-FAAB-0B7E2E3D640B}"/>
              </a:ext>
            </a:extLst>
          </p:cNvPr>
          <p:cNvPicPr>
            <a:picLocks noChangeAspect="1"/>
          </p:cNvPicPr>
          <p:nvPr/>
        </p:nvPicPr>
        <p:blipFill>
          <a:blip r:embed="rId3"/>
          <a:srcRect l="658" r="8950"/>
          <a:stretch/>
        </p:blipFill>
        <p:spPr>
          <a:xfrm>
            <a:off x="8061666" y="4795584"/>
            <a:ext cx="3840480" cy="2207400"/>
          </a:xfrm>
          <a:prstGeom prst="rect">
            <a:avLst/>
          </a:prstGeom>
        </p:spPr>
      </p:pic>
      <p:sp>
        <p:nvSpPr>
          <p:cNvPr id="4" name="Google Shape;526;p4">
            <a:extLst>
              <a:ext uri="{FF2B5EF4-FFF2-40B4-BE49-F238E27FC236}">
                <a16:creationId xmlns:a16="http://schemas.microsoft.com/office/drawing/2014/main" id="{34215275-81A8-64DA-10AF-EFA31BD5CF76}"/>
              </a:ext>
            </a:extLst>
          </p:cNvPr>
          <p:cNvSpPr txBox="1"/>
          <p:nvPr/>
        </p:nvSpPr>
        <p:spPr>
          <a:xfrm>
            <a:off x="0" y="-1341"/>
            <a:ext cx="38508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6</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10" name="Picture 9">
            <a:extLst>
              <a:ext uri="{FF2B5EF4-FFF2-40B4-BE49-F238E27FC236}">
                <a16:creationId xmlns:a16="http://schemas.microsoft.com/office/drawing/2014/main" id="{5807B598-D670-83A3-81F1-D1271E4CFF88}"/>
              </a:ext>
            </a:extLst>
          </p:cNvPr>
          <p:cNvPicPr>
            <a:picLocks noChangeAspect="1"/>
          </p:cNvPicPr>
          <p:nvPr/>
        </p:nvPicPr>
        <p:blipFill>
          <a:blip r:embed="rId4"/>
          <a:stretch>
            <a:fillRect/>
          </a:stretch>
        </p:blipFill>
        <p:spPr>
          <a:xfrm>
            <a:off x="10062341" y="1740162"/>
            <a:ext cx="2098623" cy="2098623"/>
          </a:xfrm>
          <a:prstGeom prst="rect">
            <a:avLst/>
          </a:prstGeom>
        </p:spPr>
      </p:pic>
      <p:sp>
        <p:nvSpPr>
          <p:cNvPr id="7" name="Google Shape;527;p4">
            <a:extLst>
              <a:ext uri="{FF2B5EF4-FFF2-40B4-BE49-F238E27FC236}">
                <a16:creationId xmlns:a16="http://schemas.microsoft.com/office/drawing/2014/main" id="{D4A68B7B-2229-6B40-C01A-83B060CC981A}"/>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8" name="Google Shape;529;p4">
            <a:extLst>
              <a:ext uri="{FF2B5EF4-FFF2-40B4-BE49-F238E27FC236}">
                <a16:creationId xmlns:a16="http://schemas.microsoft.com/office/drawing/2014/main" id="{6B9BE951-B37F-8162-9EE4-47D15CFAB0B7}"/>
              </a:ext>
            </a:extLst>
          </p:cNvPr>
          <p:cNvSpPr txBox="1"/>
          <p:nvPr/>
        </p:nvSpPr>
        <p:spPr>
          <a:xfrm>
            <a:off x="441327" y="503160"/>
            <a:ext cx="334784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96F2A3FE-3BEE-CB7D-1E74-225C8301B915}"/>
              </a:ext>
            </a:extLst>
          </p:cNvPr>
          <p:cNvGrpSpPr/>
          <p:nvPr/>
        </p:nvGrpSpPr>
        <p:grpSpPr>
          <a:xfrm>
            <a:off x="-5732908" y="945093"/>
            <a:ext cx="3858746" cy="3006766"/>
            <a:chOff x="43536" y="848587"/>
            <a:chExt cx="3858746" cy="3006766"/>
          </a:xfrm>
        </p:grpSpPr>
        <p:pic>
          <p:nvPicPr>
            <p:cNvPr id="6" name="Picture 5" descr="A close-up of a chart&#10;&#10;Description automatically generated">
              <a:extLst>
                <a:ext uri="{FF2B5EF4-FFF2-40B4-BE49-F238E27FC236}">
                  <a16:creationId xmlns:a16="http://schemas.microsoft.com/office/drawing/2014/main" id="{63391DE2-6E51-F985-C00D-5496702D4DCC}"/>
                </a:ext>
              </a:extLst>
            </p:cNvPr>
            <p:cNvPicPr>
              <a:picLocks noChangeAspect="1"/>
            </p:cNvPicPr>
            <p:nvPr/>
          </p:nvPicPr>
          <p:blipFill>
            <a:blip r:embed="rId5"/>
            <a:srcRect r="22404"/>
            <a:stretch/>
          </p:blipFill>
          <p:spPr>
            <a:xfrm>
              <a:off x="43536" y="848587"/>
              <a:ext cx="3858746" cy="2468880"/>
            </a:xfrm>
            <a:prstGeom prst="rect">
              <a:avLst/>
            </a:prstGeom>
          </p:spPr>
        </p:pic>
        <p:pic>
          <p:nvPicPr>
            <p:cNvPr id="15" name="Picture 14" descr="A close-up of a chart&#10;&#10;Description automatically generated">
              <a:extLst>
                <a:ext uri="{FF2B5EF4-FFF2-40B4-BE49-F238E27FC236}">
                  <a16:creationId xmlns:a16="http://schemas.microsoft.com/office/drawing/2014/main" id="{885CD85C-FF49-248F-EB5C-4E2083B77AFD}"/>
                </a:ext>
              </a:extLst>
            </p:cNvPr>
            <p:cNvPicPr>
              <a:picLocks noChangeAspect="1"/>
            </p:cNvPicPr>
            <p:nvPr/>
          </p:nvPicPr>
          <p:blipFill>
            <a:blip r:embed="rId5"/>
            <a:srcRect l="77028" t="36020" r="-206" b="43127"/>
            <a:stretch/>
          </p:blipFill>
          <p:spPr>
            <a:xfrm>
              <a:off x="1396607" y="3340521"/>
              <a:ext cx="1152604" cy="514832"/>
            </a:xfrm>
            <a:prstGeom prst="rect">
              <a:avLst/>
            </a:prstGeom>
          </p:spPr>
        </p:pic>
      </p:grpSp>
      <p:grpSp>
        <p:nvGrpSpPr>
          <p:cNvPr id="51" name="Group 50">
            <a:extLst>
              <a:ext uri="{FF2B5EF4-FFF2-40B4-BE49-F238E27FC236}">
                <a16:creationId xmlns:a16="http://schemas.microsoft.com/office/drawing/2014/main" id="{1002D190-777C-6893-7977-E6339B079869}"/>
              </a:ext>
            </a:extLst>
          </p:cNvPr>
          <p:cNvGrpSpPr/>
          <p:nvPr/>
        </p:nvGrpSpPr>
        <p:grpSpPr>
          <a:xfrm>
            <a:off x="8332948" y="945093"/>
            <a:ext cx="3870467" cy="2990198"/>
            <a:chOff x="3850886" y="848587"/>
            <a:chExt cx="3870467" cy="2990198"/>
          </a:xfrm>
        </p:grpSpPr>
        <p:pic>
          <p:nvPicPr>
            <p:cNvPr id="12" name="Picture 11" descr="A close-up of a blue grid&#10;&#10;Description automatically generated">
              <a:extLst>
                <a:ext uri="{FF2B5EF4-FFF2-40B4-BE49-F238E27FC236}">
                  <a16:creationId xmlns:a16="http://schemas.microsoft.com/office/drawing/2014/main" id="{60565160-C335-7F6B-A22F-CB44BB841015}"/>
                </a:ext>
              </a:extLst>
            </p:cNvPr>
            <p:cNvPicPr>
              <a:picLocks noChangeAspect="1"/>
            </p:cNvPicPr>
            <p:nvPr/>
          </p:nvPicPr>
          <p:blipFill>
            <a:blip r:embed="rId6"/>
            <a:srcRect r="19648"/>
            <a:stretch/>
          </p:blipFill>
          <p:spPr>
            <a:xfrm>
              <a:off x="3850886" y="848587"/>
              <a:ext cx="3870467" cy="2468880"/>
            </a:xfrm>
            <a:prstGeom prst="rect">
              <a:avLst/>
            </a:prstGeom>
          </p:spPr>
        </p:pic>
        <p:pic>
          <p:nvPicPr>
            <p:cNvPr id="16" name="Picture 15" descr="A close-up of a blue grid&#10;&#10;Description automatically generated">
              <a:extLst>
                <a:ext uri="{FF2B5EF4-FFF2-40B4-BE49-F238E27FC236}">
                  <a16:creationId xmlns:a16="http://schemas.microsoft.com/office/drawing/2014/main" id="{88B89088-0279-A808-025B-43FE75999146}"/>
                </a:ext>
              </a:extLst>
            </p:cNvPr>
            <p:cNvPicPr>
              <a:picLocks noChangeAspect="1"/>
            </p:cNvPicPr>
            <p:nvPr/>
          </p:nvPicPr>
          <p:blipFill>
            <a:blip r:embed="rId6"/>
            <a:srcRect l="80402" t="36020" r="296" b="44061"/>
            <a:stretch/>
          </p:blipFill>
          <p:spPr>
            <a:xfrm>
              <a:off x="5295994" y="3347007"/>
              <a:ext cx="929769" cy="491778"/>
            </a:xfrm>
            <a:prstGeom prst="rect">
              <a:avLst/>
            </a:prstGeom>
          </p:spPr>
        </p:pic>
      </p:grpSp>
      <p:grpSp>
        <p:nvGrpSpPr>
          <p:cNvPr id="20" name="Group 19">
            <a:extLst>
              <a:ext uri="{FF2B5EF4-FFF2-40B4-BE49-F238E27FC236}">
                <a16:creationId xmlns:a16="http://schemas.microsoft.com/office/drawing/2014/main" id="{572FCCA7-D3C6-9088-C13A-6C36AEBC90BA}"/>
              </a:ext>
            </a:extLst>
          </p:cNvPr>
          <p:cNvGrpSpPr/>
          <p:nvPr/>
        </p:nvGrpSpPr>
        <p:grpSpPr>
          <a:xfrm>
            <a:off x="3958461" y="502703"/>
            <a:ext cx="3550498" cy="400069"/>
            <a:chOff x="145229" y="503160"/>
            <a:chExt cx="3550498" cy="400069"/>
          </a:xfrm>
        </p:grpSpPr>
        <p:sp>
          <p:nvSpPr>
            <p:cNvPr id="23" name="Google Shape;527;p4">
              <a:extLst>
                <a:ext uri="{FF2B5EF4-FFF2-40B4-BE49-F238E27FC236}">
                  <a16:creationId xmlns:a16="http://schemas.microsoft.com/office/drawing/2014/main" id="{76F42069-66E4-5008-5182-7C8A66160FF0}"/>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4" name="Google Shape;529;p4">
              <a:extLst>
                <a:ext uri="{FF2B5EF4-FFF2-40B4-BE49-F238E27FC236}">
                  <a16:creationId xmlns:a16="http://schemas.microsoft.com/office/drawing/2014/main" id="{7C3D0882-0D1B-9015-8CED-EA6411422DD9}"/>
                </a:ext>
              </a:extLst>
            </p:cNvPr>
            <p:cNvSpPr txBox="1"/>
            <p:nvPr/>
          </p:nvSpPr>
          <p:spPr>
            <a:xfrm>
              <a:off x="441327" y="503160"/>
              <a:ext cx="3254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EEED5E3E-2780-AE70-7451-7CF95A8AD2F8}"/>
              </a:ext>
            </a:extLst>
          </p:cNvPr>
          <p:cNvGrpSpPr/>
          <p:nvPr/>
        </p:nvGrpSpPr>
        <p:grpSpPr>
          <a:xfrm>
            <a:off x="12740898" y="902772"/>
            <a:ext cx="3840480" cy="2876153"/>
            <a:chOff x="3875194" y="932014"/>
            <a:chExt cx="3840480" cy="2876153"/>
          </a:xfrm>
        </p:grpSpPr>
        <p:pic>
          <p:nvPicPr>
            <p:cNvPr id="32" name="Picture 31" descr="A collage of different colored squares&#10;&#10;Description automatically generated">
              <a:extLst>
                <a:ext uri="{FF2B5EF4-FFF2-40B4-BE49-F238E27FC236}">
                  <a16:creationId xmlns:a16="http://schemas.microsoft.com/office/drawing/2014/main" id="{A7502928-22F8-4046-3BD0-7A1695AE1F83}"/>
                </a:ext>
              </a:extLst>
            </p:cNvPr>
            <p:cNvPicPr>
              <a:picLocks noChangeAspect="1"/>
            </p:cNvPicPr>
            <p:nvPr/>
          </p:nvPicPr>
          <p:blipFill>
            <a:blip r:embed="rId7"/>
            <a:srcRect l="1392" r="13214"/>
            <a:stretch/>
          </p:blipFill>
          <p:spPr>
            <a:xfrm>
              <a:off x="3875194" y="932014"/>
              <a:ext cx="3840480" cy="2279823"/>
            </a:xfrm>
            <a:prstGeom prst="rect">
              <a:avLst/>
            </a:prstGeom>
          </p:spPr>
        </p:pic>
        <p:pic>
          <p:nvPicPr>
            <p:cNvPr id="37" name="Picture 36" descr="A collage of different colored squares&#10;&#10;Description automatically generated">
              <a:extLst>
                <a:ext uri="{FF2B5EF4-FFF2-40B4-BE49-F238E27FC236}">
                  <a16:creationId xmlns:a16="http://schemas.microsoft.com/office/drawing/2014/main" id="{90BA5160-5BAC-4F8F-CE82-43D330EAE41C}"/>
                </a:ext>
              </a:extLst>
            </p:cNvPr>
            <p:cNvPicPr>
              <a:picLocks noChangeAspect="1"/>
            </p:cNvPicPr>
            <p:nvPr/>
          </p:nvPicPr>
          <p:blipFill>
            <a:blip r:embed="rId7"/>
            <a:srcRect l="86850" t="39974" r="30" b="42736"/>
            <a:stretch/>
          </p:blipFill>
          <p:spPr>
            <a:xfrm>
              <a:off x="4851053" y="3413973"/>
              <a:ext cx="590026" cy="394194"/>
            </a:xfrm>
            <a:prstGeom prst="rect">
              <a:avLst/>
            </a:prstGeom>
          </p:spPr>
        </p:pic>
      </p:grpSp>
      <p:pic>
        <p:nvPicPr>
          <p:cNvPr id="38" name="Picture 37" descr="A blue and orange pixelated squares&#10;&#10;Description automatically generated with medium confidence">
            <a:extLst>
              <a:ext uri="{FF2B5EF4-FFF2-40B4-BE49-F238E27FC236}">
                <a16:creationId xmlns:a16="http://schemas.microsoft.com/office/drawing/2014/main" id="{09BAD4E8-2CEE-D350-DA45-02714A77C86B}"/>
              </a:ext>
            </a:extLst>
          </p:cNvPr>
          <p:cNvPicPr>
            <a:picLocks noChangeAspect="1"/>
          </p:cNvPicPr>
          <p:nvPr/>
        </p:nvPicPr>
        <p:blipFill>
          <a:blip r:embed="rId3"/>
          <a:srcRect l="90964" t="39565" r="62" b="43163"/>
          <a:stretch/>
        </p:blipFill>
        <p:spPr>
          <a:xfrm>
            <a:off x="9421741" y="7089138"/>
            <a:ext cx="381269" cy="381269"/>
          </a:xfrm>
          <a:prstGeom prst="rect">
            <a:avLst/>
          </a:prstGeom>
        </p:spPr>
      </p:pic>
      <p:grpSp>
        <p:nvGrpSpPr>
          <p:cNvPr id="2" name="Group 1">
            <a:extLst>
              <a:ext uri="{FF2B5EF4-FFF2-40B4-BE49-F238E27FC236}">
                <a16:creationId xmlns:a16="http://schemas.microsoft.com/office/drawing/2014/main" id="{8B164B1F-01A5-FBD2-3084-0114CAC56684}"/>
              </a:ext>
            </a:extLst>
          </p:cNvPr>
          <p:cNvGrpSpPr/>
          <p:nvPr/>
        </p:nvGrpSpPr>
        <p:grpSpPr>
          <a:xfrm>
            <a:off x="8332948" y="7775757"/>
            <a:ext cx="6946216" cy="2549929"/>
            <a:chOff x="145229" y="7651251"/>
            <a:chExt cx="6946216" cy="2549929"/>
          </a:xfrm>
        </p:grpSpPr>
        <p:grpSp>
          <p:nvGrpSpPr>
            <p:cNvPr id="39" name="Group 38">
              <a:extLst>
                <a:ext uri="{FF2B5EF4-FFF2-40B4-BE49-F238E27FC236}">
                  <a16:creationId xmlns:a16="http://schemas.microsoft.com/office/drawing/2014/main" id="{871E6723-A5B3-EAB2-E126-F6B91271A528}"/>
                </a:ext>
              </a:extLst>
            </p:cNvPr>
            <p:cNvGrpSpPr/>
            <p:nvPr/>
          </p:nvGrpSpPr>
          <p:grpSpPr>
            <a:xfrm>
              <a:off x="145229" y="7651251"/>
              <a:ext cx="5659222" cy="246987"/>
              <a:chOff x="145229" y="503160"/>
              <a:chExt cx="5659222" cy="246987"/>
            </a:xfrm>
          </p:grpSpPr>
          <p:sp>
            <p:nvSpPr>
              <p:cNvPr id="40" name="Google Shape;527;p4">
                <a:extLst>
                  <a:ext uri="{FF2B5EF4-FFF2-40B4-BE49-F238E27FC236}">
                    <a16:creationId xmlns:a16="http://schemas.microsoft.com/office/drawing/2014/main" id="{2BD9C797-4E6F-A9C0-3FCD-0F4B4705200B}"/>
                  </a:ext>
                </a:extLst>
              </p:cNvPr>
              <p:cNvSpPr/>
              <p:nvPr/>
            </p:nvSpPr>
            <p:spPr>
              <a:xfrm>
                <a:off x="145229" y="503966"/>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1" name="Google Shape;529;p4">
                <a:extLst>
                  <a:ext uri="{FF2B5EF4-FFF2-40B4-BE49-F238E27FC236}">
                    <a16:creationId xmlns:a16="http://schemas.microsoft.com/office/drawing/2014/main" id="{17E8F7DC-2E07-1E80-1396-1C89AD366C77}"/>
                  </a:ext>
                </a:extLst>
              </p:cNvPr>
              <p:cNvSpPr txBox="1"/>
              <p:nvPr/>
            </p:nvSpPr>
            <p:spPr>
              <a:xfrm>
                <a:off x="441326" y="503160"/>
                <a:ext cx="536312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TGFB1 gene expression levels in synovial tissues across donors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43" name="Picture 42" descr="A close up of a pixelated image&#10;&#10;Description automatically generated">
              <a:extLst>
                <a:ext uri="{FF2B5EF4-FFF2-40B4-BE49-F238E27FC236}">
                  <a16:creationId xmlns:a16="http://schemas.microsoft.com/office/drawing/2014/main" id="{7D4E3CA8-16D9-3985-30F1-4B1F2C4ED9FF}"/>
                </a:ext>
              </a:extLst>
            </p:cNvPr>
            <p:cNvPicPr>
              <a:picLocks noChangeAspect="1"/>
            </p:cNvPicPr>
            <p:nvPr/>
          </p:nvPicPr>
          <p:blipFill>
            <a:blip r:embed="rId8"/>
            <a:stretch>
              <a:fillRect/>
            </a:stretch>
          </p:blipFill>
          <p:spPr>
            <a:xfrm>
              <a:off x="145230" y="7982961"/>
              <a:ext cx="6946215" cy="1005840"/>
            </a:xfrm>
            <a:prstGeom prst="rect">
              <a:avLst/>
            </a:prstGeom>
          </p:spPr>
        </p:pic>
        <p:pic>
          <p:nvPicPr>
            <p:cNvPr id="45" name="Picture 44" descr="A close up of a colorful pattern&#10;&#10;Description automatically generated with medium confidence">
              <a:extLst>
                <a:ext uri="{FF2B5EF4-FFF2-40B4-BE49-F238E27FC236}">
                  <a16:creationId xmlns:a16="http://schemas.microsoft.com/office/drawing/2014/main" id="{286B27AE-F2F8-BEDF-D7E7-BDECD01EED75}"/>
                </a:ext>
              </a:extLst>
            </p:cNvPr>
            <p:cNvPicPr>
              <a:picLocks noChangeAspect="1"/>
            </p:cNvPicPr>
            <p:nvPr/>
          </p:nvPicPr>
          <p:blipFill>
            <a:blip r:embed="rId9"/>
            <a:stretch>
              <a:fillRect/>
            </a:stretch>
          </p:blipFill>
          <p:spPr>
            <a:xfrm>
              <a:off x="145229" y="9256087"/>
              <a:ext cx="6499851" cy="945093"/>
            </a:xfrm>
            <a:prstGeom prst="rect">
              <a:avLst/>
            </a:prstGeom>
          </p:spPr>
        </p:pic>
      </p:grpSp>
      <p:grpSp>
        <p:nvGrpSpPr>
          <p:cNvPr id="25" name="Group 24">
            <a:extLst>
              <a:ext uri="{FF2B5EF4-FFF2-40B4-BE49-F238E27FC236}">
                <a16:creationId xmlns:a16="http://schemas.microsoft.com/office/drawing/2014/main" id="{6DB59110-3016-EBCA-96DF-43EE715378A0}"/>
              </a:ext>
            </a:extLst>
          </p:cNvPr>
          <p:cNvGrpSpPr/>
          <p:nvPr/>
        </p:nvGrpSpPr>
        <p:grpSpPr>
          <a:xfrm>
            <a:off x="-5512660" y="4268630"/>
            <a:ext cx="3128192" cy="4254318"/>
            <a:chOff x="3967552" y="4382833"/>
            <a:chExt cx="3128192" cy="4254318"/>
          </a:xfrm>
        </p:grpSpPr>
        <p:pic>
          <p:nvPicPr>
            <p:cNvPr id="5" name="Picture 4" descr="A close-up of a color chart&#10;&#10;AI-generated content may be incorrect.">
              <a:extLst>
                <a:ext uri="{FF2B5EF4-FFF2-40B4-BE49-F238E27FC236}">
                  <a16:creationId xmlns:a16="http://schemas.microsoft.com/office/drawing/2014/main" id="{56B589D6-2672-875A-E36A-078DA8EAA9A5}"/>
                </a:ext>
              </a:extLst>
            </p:cNvPr>
            <p:cNvPicPr>
              <a:picLocks noChangeAspect="1"/>
            </p:cNvPicPr>
            <p:nvPr/>
          </p:nvPicPr>
          <p:blipFill>
            <a:blip r:embed="rId10"/>
            <a:srcRect r="28113"/>
            <a:stretch/>
          </p:blipFill>
          <p:spPr>
            <a:xfrm>
              <a:off x="4210715" y="4997869"/>
              <a:ext cx="1389985" cy="3639282"/>
            </a:xfrm>
            <a:prstGeom prst="rect">
              <a:avLst/>
            </a:prstGeom>
          </p:spPr>
        </p:pic>
        <p:pic>
          <p:nvPicPr>
            <p:cNvPr id="11" name="Picture 10" descr="A blue and white rectangular pattern with different colored squares&#10;&#10;AI-generated content may be incorrect.">
              <a:extLst>
                <a:ext uri="{FF2B5EF4-FFF2-40B4-BE49-F238E27FC236}">
                  <a16:creationId xmlns:a16="http://schemas.microsoft.com/office/drawing/2014/main" id="{E4F23CFC-2B47-6826-FAF9-563258AE86FC}"/>
                </a:ext>
              </a:extLst>
            </p:cNvPr>
            <p:cNvPicPr>
              <a:picLocks noChangeAspect="1"/>
            </p:cNvPicPr>
            <p:nvPr/>
          </p:nvPicPr>
          <p:blipFill>
            <a:blip r:embed="rId11"/>
            <a:srcRect l="12912"/>
            <a:stretch/>
          </p:blipFill>
          <p:spPr>
            <a:xfrm>
              <a:off x="5676677" y="4979551"/>
              <a:ext cx="1345915" cy="3657600"/>
            </a:xfrm>
            <a:prstGeom prst="rect">
              <a:avLst/>
            </a:prstGeom>
          </p:spPr>
        </p:pic>
        <p:sp>
          <p:nvSpPr>
            <p:cNvPr id="13" name="Google Shape;527;p4">
              <a:extLst>
                <a:ext uri="{FF2B5EF4-FFF2-40B4-BE49-F238E27FC236}">
                  <a16:creationId xmlns:a16="http://schemas.microsoft.com/office/drawing/2014/main" id="{D6119EAB-FE11-151E-3158-502435C70695}"/>
                </a:ext>
              </a:extLst>
            </p:cNvPr>
            <p:cNvSpPr/>
            <p:nvPr/>
          </p:nvSpPr>
          <p:spPr>
            <a:xfrm>
              <a:off x="3967552" y="4383639"/>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4" name="Google Shape;529;p4">
              <a:extLst>
                <a:ext uri="{FF2B5EF4-FFF2-40B4-BE49-F238E27FC236}">
                  <a16:creationId xmlns:a16="http://schemas.microsoft.com/office/drawing/2014/main" id="{B070624F-61DE-D103-0EEE-9D6A81B85EBC}"/>
                </a:ext>
              </a:extLst>
            </p:cNvPr>
            <p:cNvSpPr txBox="1"/>
            <p:nvPr/>
          </p:nvSpPr>
          <p:spPr>
            <a:xfrm>
              <a:off x="4263649" y="4382833"/>
              <a:ext cx="28320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in synovial tissues across clusters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1" name="TextBox 20">
              <a:extLst>
                <a:ext uri="{FF2B5EF4-FFF2-40B4-BE49-F238E27FC236}">
                  <a16:creationId xmlns:a16="http://schemas.microsoft.com/office/drawing/2014/main" id="{E9214179-2FCD-60EB-58D8-EAA876DD05E0}"/>
                </a:ext>
              </a:extLst>
            </p:cNvPr>
            <p:cNvSpPr txBox="1"/>
            <p:nvPr/>
          </p:nvSpPr>
          <p:spPr>
            <a:xfrm>
              <a:off x="4839912" y="4782425"/>
              <a:ext cx="532518" cy="215444"/>
            </a:xfrm>
            <a:prstGeom prst="rect">
              <a:avLst/>
            </a:prstGeom>
            <a:noFill/>
          </p:spPr>
          <p:txBody>
            <a:bodyPr wrap="none" rtlCol="0">
              <a:spAutoFit/>
            </a:bodyPr>
            <a:lstStyle/>
            <a:p>
              <a:r>
                <a:rPr lang="en-US" sz="800" dirty="0"/>
                <a:t>Z-score</a:t>
              </a:r>
            </a:p>
          </p:txBody>
        </p:sp>
        <p:sp>
          <p:nvSpPr>
            <p:cNvPr id="22" name="TextBox 21">
              <a:extLst>
                <a:ext uri="{FF2B5EF4-FFF2-40B4-BE49-F238E27FC236}">
                  <a16:creationId xmlns:a16="http://schemas.microsoft.com/office/drawing/2014/main" id="{64B35A9A-56EE-7B5D-78F7-A4B5DD3C1A0A}"/>
                </a:ext>
              </a:extLst>
            </p:cNvPr>
            <p:cNvSpPr txBox="1"/>
            <p:nvPr/>
          </p:nvSpPr>
          <p:spPr>
            <a:xfrm>
              <a:off x="5897113" y="4782425"/>
              <a:ext cx="665567" cy="215444"/>
            </a:xfrm>
            <a:prstGeom prst="rect">
              <a:avLst/>
            </a:prstGeom>
            <a:noFill/>
          </p:spPr>
          <p:txBody>
            <a:bodyPr wrap="none" rtlCol="0">
              <a:spAutoFit/>
            </a:bodyPr>
            <a:lstStyle/>
            <a:p>
              <a:r>
                <a:rPr lang="en-US" sz="800" dirty="0"/>
                <a:t>No scaling</a:t>
              </a:r>
            </a:p>
          </p:txBody>
        </p:sp>
      </p:grpSp>
      <p:grpSp>
        <p:nvGrpSpPr>
          <p:cNvPr id="17" name="Group 16">
            <a:extLst>
              <a:ext uri="{FF2B5EF4-FFF2-40B4-BE49-F238E27FC236}">
                <a16:creationId xmlns:a16="http://schemas.microsoft.com/office/drawing/2014/main" id="{E0FAB0E9-5AC7-EA20-F05F-590560F185D0}"/>
              </a:ext>
            </a:extLst>
          </p:cNvPr>
          <p:cNvGrpSpPr/>
          <p:nvPr/>
        </p:nvGrpSpPr>
        <p:grpSpPr>
          <a:xfrm>
            <a:off x="-7698780" y="3994761"/>
            <a:ext cx="7435235" cy="1782627"/>
            <a:chOff x="145230" y="3983028"/>
            <a:chExt cx="7435235" cy="1782627"/>
          </a:xfrm>
        </p:grpSpPr>
        <p:pic>
          <p:nvPicPr>
            <p:cNvPr id="50" name="Picture 49" descr="A close-up of a chart&#10;&#10;AI-generated content may be incorrect.">
              <a:extLst>
                <a:ext uri="{FF2B5EF4-FFF2-40B4-BE49-F238E27FC236}">
                  <a16:creationId xmlns:a16="http://schemas.microsoft.com/office/drawing/2014/main" id="{24EB4556-FF5E-FFA8-B796-75F5ED315B83}"/>
                </a:ext>
              </a:extLst>
            </p:cNvPr>
            <p:cNvPicPr>
              <a:picLocks noChangeAspect="1"/>
            </p:cNvPicPr>
            <p:nvPr/>
          </p:nvPicPr>
          <p:blipFill>
            <a:blip r:embed="rId12"/>
            <a:stretch>
              <a:fillRect/>
            </a:stretch>
          </p:blipFill>
          <p:spPr>
            <a:xfrm rot="5400000">
              <a:off x="5143884" y="3286414"/>
              <a:ext cx="1215561" cy="3657600"/>
            </a:xfrm>
            <a:prstGeom prst="rect">
              <a:avLst/>
            </a:prstGeom>
          </p:spPr>
        </p:pic>
        <p:sp>
          <p:nvSpPr>
            <p:cNvPr id="26" name="Google Shape;527;p4">
              <a:extLst>
                <a:ext uri="{FF2B5EF4-FFF2-40B4-BE49-F238E27FC236}">
                  <a16:creationId xmlns:a16="http://schemas.microsoft.com/office/drawing/2014/main" id="{A5C701FF-E810-AFF0-152D-A69B6F8C3D67}"/>
                </a:ext>
              </a:extLst>
            </p:cNvPr>
            <p:cNvSpPr/>
            <p:nvPr/>
          </p:nvSpPr>
          <p:spPr>
            <a:xfrm>
              <a:off x="145230" y="3983834"/>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529;p4">
              <a:extLst>
                <a:ext uri="{FF2B5EF4-FFF2-40B4-BE49-F238E27FC236}">
                  <a16:creationId xmlns:a16="http://schemas.microsoft.com/office/drawing/2014/main" id="{CABF6E2A-36BC-2CCA-4DF8-13349F0B73AE}"/>
                </a:ext>
              </a:extLst>
            </p:cNvPr>
            <p:cNvSpPr txBox="1"/>
            <p:nvPr/>
          </p:nvSpPr>
          <p:spPr>
            <a:xfrm>
              <a:off x="441327" y="3983028"/>
              <a:ext cx="552215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Top 30 mediators’ gene expression levels across cell types in synovial tissues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35" name="Picture 34" descr="A close-up of a chart&#10;&#10;AI-generated content may be incorrect.">
              <a:extLst>
                <a:ext uri="{FF2B5EF4-FFF2-40B4-BE49-F238E27FC236}">
                  <a16:creationId xmlns:a16="http://schemas.microsoft.com/office/drawing/2014/main" id="{BE9262AB-86C8-437D-462A-3E9D608D4224}"/>
                </a:ext>
              </a:extLst>
            </p:cNvPr>
            <p:cNvPicPr>
              <a:picLocks noChangeAspect="1"/>
            </p:cNvPicPr>
            <p:nvPr/>
          </p:nvPicPr>
          <p:blipFill>
            <a:blip r:embed="rId13"/>
            <a:stretch>
              <a:fillRect/>
            </a:stretch>
          </p:blipFill>
          <p:spPr>
            <a:xfrm rot="5400000">
              <a:off x="1342264" y="3300990"/>
              <a:ext cx="1271731" cy="3657600"/>
            </a:xfrm>
            <a:prstGeom prst="rect">
              <a:avLst/>
            </a:prstGeom>
          </p:spPr>
        </p:pic>
        <p:sp>
          <p:nvSpPr>
            <p:cNvPr id="47" name="TextBox 46">
              <a:extLst>
                <a:ext uri="{FF2B5EF4-FFF2-40B4-BE49-F238E27FC236}">
                  <a16:creationId xmlns:a16="http://schemas.microsoft.com/office/drawing/2014/main" id="{085A202C-C218-C92E-68DE-84E654FF7DF6}"/>
                </a:ext>
              </a:extLst>
            </p:cNvPr>
            <p:cNvSpPr txBox="1"/>
            <p:nvPr/>
          </p:nvSpPr>
          <p:spPr>
            <a:xfrm>
              <a:off x="1752666" y="4386202"/>
              <a:ext cx="643125" cy="215444"/>
            </a:xfrm>
            <a:prstGeom prst="rect">
              <a:avLst/>
            </a:prstGeom>
            <a:noFill/>
          </p:spPr>
          <p:txBody>
            <a:bodyPr wrap="none" rtlCol="0">
              <a:spAutoFit/>
            </a:bodyPr>
            <a:lstStyle/>
            <a:p>
              <a:r>
                <a:rPr lang="en-US" sz="800" dirty="0"/>
                <a:t>All donors</a:t>
              </a:r>
            </a:p>
          </p:txBody>
        </p:sp>
        <p:sp>
          <p:nvSpPr>
            <p:cNvPr id="48" name="TextBox 47">
              <a:extLst>
                <a:ext uri="{FF2B5EF4-FFF2-40B4-BE49-F238E27FC236}">
                  <a16:creationId xmlns:a16="http://schemas.microsoft.com/office/drawing/2014/main" id="{1E60298F-909F-0946-F5FE-D911F9DC2C2D}"/>
                </a:ext>
              </a:extLst>
            </p:cNvPr>
            <p:cNvSpPr txBox="1"/>
            <p:nvPr/>
          </p:nvSpPr>
          <p:spPr>
            <a:xfrm>
              <a:off x="5213696" y="4390626"/>
              <a:ext cx="872355" cy="215444"/>
            </a:xfrm>
            <a:prstGeom prst="rect">
              <a:avLst/>
            </a:prstGeom>
            <a:noFill/>
          </p:spPr>
          <p:txBody>
            <a:bodyPr wrap="none" rtlCol="0">
              <a:spAutoFit/>
            </a:bodyPr>
            <a:lstStyle/>
            <a:p>
              <a:r>
                <a:rPr lang="en-US" sz="800" dirty="0"/>
                <a:t>Donor BRI-570</a:t>
              </a:r>
            </a:p>
          </p:txBody>
        </p:sp>
      </p:grpSp>
      <p:grpSp>
        <p:nvGrpSpPr>
          <p:cNvPr id="28" name="Group 27">
            <a:extLst>
              <a:ext uri="{FF2B5EF4-FFF2-40B4-BE49-F238E27FC236}">
                <a16:creationId xmlns:a16="http://schemas.microsoft.com/office/drawing/2014/main" id="{3320963C-DEA7-2A44-5AE5-E7A018DFC9F6}"/>
              </a:ext>
            </a:extLst>
          </p:cNvPr>
          <p:cNvGrpSpPr/>
          <p:nvPr/>
        </p:nvGrpSpPr>
        <p:grpSpPr>
          <a:xfrm>
            <a:off x="-4274892" y="893650"/>
            <a:ext cx="3769328" cy="3014516"/>
            <a:chOff x="145230" y="954829"/>
            <a:chExt cx="3769328" cy="3014516"/>
          </a:xfrm>
        </p:grpSpPr>
        <p:pic>
          <p:nvPicPr>
            <p:cNvPr id="18" name="Picture 17" descr="A close-up of a screen&#10;&#10;AI-generated content may be incorrect.">
              <a:extLst>
                <a:ext uri="{FF2B5EF4-FFF2-40B4-BE49-F238E27FC236}">
                  <a16:creationId xmlns:a16="http://schemas.microsoft.com/office/drawing/2014/main" id="{3EC953C7-6188-6208-6769-B24035AA3D19}"/>
                </a:ext>
              </a:extLst>
            </p:cNvPr>
            <p:cNvPicPr>
              <a:picLocks noChangeAspect="1"/>
            </p:cNvPicPr>
            <p:nvPr/>
          </p:nvPicPr>
          <p:blipFill>
            <a:blip r:embed="rId14"/>
            <a:srcRect r="23287"/>
            <a:stretch/>
          </p:blipFill>
          <p:spPr>
            <a:xfrm>
              <a:off x="145230" y="954829"/>
              <a:ext cx="3769328" cy="2468880"/>
            </a:xfrm>
            <a:prstGeom prst="rect">
              <a:avLst/>
            </a:prstGeom>
          </p:spPr>
        </p:pic>
        <p:pic>
          <p:nvPicPr>
            <p:cNvPr id="19" name="Picture 18" descr="A close-up of a screen&#10;&#10;AI-generated content may be incorrect.">
              <a:extLst>
                <a:ext uri="{FF2B5EF4-FFF2-40B4-BE49-F238E27FC236}">
                  <a16:creationId xmlns:a16="http://schemas.microsoft.com/office/drawing/2014/main" id="{C1ECD2E1-06B8-5314-E533-EAA00D3AE097}"/>
                </a:ext>
              </a:extLst>
            </p:cNvPr>
            <p:cNvPicPr>
              <a:picLocks noChangeAspect="1"/>
            </p:cNvPicPr>
            <p:nvPr/>
          </p:nvPicPr>
          <p:blipFill>
            <a:blip r:embed="rId14"/>
            <a:srcRect l="76513" t="36854" b="45249"/>
            <a:stretch/>
          </p:blipFill>
          <p:spPr>
            <a:xfrm>
              <a:off x="1328364" y="3512145"/>
              <a:ext cx="1194158" cy="457200"/>
            </a:xfrm>
            <a:prstGeom prst="rect">
              <a:avLst/>
            </a:prstGeom>
          </p:spPr>
        </p:pic>
      </p:grpSp>
      <p:pic>
        <p:nvPicPr>
          <p:cNvPr id="46" name="Picture 45" descr="A screenshot of a computer generated image&#10;&#10;AI-generated content may be incorrect.">
            <a:extLst>
              <a:ext uri="{FF2B5EF4-FFF2-40B4-BE49-F238E27FC236}">
                <a16:creationId xmlns:a16="http://schemas.microsoft.com/office/drawing/2014/main" id="{4AD95F98-5D74-7477-51F9-7C1A85FE8497}"/>
              </a:ext>
            </a:extLst>
          </p:cNvPr>
          <p:cNvPicPr>
            <a:picLocks noChangeAspect="1"/>
          </p:cNvPicPr>
          <p:nvPr/>
        </p:nvPicPr>
        <p:blipFill>
          <a:blip r:embed="rId15"/>
          <a:srcRect l="-1" t="4219" r="13708" b="1"/>
          <a:stretch/>
        </p:blipFill>
        <p:spPr>
          <a:xfrm>
            <a:off x="4058839" y="1117805"/>
            <a:ext cx="3474720" cy="1973489"/>
          </a:xfrm>
          <a:prstGeom prst="rect">
            <a:avLst/>
          </a:prstGeom>
        </p:spPr>
      </p:pic>
      <p:pic>
        <p:nvPicPr>
          <p:cNvPr id="52" name="Picture 51" descr="A close up of a pixelated pattern&#10;&#10;AI-generated content may be incorrect.">
            <a:extLst>
              <a:ext uri="{FF2B5EF4-FFF2-40B4-BE49-F238E27FC236}">
                <a16:creationId xmlns:a16="http://schemas.microsoft.com/office/drawing/2014/main" id="{3CA13462-AB3C-5EE0-EE94-4DA3DBF260FA}"/>
              </a:ext>
            </a:extLst>
          </p:cNvPr>
          <p:cNvPicPr>
            <a:picLocks noChangeAspect="1"/>
          </p:cNvPicPr>
          <p:nvPr/>
        </p:nvPicPr>
        <p:blipFill>
          <a:blip r:embed="rId16"/>
          <a:srcRect r="233"/>
          <a:stretch/>
        </p:blipFill>
        <p:spPr>
          <a:xfrm>
            <a:off x="-7856822" y="5979174"/>
            <a:ext cx="7498080" cy="1117308"/>
          </a:xfrm>
          <a:prstGeom prst="rect">
            <a:avLst/>
          </a:prstGeom>
        </p:spPr>
      </p:pic>
      <p:pic>
        <p:nvPicPr>
          <p:cNvPr id="33" name="Picture 32" descr="A group of gene expression&#10;&#10;AI-generated content may be incorrect.">
            <a:extLst>
              <a:ext uri="{FF2B5EF4-FFF2-40B4-BE49-F238E27FC236}">
                <a16:creationId xmlns:a16="http://schemas.microsoft.com/office/drawing/2014/main" id="{77AC4E30-1DD8-B381-7E09-8B57B7D0C224}"/>
              </a:ext>
            </a:extLst>
          </p:cNvPr>
          <p:cNvPicPr>
            <a:picLocks noChangeAspect="1"/>
          </p:cNvPicPr>
          <p:nvPr/>
        </p:nvPicPr>
        <p:blipFill>
          <a:blip r:embed="rId17"/>
          <a:srcRect l="5678" t="3886" r="36494" b="543"/>
          <a:stretch/>
        </p:blipFill>
        <p:spPr>
          <a:xfrm>
            <a:off x="282427" y="956727"/>
            <a:ext cx="2149967" cy="3138620"/>
          </a:xfrm>
          <a:prstGeom prst="rect">
            <a:avLst/>
          </a:prstGeom>
        </p:spPr>
      </p:pic>
      <p:pic>
        <p:nvPicPr>
          <p:cNvPr id="34" name="Picture 33" descr="A group of gene expression&#10;&#10;AI-generated content may be incorrect.">
            <a:extLst>
              <a:ext uri="{FF2B5EF4-FFF2-40B4-BE49-F238E27FC236}">
                <a16:creationId xmlns:a16="http://schemas.microsoft.com/office/drawing/2014/main" id="{093221FB-14F2-187D-305E-2C15E085066C}"/>
              </a:ext>
            </a:extLst>
          </p:cNvPr>
          <p:cNvPicPr>
            <a:picLocks noChangeAspect="1"/>
          </p:cNvPicPr>
          <p:nvPr/>
        </p:nvPicPr>
        <p:blipFill>
          <a:blip r:embed="rId17"/>
          <a:srcRect l="62921" t="31698" r="14239" b="44985"/>
          <a:stretch/>
        </p:blipFill>
        <p:spPr>
          <a:xfrm>
            <a:off x="2463862" y="1936952"/>
            <a:ext cx="581348" cy="524257"/>
          </a:xfrm>
          <a:prstGeom prst="rect">
            <a:avLst/>
          </a:prstGeom>
        </p:spPr>
      </p:pic>
      <p:pic>
        <p:nvPicPr>
          <p:cNvPr id="42" name="Picture 41" descr="A group of gene expression&#10;&#10;AI-generated content may be incorrect.">
            <a:extLst>
              <a:ext uri="{FF2B5EF4-FFF2-40B4-BE49-F238E27FC236}">
                <a16:creationId xmlns:a16="http://schemas.microsoft.com/office/drawing/2014/main" id="{92285038-6D13-D9B2-54C2-584CCA64D750}"/>
              </a:ext>
            </a:extLst>
          </p:cNvPr>
          <p:cNvPicPr>
            <a:picLocks noChangeAspect="1"/>
          </p:cNvPicPr>
          <p:nvPr/>
        </p:nvPicPr>
        <p:blipFill>
          <a:blip r:embed="rId17"/>
          <a:srcRect l="85988" t="31698" r="1" b="44985"/>
          <a:stretch/>
        </p:blipFill>
        <p:spPr>
          <a:xfrm>
            <a:off x="2463862" y="2442484"/>
            <a:ext cx="441364" cy="648810"/>
          </a:xfrm>
          <a:prstGeom prst="rect">
            <a:avLst/>
          </a:prstGeom>
        </p:spPr>
      </p:pic>
      <p:pic>
        <p:nvPicPr>
          <p:cNvPr id="49" name="Picture 48" descr="A blue and white pixelated background&#10;&#10;AI-generated content may be incorrect.">
            <a:extLst>
              <a:ext uri="{FF2B5EF4-FFF2-40B4-BE49-F238E27FC236}">
                <a16:creationId xmlns:a16="http://schemas.microsoft.com/office/drawing/2014/main" id="{F15E3C6E-B523-AC3E-D59E-F3C0F23399BE}"/>
              </a:ext>
            </a:extLst>
          </p:cNvPr>
          <p:cNvPicPr>
            <a:picLocks noChangeAspect="1"/>
          </p:cNvPicPr>
          <p:nvPr/>
        </p:nvPicPr>
        <p:blipFill>
          <a:blip r:embed="rId18"/>
          <a:stretch>
            <a:fillRect/>
          </a:stretch>
        </p:blipFill>
        <p:spPr>
          <a:xfrm>
            <a:off x="-8012989" y="4364505"/>
            <a:ext cx="7546510" cy="1097280"/>
          </a:xfrm>
          <a:prstGeom prst="rect">
            <a:avLst/>
          </a:prstGeom>
        </p:spPr>
      </p:pic>
      <p:grpSp>
        <p:nvGrpSpPr>
          <p:cNvPr id="328" name="Group 327">
            <a:extLst>
              <a:ext uri="{FF2B5EF4-FFF2-40B4-BE49-F238E27FC236}">
                <a16:creationId xmlns:a16="http://schemas.microsoft.com/office/drawing/2014/main" id="{FECE1ACB-ACCA-45E1-13EE-5DB06C5B341D}"/>
              </a:ext>
            </a:extLst>
          </p:cNvPr>
          <p:cNvGrpSpPr/>
          <p:nvPr/>
        </p:nvGrpSpPr>
        <p:grpSpPr>
          <a:xfrm>
            <a:off x="140661" y="4283091"/>
            <a:ext cx="7516798" cy="1453939"/>
            <a:chOff x="140661" y="4402359"/>
            <a:chExt cx="7516798" cy="1453939"/>
          </a:xfrm>
        </p:grpSpPr>
        <p:sp>
          <p:nvSpPr>
            <p:cNvPr id="29" name="Google Shape;527;p4">
              <a:extLst>
                <a:ext uri="{FF2B5EF4-FFF2-40B4-BE49-F238E27FC236}">
                  <a16:creationId xmlns:a16="http://schemas.microsoft.com/office/drawing/2014/main" id="{E6187AD8-27A2-26FE-7E13-25C85B0B30E2}"/>
                </a:ext>
              </a:extLst>
            </p:cNvPr>
            <p:cNvSpPr/>
            <p:nvPr/>
          </p:nvSpPr>
          <p:spPr>
            <a:xfrm>
              <a:off x="161599" y="4403165"/>
              <a:ext cx="20075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0" name="Google Shape;529;p4">
              <a:extLst>
                <a:ext uri="{FF2B5EF4-FFF2-40B4-BE49-F238E27FC236}">
                  <a16:creationId xmlns:a16="http://schemas.microsoft.com/office/drawing/2014/main" id="{18F713DA-4704-5431-3AD2-415AAD925DFA}"/>
                </a:ext>
              </a:extLst>
            </p:cNvPr>
            <p:cNvSpPr txBox="1"/>
            <p:nvPr/>
          </p:nvSpPr>
          <p:spPr>
            <a:xfrm>
              <a:off x="457696" y="4402359"/>
              <a:ext cx="487100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Mean gene expression levels in cell types across samples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4" name="Picture 43" descr="A blue and orange squares&#10;&#10;AI-generated content may be incorrect.">
              <a:extLst>
                <a:ext uri="{FF2B5EF4-FFF2-40B4-BE49-F238E27FC236}">
                  <a16:creationId xmlns:a16="http://schemas.microsoft.com/office/drawing/2014/main" id="{222E8B74-5323-5C7A-F1FF-AC171299B747}"/>
                </a:ext>
              </a:extLst>
            </p:cNvPr>
            <p:cNvPicPr>
              <a:picLocks noChangeAspect="1"/>
            </p:cNvPicPr>
            <p:nvPr/>
          </p:nvPicPr>
          <p:blipFill>
            <a:blip r:embed="rId19"/>
            <a:stretch>
              <a:fillRect/>
            </a:stretch>
          </p:blipFill>
          <p:spPr>
            <a:xfrm>
              <a:off x="140661" y="4759018"/>
              <a:ext cx="7516798" cy="1097280"/>
            </a:xfrm>
            <a:prstGeom prst="rect">
              <a:avLst/>
            </a:prstGeom>
          </p:spPr>
        </p:pic>
      </p:grpSp>
      <p:grpSp>
        <p:nvGrpSpPr>
          <p:cNvPr id="53" name="Group 52">
            <a:extLst>
              <a:ext uri="{FF2B5EF4-FFF2-40B4-BE49-F238E27FC236}">
                <a16:creationId xmlns:a16="http://schemas.microsoft.com/office/drawing/2014/main" id="{CF2B4092-A954-0133-EAF8-F6D2ED89DC7B}"/>
              </a:ext>
            </a:extLst>
          </p:cNvPr>
          <p:cNvGrpSpPr/>
          <p:nvPr/>
        </p:nvGrpSpPr>
        <p:grpSpPr>
          <a:xfrm>
            <a:off x="183606" y="6132097"/>
            <a:ext cx="7549709" cy="2385055"/>
            <a:chOff x="143484" y="7493041"/>
            <a:chExt cx="7549709" cy="2385055"/>
          </a:xfrm>
        </p:grpSpPr>
        <p:grpSp>
          <p:nvGrpSpPr>
            <p:cNvPr id="54" name="Group 53">
              <a:extLst>
                <a:ext uri="{FF2B5EF4-FFF2-40B4-BE49-F238E27FC236}">
                  <a16:creationId xmlns:a16="http://schemas.microsoft.com/office/drawing/2014/main" id="{2FE098BC-6DEB-6B8D-8342-ACA2A1FBD9CF}"/>
                </a:ext>
              </a:extLst>
            </p:cNvPr>
            <p:cNvGrpSpPr/>
            <p:nvPr/>
          </p:nvGrpSpPr>
          <p:grpSpPr>
            <a:xfrm>
              <a:off x="143484" y="7493041"/>
              <a:ext cx="7549709" cy="2385055"/>
              <a:chOff x="126570" y="7584132"/>
              <a:chExt cx="7549709" cy="2385055"/>
            </a:xfrm>
          </p:grpSpPr>
          <p:sp>
            <p:nvSpPr>
              <p:cNvPr id="57" name="Google Shape;527;p4">
                <a:extLst>
                  <a:ext uri="{FF2B5EF4-FFF2-40B4-BE49-F238E27FC236}">
                    <a16:creationId xmlns:a16="http://schemas.microsoft.com/office/drawing/2014/main" id="{5C4B8AFC-BFB5-8382-A8F4-4CC2D79BA587}"/>
                  </a:ext>
                </a:extLst>
              </p:cNvPr>
              <p:cNvSpPr/>
              <p:nvPr/>
            </p:nvSpPr>
            <p:spPr>
              <a:xfrm>
                <a:off x="147042" y="758540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 name="Google Shape;529;p4">
                <a:extLst>
                  <a:ext uri="{FF2B5EF4-FFF2-40B4-BE49-F238E27FC236}">
                    <a16:creationId xmlns:a16="http://schemas.microsoft.com/office/drawing/2014/main" id="{B518A911-C7FF-72D5-7B4A-BE3698B34A70}"/>
                  </a:ext>
                </a:extLst>
              </p:cNvPr>
              <p:cNvSpPr txBox="1"/>
              <p:nvPr/>
            </p:nvSpPr>
            <p:spPr>
              <a:xfrm>
                <a:off x="378964" y="7584132"/>
                <a:ext cx="277948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ea typeface="Calibri"/>
                    <a:cs typeface="Arial" panose="020B0604020202020204" pitchFamily="34" charset="0"/>
                    <a:sym typeface="Calibri"/>
                  </a:rPr>
                  <a:t>Proposed hypothesis to RA onset</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9" name="TextBox 58">
                <a:extLst>
                  <a:ext uri="{FF2B5EF4-FFF2-40B4-BE49-F238E27FC236}">
                    <a16:creationId xmlns:a16="http://schemas.microsoft.com/office/drawing/2014/main" id="{A1ED259F-0B3B-39DF-4EED-84258F18A8BF}"/>
                  </a:ext>
                </a:extLst>
              </p:cNvPr>
              <p:cNvSpPr txBox="1"/>
              <p:nvPr/>
            </p:nvSpPr>
            <p:spPr>
              <a:xfrm>
                <a:off x="663280" y="9415189"/>
                <a:ext cx="1867207" cy="553998"/>
              </a:xfrm>
              <a:prstGeom prst="rect">
                <a:avLst/>
              </a:prstGeom>
              <a:noFill/>
            </p:spPr>
            <p:txBody>
              <a:bodyPr wrap="square" rtlCol="0">
                <a:spAutoFit/>
              </a:bodyPr>
              <a:lstStyle/>
              <a:p>
                <a:r>
                  <a:rPr lang="en-US" sz="600" dirty="0">
                    <a:solidFill>
                      <a:srgbClr val="7030A0"/>
                    </a:solidFill>
                  </a:rPr>
                  <a:t>Risk factors</a:t>
                </a:r>
              </a:p>
              <a:p>
                <a:pPr marL="171450" indent="-171450">
                  <a:buFont typeface="Arial" panose="020B0604020202020204" pitchFamily="34" charset="0"/>
                  <a:buChar char="•"/>
                </a:pPr>
                <a:r>
                  <a:rPr lang="en-US" sz="600" dirty="0">
                    <a:solidFill>
                      <a:srgbClr val="7030A0"/>
                    </a:solidFill>
                  </a:rPr>
                  <a:t>Genetics</a:t>
                </a:r>
              </a:p>
              <a:p>
                <a:pPr marL="171450" indent="-171450">
                  <a:buFont typeface="Arial" panose="020B0604020202020204" pitchFamily="34" charset="0"/>
                  <a:buChar char="•"/>
                </a:pPr>
                <a:r>
                  <a:rPr lang="en-US" sz="600" dirty="0">
                    <a:solidFill>
                      <a:srgbClr val="7030A0"/>
                    </a:solidFill>
                  </a:rPr>
                  <a:t>Epigenetics</a:t>
                </a:r>
              </a:p>
              <a:p>
                <a:pPr marL="171450" indent="-171450">
                  <a:buFont typeface="Arial" panose="020B0604020202020204" pitchFamily="34" charset="0"/>
                  <a:buChar char="•"/>
                </a:pPr>
                <a:r>
                  <a:rPr lang="en-US" sz="600" dirty="0">
                    <a:solidFill>
                      <a:srgbClr val="7030A0"/>
                    </a:solidFill>
                  </a:rPr>
                  <a:t>Environment (e.g., smoking)</a:t>
                </a:r>
              </a:p>
              <a:p>
                <a:pPr marL="171450" indent="-171450">
                  <a:buFont typeface="Arial" panose="020B0604020202020204" pitchFamily="34" charset="0"/>
                  <a:buChar char="•"/>
                </a:pPr>
                <a:r>
                  <a:rPr lang="en-US" sz="600" dirty="0">
                    <a:solidFill>
                      <a:srgbClr val="7030A0"/>
                    </a:solidFill>
                  </a:rPr>
                  <a:t>Anti-citrullinated protein antibodies</a:t>
                </a:r>
              </a:p>
            </p:txBody>
          </p:sp>
          <p:sp>
            <p:nvSpPr>
              <p:cNvPr id="60" name="TextBox 59">
                <a:extLst>
                  <a:ext uri="{FF2B5EF4-FFF2-40B4-BE49-F238E27FC236}">
                    <a16:creationId xmlns:a16="http://schemas.microsoft.com/office/drawing/2014/main" id="{24A06D8F-5C53-4B87-43F9-8D64EAB0CE88}"/>
                  </a:ext>
                </a:extLst>
              </p:cNvPr>
              <p:cNvSpPr txBox="1"/>
              <p:nvPr/>
            </p:nvSpPr>
            <p:spPr>
              <a:xfrm>
                <a:off x="1280725" y="7933632"/>
                <a:ext cx="1651383" cy="369332"/>
              </a:xfrm>
              <a:prstGeom prst="rect">
                <a:avLst/>
              </a:prstGeom>
              <a:noFill/>
            </p:spPr>
            <p:txBody>
              <a:bodyPr wrap="square" rtlCol="0">
                <a:spAutoFit/>
              </a:bodyPr>
              <a:lstStyle/>
              <a:p>
                <a:pPr algn="ctr"/>
                <a:r>
                  <a:rPr lang="en-US" sz="600" b="1" dirty="0"/>
                  <a:t>Signature pathways via epigenetic remodeling in multiple cell types</a:t>
                </a:r>
              </a:p>
              <a:p>
                <a:pPr algn="ctr"/>
                <a:endParaRPr lang="en-US" sz="600" dirty="0"/>
              </a:p>
            </p:txBody>
          </p:sp>
          <p:sp>
            <p:nvSpPr>
              <p:cNvPr id="61" name="Rounded Rectangle 60">
                <a:extLst>
                  <a:ext uri="{FF2B5EF4-FFF2-40B4-BE49-F238E27FC236}">
                    <a16:creationId xmlns:a16="http://schemas.microsoft.com/office/drawing/2014/main" id="{0CB13AEF-F7F9-8A05-6CD1-E2C8ADD3CD19}"/>
                  </a:ext>
                </a:extLst>
              </p:cNvPr>
              <p:cNvSpPr/>
              <p:nvPr/>
            </p:nvSpPr>
            <p:spPr bwMode="auto">
              <a:xfrm>
                <a:off x="1207549" y="7881659"/>
                <a:ext cx="1835070" cy="1690656"/>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62" name="Straight Arrow Connector 61">
                <a:extLst>
                  <a:ext uri="{FF2B5EF4-FFF2-40B4-BE49-F238E27FC236}">
                    <a16:creationId xmlns:a16="http://schemas.microsoft.com/office/drawing/2014/main" id="{4FD163E9-A19B-DA7B-D860-2AE675C9A7F6}"/>
                  </a:ext>
                </a:extLst>
              </p:cNvPr>
              <p:cNvCxnSpPr>
                <a:cxnSpLocks/>
              </p:cNvCxnSpPr>
              <p:nvPr/>
            </p:nvCxnSpPr>
            <p:spPr bwMode="auto">
              <a:xfrm flipV="1">
                <a:off x="3054744" y="8721976"/>
                <a:ext cx="281794" cy="1003"/>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3" name="Google Shape;295;p14">
                <a:extLst>
                  <a:ext uri="{FF2B5EF4-FFF2-40B4-BE49-F238E27FC236}">
                    <a16:creationId xmlns:a16="http://schemas.microsoft.com/office/drawing/2014/main" id="{1D512336-8B84-AFD1-746A-27D0D65BBE60}"/>
                  </a:ext>
                </a:extLst>
              </p:cNvPr>
              <p:cNvGrpSpPr/>
              <p:nvPr/>
            </p:nvGrpSpPr>
            <p:grpSpPr>
              <a:xfrm>
                <a:off x="2722670" y="8320064"/>
                <a:ext cx="291558" cy="203553"/>
                <a:chOff x="5869089" y="4910113"/>
                <a:chExt cx="1502978" cy="1072956"/>
              </a:xfrm>
            </p:grpSpPr>
            <p:grpSp>
              <p:nvGrpSpPr>
                <p:cNvPr id="324" name="Google Shape;296;p14">
                  <a:extLst>
                    <a:ext uri="{FF2B5EF4-FFF2-40B4-BE49-F238E27FC236}">
                      <a16:creationId xmlns:a16="http://schemas.microsoft.com/office/drawing/2014/main" id="{FD785B7C-2D7C-FE34-6896-427DE63C8EF3}"/>
                    </a:ext>
                  </a:extLst>
                </p:cNvPr>
                <p:cNvGrpSpPr/>
                <p:nvPr/>
              </p:nvGrpSpPr>
              <p:grpSpPr>
                <a:xfrm>
                  <a:off x="6143375" y="4910113"/>
                  <a:ext cx="914400" cy="914401"/>
                  <a:chOff x="8767890" y="5268760"/>
                  <a:chExt cx="914400" cy="914400"/>
                </a:xfrm>
              </p:grpSpPr>
              <p:sp>
                <p:nvSpPr>
                  <p:cNvPr id="326" name="Google Shape;297;p14">
                    <a:extLst>
                      <a:ext uri="{FF2B5EF4-FFF2-40B4-BE49-F238E27FC236}">
                        <a16:creationId xmlns:a16="http://schemas.microsoft.com/office/drawing/2014/main" id="{22CA3258-079F-52F7-B8BD-11FE1B94FBE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7" name="Google Shape;298;p14">
                    <a:extLst>
                      <a:ext uri="{FF2B5EF4-FFF2-40B4-BE49-F238E27FC236}">
                        <a16:creationId xmlns:a16="http://schemas.microsoft.com/office/drawing/2014/main" id="{796084C0-0B4B-3EE6-E714-0EBA7896901E}"/>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25" name="Google Shape;299;p14">
                  <a:extLst>
                    <a:ext uri="{FF2B5EF4-FFF2-40B4-BE49-F238E27FC236}">
                      <a16:creationId xmlns:a16="http://schemas.microsoft.com/office/drawing/2014/main" id="{54FA64FA-F2FF-F231-72C7-393133AB2E32}"/>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grpSp>
            <p:nvGrpSpPr>
              <p:cNvPr id="64" name="Google Shape;300;p14">
                <a:extLst>
                  <a:ext uri="{FF2B5EF4-FFF2-40B4-BE49-F238E27FC236}">
                    <a16:creationId xmlns:a16="http://schemas.microsoft.com/office/drawing/2014/main" id="{7669737D-117F-01C4-5E30-18580ADD35D7}"/>
                  </a:ext>
                </a:extLst>
              </p:cNvPr>
              <p:cNvGrpSpPr/>
              <p:nvPr/>
            </p:nvGrpSpPr>
            <p:grpSpPr>
              <a:xfrm>
                <a:off x="2567591" y="9192966"/>
                <a:ext cx="429483" cy="304394"/>
                <a:chOff x="7166142" y="1117840"/>
                <a:chExt cx="2213981" cy="1604497"/>
              </a:xfrm>
            </p:grpSpPr>
            <p:sp>
              <p:nvSpPr>
                <p:cNvPr id="321" name="Google Shape;301;p14">
                  <a:extLst>
                    <a:ext uri="{FF2B5EF4-FFF2-40B4-BE49-F238E27FC236}">
                      <a16:creationId xmlns:a16="http://schemas.microsoft.com/office/drawing/2014/main" id="{560295FB-32FF-B138-48E8-14FB350998A6}"/>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2" name="Google Shape;302;p14">
                  <a:extLst>
                    <a:ext uri="{FF2B5EF4-FFF2-40B4-BE49-F238E27FC236}">
                      <a16:creationId xmlns:a16="http://schemas.microsoft.com/office/drawing/2014/main" id="{7009530F-0A86-1FE6-CE5B-CAC5F28F895C}"/>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23" name="Google Shape;303;p14">
                  <a:extLst>
                    <a:ext uri="{FF2B5EF4-FFF2-40B4-BE49-F238E27FC236}">
                      <a16:creationId xmlns:a16="http://schemas.microsoft.com/office/drawing/2014/main" id="{79D20807-D6C6-105C-7574-EC92FC41323E}"/>
                    </a:ext>
                  </a:extLst>
                </p:cNvPr>
                <p:cNvSpPr txBox="1"/>
                <p:nvPr/>
              </p:nvSpPr>
              <p:spPr>
                <a:xfrm>
                  <a:off x="7166142" y="1262453"/>
                  <a:ext cx="2213981" cy="1459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 Naive </a:t>
                  </a:r>
                  <a:endParaRPr sz="600" dirty="0"/>
                </a:p>
              </p:txBody>
            </p:sp>
          </p:grpSp>
          <p:grpSp>
            <p:nvGrpSpPr>
              <p:cNvPr id="65" name="Google Shape;312;p14">
                <a:extLst>
                  <a:ext uri="{FF2B5EF4-FFF2-40B4-BE49-F238E27FC236}">
                    <a16:creationId xmlns:a16="http://schemas.microsoft.com/office/drawing/2014/main" id="{6D6DC133-D923-A933-6970-681BDFE07C8A}"/>
                  </a:ext>
                </a:extLst>
              </p:cNvPr>
              <p:cNvGrpSpPr/>
              <p:nvPr/>
            </p:nvGrpSpPr>
            <p:grpSpPr>
              <a:xfrm>
                <a:off x="1206907" y="9178926"/>
                <a:ext cx="420599" cy="290967"/>
                <a:chOff x="7410526" y="3572476"/>
                <a:chExt cx="2168186" cy="1533727"/>
              </a:xfrm>
            </p:grpSpPr>
            <p:grpSp>
              <p:nvGrpSpPr>
                <p:cNvPr id="317" name="Google Shape;313;p14">
                  <a:extLst>
                    <a:ext uri="{FF2B5EF4-FFF2-40B4-BE49-F238E27FC236}">
                      <a16:creationId xmlns:a16="http://schemas.microsoft.com/office/drawing/2014/main" id="{535E118B-61D4-3E5F-160B-97668C61CC52}"/>
                    </a:ext>
                  </a:extLst>
                </p:cNvPr>
                <p:cNvGrpSpPr/>
                <p:nvPr/>
              </p:nvGrpSpPr>
              <p:grpSpPr>
                <a:xfrm>
                  <a:off x="8009957" y="3572476"/>
                  <a:ext cx="914400" cy="942232"/>
                  <a:chOff x="7997744" y="3530713"/>
                  <a:chExt cx="914400" cy="942231"/>
                </a:xfrm>
              </p:grpSpPr>
              <p:sp>
                <p:nvSpPr>
                  <p:cNvPr id="319" name="Google Shape;314;p14">
                    <a:extLst>
                      <a:ext uri="{FF2B5EF4-FFF2-40B4-BE49-F238E27FC236}">
                        <a16:creationId xmlns:a16="http://schemas.microsoft.com/office/drawing/2014/main" id="{A89AE50D-F34C-E237-5332-AB3CCE48A24C}"/>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20" name="Google Shape;315;p14">
                    <a:extLst>
                      <a:ext uri="{FF2B5EF4-FFF2-40B4-BE49-F238E27FC236}">
                        <a16:creationId xmlns:a16="http://schemas.microsoft.com/office/drawing/2014/main" id="{8985E854-5125-537A-76E3-6693868DBCFC}"/>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18" name="Google Shape;316;p14">
                  <a:extLst>
                    <a:ext uri="{FF2B5EF4-FFF2-40B4-BE49-F238E27FC236}">
                      <a16:creationId xmlns:a16="http://schemas.microsoft.com/office/drawing/2014/main" id="{F761AEE0-083D-6E76-E190-3BE5A4113B9A}"/>
                    </a:ext>
                  </a:extLst>
                </p:cNvPr>
                <p:cNvSpPr txBox="1"/>
                <p:nvPr/>
              </p:nvSpPr>
              <p:spPr>
                <a:xfrm>
                  <a:off x="7410526" y="3646314"/>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66" name="Google Shape;317;p14">
                <a:extLst>
                  <a:ext uri="{FF2B5EF4-FFF2-40B4-BE49-F238E27FC236}">
                    <a16:creationId xmlns:a16="http://schemas.microsoft.com/office/drawing/2014/main" id="{6B00344A-C728-9F8F-8EDE-904A61932F01}"/>
                  </a:ext>
                </a:extLst>
              </p:cNvPr>
              <p:cNvGrpSpPr/>
              <p:nvPr/>
            </p:nvGrpSpPr>
            <p:grpSpPr>
              <a:xfrm rot="5400000">
                <a:off x="1348122" y="8084671"/>
                <a:ext cx="184626" cy="576178"/>
                <a:chOff x="3566331" y="2144888"/>
                <a:chExt cx="1156629" cy="3641714"/>
              </a:xfrm>
            </p:grpSpPr>
            <p:sp>
              <p:nvSpPr>
                <p:cNvPr id="314" name="Google Shape;318;p14">
                  <a:extLst>
                    <a:ext uri="{FF2B5EF4-FFF2-40B4-BE49-F238E27FC236}">
                      <a16:creationId xmlns:a16="http://schemas.microsoft.com/office/drawing/2014/main" id="{5035F910-4FD1-FBF6-A880-C9419E61C13C}"/>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5" name="Google Shape;319;p14">
                  <a:extLst>
                    <a:ext uri="{FF2B5EF4-FFF2-40B4-BE49-F238E27FC236}">
                      <a16:creationId xmlns:a16="http://schemas.microsoft.com/office/drawing/2014/main" id="{7D36E2A1-1F6D-55CB-B9F8-E711794CB3F6}"/>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6" name="Google Shape;320;p14">
                  <a:extLst>
                    <a:ext uri="{FF2B5EF4-FFF2-40B4-BE49-F238E27FC236}">
                      <a16:creationId xmlns:a16="http://schemas.microsoft.com/office/drawing/2014/main" id="{931B87C4-8451-65B1-F767-7546458611B0}"/>
                    </a:ext>
                  </a:extLst>
                </p:cNvPr>
                <p:cNvSpPr txBox="1"/>
                <p:nvPr/>
              </p:nvSpPr>
              <p:spPr>
                <a:xfrm rot="16200000">
                  <a:off x="2323789" y="3387430"/>
                  <a:ext cx="3641714" cy="11566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67" name="Google Shape;321;p14">
                <a:extLst>
                  <a:ext uri="{FF2B5EF4-FFF2-40B4-BE49-F238E27FC236}">
                    <a16:creationId xmlns:a16="http://schemas.microsoft.com/office/drawing/2014/main" id="{D0F6E2B5-990E-674C-E45B-BD027D0205B7}"/>
                  </a:ext>
                </a:extLst>
              </p:cNvPr>
              <p:cNvGrpSpPr/>
              <p:nvPr/>
            </p:nvGrpSpPr>
            <p:grpSpPr>
              <a:xfrm>
                <a:off x="1832212" y="8199609"/>
                <a:ext cx="612966" cy="193462"/>
                <a:chOff x="5254022" y="3629701"/>
                <a:chExt cx="3159832" cy="1019762"/>
              </a:xfrm>
            </p:grpSpPr>
            <p:sp>
              <p:nvSpPr>
                <p:cNvPr id="311" name="Google Shape;322;p14">
                  <a:extLst>
                    <a:ext uri="{FF2B5EF4-FFF2-40B4-BE49-F238E27FC236}">
                      <a16:creationId xmlns:a16="http://schemas.microsoft.com/office/drawing/2014/main" id="{93D590FE-4DEA-9084-952D-C6BFEA16D1F4}"/>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2" name="Google Shape;323;p14">
                  <a:extLst>
                    <a:ext uri="{FF2B5EF4-FFF2-40B4-BE49-F238E27FC236}">
                      <a16:creationId xmlns:a16="http://schemas.microsoft.com/office/drawing/2014/main" id="{C30DA889-E098-525E-163C-6B28AED7AB55}"/>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3" name="Google Shape;324;p14">
                  <a:extLst>
                    <a:ext uri="{FF2B5EF4-FFF2-40B4-BE49-F238E27FC236}">
                      <a16:creationId xmlns:a16="http://schemas.microsoft.com/office/drawing/2014/main" id="{497E9816-AFF1-6A91-85E6-B7F4B7C4C285}"/>
                    </a:ext>
                  </a:extLst>
                </p:cNvPr>
                <p:cNvSpPr txBox="1"/>
                <p:nvPr/>
              </p:nvSpPr>
              <p:spPr>
                <a:xfrm>
                  <a:off x="5254022" y="3676277"/>
                  <a:ext cx="3159832"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Monocytes</a:t>
                  </a:r>
                  <a:endParaRPr sz="600" dirty="0"/>
                </a:p>
              </p:txBody>
            </p:sp>
          </p:grpSp>
          <p:grpSp>
            <p:nvGrpSpPr>
              <p:cNvPr id="68" name="Google Shape;330;p14">
                <a:extLst>
                  <a:ext uri="{FF2B5EF4-FFF2-40B4-BE49-F238E27FC236}">
                    <a16:creationId xmlns:a16="http://schemas.microsoft.com/office/drawing/2014/main" id="{2551AE48-6B0D-CF8B-58FD-B9A45F1F4418}"/>
                  </a:ext>
                </a:extLst>
              </p:cNvPr>
              <p:cNvGrpSpPr/>
              <p:nvPr/>
            </p:nvGrpSpPr>
            <p:grpSpPr>
              <a:xfrm>
                <a:off x="2194990" y="9300639"/>
                <a:ext cx="364566" cy="299065"/>
                <a:chOff x="7320393" y="1117840"/>
                <a:chExt cx="1879337" cy="1576413"/>
              </a:xfrm>
            </p:grpSpPr>
            <p:sp>
              <p:nvSpPr>
                <p:cNvPr id="308" name="Google Shape;331;p14">
                  <a:extLst>
                    <a:ext uri="{FF2B5EF4-FFF2-40B4-BE49-F238E27FC236}">
                      <a16:creationId xmlns:a16="http://schemas.microsoft.com/office/drawing/2014/main" id="{35880C09-D0CD-2282-1AC6-344857E1805B}"/>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09" name="Google Shape;332;p14">
                  <a:extLst>
                    <a:ext uri="{FF2B5EF4-FFF2-40B4-BE49-F238E27FC236}">
                      <a16:creationId xmlns:a16="http://schemas.microsoft.com/office/drawing/2014/main" id="{95DB2001-F182-9648-46C0-479C626A0C6A}"/>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310" name="Google Shape;333;p14">
                  <a:extLst>
                    <a:ext uri="{FF2B5EF4-FFF2-40B4-BE49-F238E27FC236}">
                      <a16:creationId xmlns:a16="http://schemas.microsoft.com/office/drawing/2014/main" id="{8A037840-59CE-F54B-CEE6-E6A18FF274AF}"/>
                    </a:ext>
                  </a:extLst>
                </p:cNvPr>
                <p:cNvSpPr txBox="1"/>
                <p:nvPr/>
              </p:nvSpPr>
              <p:spPr>
                <a:xfrm>
                  <a:off x="7320393" y="1234364"/>
                  <a:ext cx="187933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grpSp>
          <p:grpSp>
            <p:nvGrpSpPr>
              <p:cNvPr id="69" name="Group 68">
                <a:extLst>
                  <a:ext uri="{FF2B5EF4-FFF2-40B4-BE49-F238E27FC236}">
                    <a16:creationId xmlns:a16="http://schemas.microsoft.com/office/drawing/2014/main" id="{AFE18079-F6E9-7E86-130C-0C01EFAF1F73}"/>
                  </a:ext>
                </a:extLst>
              </p:cNvPr>
              <p:cNvGrpSpPr/>
              <p:nvPr/>
            </p:nvGrpSpPr>
            <p:grpSpPr>
              <a:xfrm>
                <a:off x="2147008" y="8847314"/>
                <a:ext cx="186734" cy="74106"/>
                <a:chOff x="1961860" y="3517738"/>
                <a:chExt cx="568729" cy="225704"/>
              </a:xfrm>
            </p:grpSpPr>
            <p:cxnSp>
              <p:nvCxnSpPr>
                <p:cNvPr id="306" name="Straight Arrow Connector 305">
                  <a:extLst>
                    <a:ext uri="{FF2B5EF4-FFF2-40B4-BE49-F238E27FC236}">
                      <a16:creationId xmlns:a16="http://schemas.microsoft.com/office/drawing/2014/main" id="{7F5FD139-BB58-12E9-A775-EEF1ECCBE022}"/>
                    </a:ext>
                  </a:extLst>
                </p:cNvPr>
                <p:cNvCxnSpPr>
                  <a:cxnSpLocks/>
                </p:cNvCxnSpPr>
                <p:nvPr/>
              </p:nvCxnSpPr>
              <p:spPr bwMode="auto">
                <a:xfrm>
                  <a:off x="1961860" y="3517738"/>
                  <a:ext cx="568729" cy="0"/>
                </a:xfrm>
                <a:prstGeom prst="straightConnector1">
                  <a:avLst/>
                </a:prstGeom>
                <a:solidFill>
                  <a:schemeClr val="accent1"/>
                </a:solidFill>
                <a:ln w="254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Straight Connector 306">
                  <a:extLst>
                    <a:ext uri="{FF2B5EF4-FFF2-40B4-BE49-F238E27FC236}">
                      <a16:creationId xmlns:a16="http://schemas.microsoft.com/office/drawing/2014/main" id="{FB6A6BCD-736C-2F64-1922-45DA24A1DE6E}"/>
                    </a:ext>
                  </a:extLst>
                </p:cNvPr>
                <p:cNvCxnSpPr>
                  <a:cxnSpLocks/>
                </p:cNvCxnSpPr>
                <p:nvPr/>
              </p:nvCxnSpPr>
              <p:spPr bwMode="auto">
                <a:xfrm>
                  <a:off x="1999040" y="3517738"/>
                  <a:ext cx="0" cy="225704"/>
                </a:xfrm>
                <a:prstGeom prst="line">
                  <a:avLst/>
                </a:prstGeom>
                <a:solidFill>
                  <a:schemeClr val="accent1"/>
                </a:solidFill>
                <a:ln w="254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 name="TextBox 69">
                <a:extLst>
                  <a:ext uri="{FF2B5EF4-FFF2-40B4-BE49-F238E27FC236}">
                    <a16:creationId xmlns:a16="http://schemas.microsoft.com/office/drawing/2014/main" id="{5D2F8287-142B-0830-5024-087253B7D482}"/>
                  </a:ext>
                </a:extLst>
              </p:cNvPr>
              <p:cNvSpPr txBox="1"/>
              <p:nvPr/>
            </p:nvSpPr>
            <p:spPr>
              <a:xfrm>
                <a:off x="2232263" y="8668928"/>
                <a:ext cx="593741" cy="276999"/>
              </a:xfrm>
              <a:prstGeom prst="rect">
                <a:avLst/>
              </a:prstGeom>
              <a:noFill/>
            </p:spPr>
            <p:txBody>
              <a:bodyPr wrap="square" rtlCol="0">
                <a:spAutoFit/>
              </a:bodyPr>
              <a:lstStyle/>
              <a:p>
                <a:pPr algn="ctr"/>
                <a:r>
                  <a:rPr lang="en-US" sz="600" dirty="0"/>
                  <a:t>Pathogenic genes</a:t>
                </a:r>
              </a:p>
            </p:txBody>
          </p:sp>
          <p:sp>
            <p:nvSpPr>
              <p:cNvPr id="71" name="Cloud 70">
                <a:extLst>
                  <a:ext uri="{FF2B5EF4-FFF2-40B4-BE49-F238E27FC236}">
                    <a16:creationId xmlns:a16="http://schemas.microsoft.com/office/drawing/2014/main" id="{C8E9B869-36B9-B19E-D569-ABDA9E885478}"/>
                  </a:ext>
                </a:extLst>
              </p:cNvPr>
              <p:cNvSpPr/>
              <p:nvPr/>
            </p:nvSpPr>
            <p:spPr bwMode="auto">
              <a:xfrm rot="293940">
                <a:off x="1304309" y="8454315"/>
                <a:ext cx="1603484" cy="813264"/>
              </a:xfrm>
              <a:prstGeom prst="cloud">
                <a:avLst/>
              </a:prstGeom>
              <a:noFill/>
              <a:ln w="9525"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72" name="Straight Connector 71">
                <a:extLst>
                  <a:ext uri="{FF2B5EF4-FFF2-40B4-BE49-F238E27FC236}">
                    <a16:creationId xmlns:a16="http://schemas.microsoft.com/office/drawing/2014/main" id="{F79F385C-C5F0-5ACD-93B2-F58395AB9AD4}"/>
                  </a:ext>
                </a:extLst>
              </p:cNvPr>
              <p:cNvCxnSpPr/>
              <p:nvPr/>
            </p:nvCxnSpPr>
            <p:spPr bwMode="auto">
              <a:xfrm flipV="1">
                <a:off x="1471229" y="9136768"/>
                <a:ext cx="63488" cy="5501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2A25C938-D292-F8A5-9FF5-0036306658C7}"/>
                  </a:ext>
                </a:extLst>
              </p:cNvPr>
              <p:cNvCxnSpPr/>
              <p:nvPr/>
            </p:nvCxnSpPr>
            <p:spPr bwMode="auto">
              <a:xfrm flipV="1">
                <a:off x="2744741" y="8464834"/>
                <a:ext cx="80015" cy="14454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4" name="Group 73">
                <a:extLst>
                  <a:ext uri="{FF2B5EF4-FFF2-40B4-BE49-F238E27FC236}">
                    <a16:creationId xmlns:a16="http://schemas.microsoft.com/office/drawing/2014/main" id="{77FF3B27-DC16-4966-A2E0-370FAB245684}"/>
                  </a:ext>
                </a:extLst>
              </p:cNvPr>
              <p:cNvGrpSpPr/>
              <p:nvPr/>
            </p:nvGrpSpPr>
            <p:grpSpPr>
              <a:xfrm>
                <a:off x="1569611" y="9207223"/>
                <a:ext cx="382084" cy="376102"/>
                <a:chOff x="1717078" y="9157100"/>
                <a:chExt cx="382084" cy="376102"/>
              </a:xfrm>
            </p:grpSpPr>
            <p:grpSp>
              <p:nvGrpSpPr>
                <p:cNvPr id="300" name="Google Shape;325;p14">
                  <a:extLst>
                    <a:ext uri="{FF2B5EF4-FFF2-40B4-BE49-F238E27FC236}">
                      <a16:creationId xmlns:a16="http://schemas.microsoft.com/office/drawing/2014/main" id="{F8567456-A2BA-8B31-A5EA-FD777DF1E10B}"/>
                    </a:ext>
                  </a:extLst>
                </p:cNvPr>
                <p:cNvGrpSpPr/>
                <p:nvPr/>
              </p:nvGrpSpPr>
              <p:grpSpPr>
                <a:xfrm>
                  <a:off x="1717078" y="9229920"/>
                  <a:ext cx="382084" cy="303282"/>
                  <a:chOff x="7351400" y="3647440"/>
                  <a:chExt cx="1969641" cy="1598639"/>
                </a:xfrm>
              </p:grpSpPr>
              <p:grpSp>
                <p:nvGrpSpPr>
                  <p:cNvPr id="302" name="Google Shape;326;p14">
                    <a:extLst>
                      <a:ext uri="{FF2B5EF4-FFF2-40B4-BE49-F238E27FC236}">
                        <a16:creationId xmlns:a16="http://schemas.microsoft.com/office/drawing/2014/main" id="{BA44A137-8D69-1097-2AF0-1D4688516402}"/>
                      </a:ext>
                    </a:extLst>
                  </p:cNvPr>
                  <p:cNvGrpSpPr/>
                  <p:nvPr/>
                </p:nvGrpSpPr>
                <p:grpSpPr>
                  <a:xfrm>
                    <a:off x="7936643" y="3647440"/>
                    <a:ext cx="914400" cy="925830"/>
                    <a:chOff x="7924430" y="3605677"/>
                    <a:chExt cx="914400" cy="925829"/>
                  </a:xfrm>
                </p:grpSpPr>
                <p:sp>
                  <p:nvSpPr>
                    <p:cNvPr id="304" name="Google Shape;327;p14">
                      <a:extLst>
                        <a:ext uri="{FF2B5EF4-FFF2-40B4-BE49-F238E27FC236}">
                          <a16:creationId xmlns:a16="http://schemas.microsoft.com/office/drawing/2014/main" id="{0667BFF4-EDC7-A8BD-0351-89DBF4221DA5}"/>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305" name="Google Shape;328;p14">
                      <a:extLst>
                        <a:ext uri="{FF2B5EF4-FFF2-40B4-BE49-F238E27FC236}">
                          <a16:creationId xmlns:a16="http://schemas.microsoft.com/office/drawing/2014/main" id="{D63CF505-0B25-E6AD-6173-8713E2850A8B}"/>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303" name="Google Shape;329;p14">
                    <a:extLst>
                      <a:ext uri="{FF2B5EF4-FFF2-40B4-BE49-F238E27FC236}">
                        <a16:creationId xmlns:a16="http://schemas.microsoft.com/office/drawing/2014/main" id="{6432EB34-C613-E5F9-47E6-B238E6466EB7}"/>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301" name="Straight Connector 300">
                  <a:extLst>
                    <a:ext uri="{FF2B5EF4-FFF2-40B4-BE49-F238E27FC236}">
                      <a16:creationId xmlns:a16="http://schemas.microsoft.com/office/drawing/2014/main" id="{319A0FA0-3C52-B1D6-CD2C-D989A7637CD3}"/>
                    </a:ext>
                  </a:extLst>
                </p:cNvPr>
                <p:cNvCxnSpPr/>
                <p:nvPr/>
              </p:nvCxnSpPr>
              <p:spPr bwMode="auto">
                <a:xfrm flipH="1" flipV="1">
                  <a:off x="1953241" y="9157100"/>
                  <a:ext cx="571" cy="6161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5" name="Straight Connector 74">
                <a:extLst>
                  <a:ext uri="{FF2B5EF4-FFF2-40B4-BE49-F238E27FC236}">
                    <a16:creationId xmlns:a16="http://schemas.microsoft.com/office/drawing/2014/main" id="{20798B9E-CDC8-76D8-5607-4E87560A8EA6}"/>
                  </a:ext>
                </a:extLst>
              </p:cNvPr>
              <p:cNvCxnSpPr>
                <a:cxnSpLocks/>
                <a:stCxn id="71" idx="3"/>
                <a:endCxn id="313" idx="2"/>
              </p:cNvCxnSpPr>
              <p:nvPr/>
            </p:nvCxnSpPr>
            <p:spPr bwMode="auto">
              <a:xfrm flipV="1">
                <a:off x="2136806" y="8393071"/>
                <a:ext cx="1889" cy="10905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EA2E1610-98E3-74F5-B29B-4D18BB5D8F9C}"/>
                  </a:ext>
                </a:extLst>
              </p:cNvPr>
              <p:cNvCxnSpPr/>
              <p:nvPr/>
            </p:nvCxnSpPr>
            <p:spPr bwMode="auto">
              <a:xfrm>
                <a:off x="1469987" y="8441757"/>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1778E9BD-EAE8-98C9-B30C-97A4A50B3240}"/>
                  </a:ext>
                </a:extLst>
              </p:cNvPr>
              <p:cNvCxnSpPr/>
              <p:nvPr/>
            </p:nvCxnSpPr>
            <p:spPr bwMode="auto">
              <a:xfrm>
                <a:off x="2620629" y="9157641"/>
                <a:ext cx="48940" cy="6904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42C0660B-FD16-0994-E92F-23316AB691B0}"/>
                  </a:ext>
                </a:extLst>
              </p:cNvPr>
              <p:cNvCxnSpPr/>
              <p:nvPr/>
            </p:nvCxnSpPr>
            <p:spPr bwMode="auto">
              <a:xfrm>
                <a:off x="2313392" y="9226592"/>
                <a:ext cx="24256" cy="80469"/>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9" name="Group 78">
                <a:extLst>
                  <a:ext uri="{FF2B5EF4-FFF2-40B4-BE49-F238E27FC236}">
                    <a16:creationId xmlns:a16="http://schemas.microsoft.com/office/drawing/2014/main" id="{A916B498-17A2-871F-EDA9-F2ED4A1DC169}"/>
                  </a:ext>
                </a:extLst>
              </p:cNvPr>
              <p:cNvGrpSpPr/>
              <p:nvPr/>
            </p:nvGrpSpPr>
            <p:grpSpPr>
              <a:xfrm>
                <a:off x="5427629" y="7881276"/>
                <a:ext cx="2248650" cy="1759648"/>
                <a:chOff x="-292854" y="1654294"/>
                <a:chExt cx="1795023" cy="731094"/>
              </a:xfrm>
            </p:grpSpPr>
            <p:sp>
              <p:nvSpPr>
                <p:cNvPr id="298" name="TextBox 297">
                  <a:extLst>
                    <a:ext uri="{FF2B5EF4-FFF2-40B4-BE49-F238E27FC236}">
                      <a16:creationId xmlns:a16="http://schemas.microsoft.com/office/drawing/2014/main" id="{2B8ED913-9DA2-C585-4320-78640CA3B19B}"/>
                    </a:ext>
                  </a:extLst>
                </p:cNvPr>
                <p:cNvSpPr txBox="1"/>
                <p:nvPr/>
              </p:nvSpPr>
              <p:spPr>
                <a:xfrm>
                  <a:off x="-155324" y="1664212"/>
                  <a:ext cx="1402700" cy="115087"/>
                </a:xfrm>
                <a:prstGeom prst="rect">
                  <a:avLst/>
                </a:prstGeom>
                <a:noFill/>
              </p:spPr>
              <p:txBody>
                <a:bodyPr wrap="square" rtlCol="0">
                  <a:spAutoFit/>
                </a:bodyPr>
                <a:lstStyle/>
                <a:p>
                  <a:pPr algn="ctr"/>
                  <a:r>
                    <a:rPr lang="en-US" sz="600" b="1" dirty="0"/>
                    <a:t>Diverse cell types and mechanisms lead to common phenotype of RA</a:t>
                  </a:r>
                </a:p>
              </p:txBody>
            </p:sp>
            <p:sp>
              <p:nvSpPr>
                <p:cNvPr id="299" name="Rounded Rectangle 298">
                  <a:extLst>
                    <a:ext uri="{FF2B5EF4-FFF2-40B4-BE49-F238E27FC236}">
                      <a16:creationId xmlns:a16="http://schemas.microsoft.com/office/drawing/2014/main" id="{8E230175-D44E-7F3E-4202-72D10C5D3CF1}"/>
                    </a:ext>
                  </a:extLst>
                </p:cNvPr>
                <p:cNvSpPr/>
                <p:nvPr/>
              </p:nvSpPr>
              <p:spPr bwMode="auto">
                <a:xfrm>
                  <a:off x="-292854" y="1654294"/>
                  <a:ext cx="1795023" cy="73109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80" name="Group 79">
                <a:extLst>
                  <a:ext uri="{FF2B5EF4-FFF2-40B4-BE49-F238E27FC236}">
                    <a16:creationId xmlns:a16="http://schemas.microsoft.com/office/drawing/2014/main" id="{A58E9F5D-7303-2BF3-1EB7-679987AA8306}"/>
                  </a:ext>
                </a:extLst>
              </p:cNvPr>
              <p:cNvGrpSpPr/>
              <p:nvPr/>
            </p:nvGrpSpPr>
            <p:grpSpPr>
              <a:xfrm>
                <a:off x="858685" y="8750559"/>
                <a:ext cx="269611" cy="608559"/>
                <a:chOff x="937938" y="8133362"/>
                <a:chExt cx="269611" cy="1739010"/>
              </a:xfrm>
            </p:grpSpPr>
            <p:cxnSp>
              <p:nvCxnSpPr>
                <p:cNvPr id="296" name="Straight Arrow Connector 295">
                  <a:extLst>
                    <a:ext uri="{FF2B5EF4-FFF2-40B4-BE49-F238E27FC236}">
                      <a16:creationId xmlns:a16="http://schemas.microsoft.com/office/drawing/2014/main" id="{942CB70B-4531-CCC3-CAB6-8BF0531D0868}"/>
                    </a:ext>
                  </a:extLst>
                </p:cNvPr>
                <p:cNvCxnSpPr>
                  <a:cxnSpLocks/>
                </p:cNvCxnSpPr>
                <p:nvPr/>
              </p:nvCxnSpPr>
              <p:spPr bwMode="auto">
                <a:xfrm>
                  <a:off x="937938" y="8137524"/>
                  <a:ext cx="269611"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Straight Connector 296">
                  <a:extLst>
                    <a:ext uri="{FF2B5EF4-FFF2-40B4-BE49-F238E27FC236}">
                      <a16:creationId xmlns:a16="http://schemas.microsoft.com/office/drawing/2014/main" id="{6FB1D752-8D17-E599-9731-44D1E2867F64}"/>
                    </a:ext>
                  </a:extLst>
                </p:cNvPr>
                <p:cNvCxnSpPr>
                  <a:cxnSpLocks/>
                </p:cNvCxnSpPr>
                <p:nvPr/>
              </p:nvCxnSpPr>
              <p:spPr bwMode="auto">
                <a:xfrm flipV="1">
                  <a:off x="1041065" y="8133362"/>
                  <a:ext cx="0" cy="1739010"/>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1" name="Group 80">
                <a:extLst>
                  <a:ext uri="{FF2B5EF4-FFF2-40B4-BE49-F238E27FC236}">
                    <a16:creationId xmlns:a16="http://schemas.microsoft.com/office/drawing/2014/main" id="{92369AA2-FA18-3F01-E8FF-E1B58E39E3B3}"/>
                  </a:ext>
                </a:extLst>
              </p:cNvPr>
              <p:cNvGrpSpPr/>
              <p:nvPr/>
            </p:nvGrpSpPr>
            <p:grpSpPr>
              <a:xfrm>
                <a:off x="4834073" y="7594509"/>
                <a:ext cx="877418" cy="1113004"/>
                <a:chOff x="5631034" y="7585407"/>
                <a:chExt cx="877418" cy="1113004"/>
              </a:xfrm>
            </p:grpSpPr>
            <p:cxnSp>
              <p:nvCxnSpPr>
                <p:cNvPr id="293" name="Straight Arrow Connector 292">
                  <a:extLst>
                    <a:ext uri="{FF2B5EF4-FFF2-40B4-BE49-F238E27FC236}">
                      <a16:creationId xmlns:a16="http://schemas.microsoft.com/office/drawing/2014/main" id="{680869A6-C30E-EBB5-7E51-C0D900F1ABF5}"/>
                    </a:ext>
                  </a:extLst>
                </p:cNvPr>
                <p:cNvCxnSpPr>
                  <a:cxnSpLocks/>
                </p:cNvCxnSpPr>
                <p:nvPr/>
              </p:nvCxnSpPr>
              <p:spPr bwMode="auto">
                <a:xfrm>
                  <a:off x="5863605" y="8698411"/>
                  <a:ext cx="364147" cy="0"/>
                </a:xfrm>
                <a:prstGeom prst="straightConnector1">
                  <a:avLst/>
                </a:prstGeom>
                <a:solidFill>
                  <a:schemeClr val="accent1"/>
                </a:solidFill>
                <a:ln w="28575"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4" name="TextBox 293">
                  <a:extLst>
                    <a:ext uri="{FF2B5EF4-FFF2-40B4-BE49-F238E27FC236}">
                      <a16:creationId xmlns:a16="http://schemas.microsoft.com/office/drawing/2014/main" id="{5FA5BCA6-EE94-373E-CF75-67F324CA4932}"/>
                    </a:ext>
                  </a:extLst>
                </p:cNvPr>
                <p:cNvSpPr txBox="1"/>
                <p:nvPr/>
              </p:nvSpPr>
              <p:spPr>
                <a:xfrm>
                  <a:off x="5631034" y="7585407"/>
                  <a:ext cx="877418" cy="276999"/>
                </a:xfrm>
                <a:prstGeom prst="rect">
                  <a:avLst/>
                </a:prstGeom>
                <a:noFill/>
              </p:spPr>
              <p:txBody>
                <a:bodyPr wrap="square" rtlCol="0">
                  <a:spAutoFit/>
                </a:bodyPr>
                <a:lstStyle/>
                <a:p>
                  <a:pPr algn="ctr"/>
                  <a:r>
                    <a:rPr lang="en-US" sz="600" dirty="0">
                      <a:solidFill>
                        <a:srgbClr val="7030A0"/>
                      </a:solidFill>
                    </a:rPr>
                    <a:t>Signature cells migrate to joint</a:t>
                  </a:r>
                </a:p>
              </p:txBody>
            </p:sp>
            <p:cxnSp>
              <p:nvCxnSpPr>
                <p:cNvPr id="295" name="Straight Connector 294">
                  <a:extLst>
                    <a:ext uri="{FF2B5EF4-FFF2-40B4-BE49-F238E27FC236}">
                      <a16:creationId xmlns:a16="http://schemas.microsoft.com/office/drawing/2014/main" id="{FCB0E4A8-E781-669D-AF6A-F8A57F04B381}"/>
                    </a:ext>
                  </a:extLst>
                </p:cNvPr>
                <p:cNvCxnSpPr>
                  <a:cxnSpLocks/>
                  <a:stCxn id="294" idx="2"/>
                </p:cNvCxnSpPr>
                <p:nvPr/>
              </p:nvCxnSpPr>
              <p:spPr bwMode="auto">
                <a:xfrm flipH="1">
                  <a:off x="6059352" y="7862406"/>
                  <a:ext cx="0" cy="831852"/>
                </a:xfrm>
                <a:prstGeom prst="line">
                  <a:avLst/>
                </a:prstGeom>
                <a:solidFill>
                  <a:schemeClr val="accent1"/>
                </a:solidFill>
                <a:ln w="12700" cap="flat" cmpd="sng" algn="ctr">
                  <a:solidFill>
                    <a:schemeClr val="tx1"/>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 name="Group 81">
                <a:extLst>
                  <a:ext uri="{FF2B5EF4-FFF2-40B4-BE49-F238E27FC236}">
                    <a16:creationId xmlns:a16="http://schemas.microsoft.com/office/drawing/2014/main" id="{9B4A6B80-2AA1-9E36-1B25-2757ACD819B9}"/>
                  </a:ext>
                </a:extLst>
              </p:cNvPr>
              <p:cNvGrpSpPr/>
              <p:nvPr/>
            </p:nvGrpSpPr>
            <p:grpSpPr>
              <a:xfrm>
                <a:off x="126570" y="8197386"/>
                <a:ext cx="688995" cy="1063200"/>
                <a:chOff x="227633" y="7884073"/>
                <a:chExt cx="688995" cy="1063200"/>
              </a:xfrm>
            </p:grpSpPr>
            <p:grpSp>
              <p:nvGrpSpPr>
                <p:cNvPr id="289" name="Group 288">
                  <a:extLst>
                    <a:ext uri="{FF2B5EF4-FFF2-40B4-BE49-F238E27FC236}">
                      <a16:creationId xmlns:a16="http://schemas.microsoft.com/office/drawing/2014/main" id="{882C57F7-E8B2-99F7-1492-032DAFC6A834}"/>
                    </a:ext>
                  </a:extLst>
                </p:cNvPr>
                <p:cNvGrpSpPr/>
                <p:nvPr/>
              </p:nvGrpSpPr>
              <p:grpSpPr>
                <a:xfrm>
                  <a:off x="227633" y="7884073"/>
                  <a:ext cx="688995" cy="1063200"/>
                  <a:chOff x="98083" y="1360449"/>
                  <a:chExt cx="1310561" cy="1904904"/>
                </a:xfrm>
              </p:grpSpPr>
              <p:sp>
                <p:nvSpPr>
                  <p:cNvPr id="291" name="TextBox 290">
                    <a:extLst>
                      <a:ext uri="{FF2B5EF4-FFF2-40B4-BE49-F238E27FC236}">
                        <a16:creationId xmlns:a16="http://schemas.microsoft.com/office/drawing/2014/main" id="{DB8A6B3D-16EC-7D11-456F-5773E70A4F0A}"/>
                      </a:ext>
                    </a:extLst>
                  </p:cNvPr>
                  <p:cNvSpPr txBox="1"/>
                  <p:nvPr/>
                </p:nvSpPr>
                <p:spPr>
                  <a:xfrm>
                    <a:off x="278500" y="1424116"/>
                    <a:ext cx="881807" cy="330861"/>
                  </a:xfrm>
                  <a:prstGeom prst="rect">
                    <a:avLst/>
                  </a:prstGeom>
                  <a:noFill/>
                </p:spPr>
                <p:txBody>
                  <a:bodyPr wrap="none" rtlCol="0">
                    <a:spAutoFit/>
                  </a:bodyPr>
                  <a:lstStyle/>
                  <a:p>
                    <a:pPr algn="ctr"/>
                    <a:r>
                      <a:rPr lang="en-US" sz="600" b="1" dirty="0"/>
                      <a:t>Healthy</a:t>
                    </a:r>
                  </a:p>
                </p:txBody>
              </p:sp>
              <p:sp>
                <p:nvSpPr>
                  <p:cNvPr id="292" name="Rounded Rectangle 291">
                    <a:extLst>
                      <a:ext uri="{FF2B5EF4-FFF2-40B4-BE49-F238E27FC236}">
                        <a16:creationId xmlns:a16="http://schemas.microsoft.com/office/drawing/2014/main" id="{5C965B36-2D91-7D74-4BF0-86393604E2F5}"/>
                      </a:ext>
                    </a:extLst>
                  </p:cNvPr>
                  <p:cNvSpPr/>
                  <p:nvPr/>
                </p:nvSpPr>
                <p:spPr bwMode="auto">
                  <a:xfrm>
                    <a:off x="98083" y="1360449"/>
                    <a:ext cx="1310561" cy="1904904"/>
                  </a:xfrm>
                  <a:prstGeom prst="roundRect">
                    <a:avLst/>
                  </a:prstGeom>
                  <a:noFill/>
                  <a:ln w="19050" cap="flat" cmpd="sng" algn="ctr">
                    <a:solidFill>
                      <a:srgbClr val="4DAF4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pic>
              <p:nvPicPr>
                <p:cNvPr id="290" name="Picture 289" descr="A diagram of a knee joint&#10;&#10;Description automatically generated">
                  <a:extLst>
                    <a:ext uri="{FF2B5EF4-FFF2-40B4-BE49-F238E27FC236}">
                      <a16:creationId xmlns:a16="http://schemas.microsoft.com/office/drawing/2014/main" id="{32A52AFD-34DD-5AB5-BB39-8E06B6442903}"/>
                    </a:ext>
                  </a:extLst>
                </p:cNvPr>
                <p:cNvPicPr>
                  <a:picLocks noChangeAspect="1"/>
                </p:cNvPicPr>
                <p:nvPr/>
              </p:nvPicPr>
              <p:blipFill rotWithShape="1">
                <a:blip r:embed="rId20"/>
                <a:srcRect l="37333" t="13741" r="33243" b="15171"/>
                <a:stretch/>
              </p:blipFill>
              <p:spPr>
                <a:xfrm>
                  <a:off x="362312" y="8121498"/>
                  <a:ext cx="412397" cy="697439"/>
                </a:xfrm>
                <a:prstGeom prst="rect">
                  <a:avLst/>
                </a:prstGeom>
              </p:spPr>
            </p:pic>
          </p:grpSp>
          <p:pic>
            <p:nvPicPr>
              <p:cNvPr id="83" name="Picture 82" descr="A diagram of a knee joint&#10;&#10;Description automatically generated">
                <a:extLst>
                  <a:ext uri="{FF2B5EF4-FFF2-40B4-BE49-F238E27FC236}">
                    <a16:creationId xmlns:a16="http://schemas.microsoft.com/office/drawing/2014/main" id="{07324F3A-0A0E-D41E-E79F-A51C0494D470}"/>
                  </a:ext>
                </a:extLst>
              </p:cNvPr>
              <p:cNvPicPr>
                <a:picLocks noChangeAspect="1"/>
              </p:cNvPicPr>
              <p:nvPr/>
            </p:nvPicPr>
            <p:blipFill rotWithShape="1">
              <a:blip r:embed="rId20"/>
              <a:srcRect l="2585" t="13741" r="65013" b="15171"/>
              <a:stretch/>
            </p:blipFill>
            <p:spPr>
              <a:xfrm>
                <a:off x="6312095" y="8491368"/>
                <a:ext cx="534227" cy="820424"/>
              </a:xfrm>
              <a:prstGeom prst="rect">
                <a:avLst/>
              </a:prstGeom>
            </p:spPr>
          </p:pic>
          <p:grpSp>
            <p:nvGrpSpPr>
              <p:cNvPr id="84" name="Google Shape;295;p14">
                <a:extLst>
                  <a:ext uri="{FF2B5EF4-FFF2-40B4-BE49-F238E27FC236}">
                    <a16:creationId xmlns:a16="http://schemas.microsoft.com/office/drawing/2014/main" id="{0E2EFE83-140A-7FCE-9A5E-370B2D96AF0F}"/>
                  </a:ext>
                </a:extLst>
              </p:cNvPr>
              <p:cNvGrpSpPr/>
              <p:nvPr/>
            </p:nvGrpSpPr>
            <p:grpSpPr>
              <a:xfrm>
                <a:off x="6852964" y="8445532"/>
                <a:ext cx="389946" cy="210108"/>
                <a:chOff x="5658157" y="4910113"/>
                <a:chExt cx="2010172" cy="1107508"/>
              </a:xfrm>
            </p:grpSpPr>
            <p:grpSp>
              <p:nvGrpSpPr>
                <p:cNvPr id="285" name="Google Shape;296;p14">
                  <a:extLst>
                    <a:ext uri="{FF2B5EF4-FFF2-40B4-BE49-F238E27FC236}">
                      <a16:creationId xmlns:a16="http://schemas.microsoft.com/office/drawing/2014/main" id="{F206260E-24AD-2BC7-7E5B-19053D3F38DD}"/>
                    </a:ext>
                  </a:extLst>
                </p:cNvPr>
                <p:cNvGrpSpPr/>
                <p:nvPr/>
              </p:nvGrpSpPr>
              <p:grpSpPr>
                <a:xfrm>
                  <a:off x="6143375" y="4910113"/>
                  <a:ext cx="914400" cy="914401"/>
                  <a:chOff x="8767890" y="5268760"/>
                  <a:chExt cx="914400" cy="914400"/>
                </a:xfrm>
              </p:grpSpPr>
              <p:sp>
                <p:nvSpPr>
                  <p:cNvPr id="287" name="Google Shape;297;p14">
                    <a:extLst>
                      <a:ext uri="{FF2B5EF4-FFF2-40B4-BE49-F238E27FC236}">
                        <a16:creationId xmlns:a16="http://schemas.microsoft.com/office/drawing/2014/main" id="{DD69392F-2142-8558-9054-34CEE2915F25}"/>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8" name="Google Shape;298;p14">
                    <a:extLst>
                      <a:ext uri="{FF2B5EF4-FFF2-40B4-BE49-F238E27FC236}">
                        <a16:creationId xmlns:a16="http://schemas.microsoft.com/office/drawing/2014/main" id="{BBFE464A-7408-05FE-9CE0-7419CAB89B94}"/>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86" name="Google Shape;299;p14">
                  <a:extLst>
                    <a:ext uri="{FF2B5EF4-FFF2-40B4-BE49-F238E27FC236}">
                      <a16:creationId xmlns:a16="http://schemas.microsoft.com/office/drawing/2014/main" id="{D5E77E92-FB4B-94D6-8BB4-A6A87F33D187}"/>
                    </a:ext>
                  </a:extLst>
                </p:cNvPr>
                <p:cNvSpPr txBox="1"/>
                <p:nvPr/>
              </p:nvSpPr>
              <p:spPr>
                <a:xfrm>
                  <a:off x="5658157" y="5044432"/>
                  <a:ext cx="2010172"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panose="020B0604020202020204" pitchFamily="34" charset="0"/>
                      <a:ea typeface="Arial"/>
                      <a:cs typeface="Arial" panose="020B0604020202020204" pitchFamily="34" charset="0"/>
                      <a:sym typeface="Arial"/>
                    </a:rPr>
                    <a:t>NK</a:t>
                  </a:r>
                  <a:endParaRPr sz="600" i="1" u="none" strike="noStrike" cap="none" baseline="-25000" dirty="0">
                    <a:solidFill>
                      <a:schemeClr val="lt1"/>
                    </a:solidFill>
                    <a:latin typeface="Arial" panose="020B0604020202020204" pitchFamily="34" charset="0"/>
                    <a:ea typeface="Arial"/>
                    <a:cs typeface="Arial" panose="020B0604020202020204" pitchFamily="34" charset="0"/>
                    <a:sym typeface="Arial"/>
                  </a:endParaRPr>
                </a:p>
              </p:txBody>
            </p:sp>
          </p:grpSp>
          <p:grpSp>
            <p:nvGrpSpPr>
              <p:cNvPr id="85" name="Google Shape;300;p14">
                <a:extLst>
                  <a:ext uri="{FF2B5EF4-FFF2-40B4-BE49-F238E27FC236}">
                    <a16:creationId xmlns:a16="http://schemas.microsoft.com/office/drawing/2014/main" id="{586DB414-2EF7-C5DE-EAC8-E07EF800DDF9}"/>
                  </a:ext>
                </a:extLst>
              </p:cNvPr>
              <p:cNvGrpSpPr/>
              <p:nvPr/>
            </p:nvGrpSpPr>
            <p:grpSpPr>
              <a:xfrm>
                <a:off x="6806130" y="8858001"/>
                <a:ext cx="411470" cy="307261"/>
                <a:chOff x="6976650" y="1117840"/>
                <a:chExt cx="2121124" cy="1619611"/>
              </a:xfrm>
            </p:grpSpPr>
            <p:sp>
              <p:nvSpPr>
                <p:cNvPr id="282" name="Google Shape;301;p14">
                  <a:extLst>
                    <a:ext uri="{FF2B5EF4-FFF2-40B4-BE49-F238E27FC236}">
                      <a16:creationId xmlns:a16="http://schemas.microsoft.com/office/drawing/2014/main" id="{EE6CC327-C9E8-3829-0920-CA8CD5526A10}"/>
                    </a:ext>
                  </a:extLst>
                </p:cNvPr>
                <p:cNvSpPr/>
                <p:nvPr/>
              </p:nvSpPr>
              <p:spPr>
                <a:xfrm rot="10343967">
                  <a:off x="7741305" y="1117840"/>
                  <a:ext cx="914399" cy="914401"/>
                </a:xfrm>
                <a:prstGeom prst="ellipse">
                  <a:avLst/>
                </a:prstGeom>
                <a:gradFill>
                  <a:gsLst>
                    <a:gs pos="0">
                      <a:schemeClr val="lt1"/>
                    </a:gs>
                    <a:gs pos="25000">
                      <a:schemeClr val="lt1"/>
                    </a:gs>
                    <a:gs pos="80000">
                      <a:srgbClr val="E4181B"/>
                    </a:gs>
                    <a:gs pos="100000">
                      <a:srgbClr val="E4181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3" name="Google Shape;302;p14">
                  <a:extLst>
                    <a:ext uri="{FF2B5EF4-FFF2-40B4-BE49-F238E27FC236}">
                      <a16:creationId xmlns:a16="http://schemas.microsoft.com/office/drawing/2014/main" id="{82BAF663-F9A3-1E80-3ED3-213B1E98C776}"/>
                    </a:ext>
                  </a:extLst>
                </p:cNvPr>
                <p:cNvSpPr/>
                <p:nvPr/>
              </p:nvSpPr>
              <p:spPr>
                <a:xfrm>
                  <a:off x="7896024" y="1389085"/>
                  <a:ext cx="594360" cy="594361"/>
                </a:xfrm>
                <a:prstGeom prst="ellipse">
                  <a:avLst/>
                </a:prstGeom>
                <a:solidFill>
                  <a:srgbClr val="E418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84" name="Google Shape;303;p14">
                  <a:extLst>
                    <a:ext uri="{FF2B5EF4-FFF2-40B4-BE49-F238E27FC236}">
                      <a16:creationId xmlns:a16="http://schemas.microsoft.com/office/drawing/2014/main" id="{3B9130AF-9C76-9A03-4A32-ABBD1B5C7920}"/>
                    </a:ext>
                  </a:extLst>
                </p:cNvPr>
                <p:cNvSpPr txBox="1"/>
                <p:nvPr/>
              </p:nvSpPr>
              <p:spPr>
                <a:xfrm>
                  <a:off x="6976650" y="1277566"/>
                  <a:ext cx="2121124" cy="1459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 Naive </a:t>
                  </a:r>
                  <a:endParaRPr sz="600" dirty="0">
                    <a:latin typeface="Arial" panose="020B0604020202020204" pitchFamily="34" charset="0"/>
                    <a:cs typeface="Arial" panose="020B0604020202020204" pitchFamily="34" charset="0"/>
                  </a:endParaRPr>
                </a:p>
              </p:txBody>
            </p:sp>
          </p:grpSp>
          <p:grpSp>
            <p:nvGrpSpPr>
              <p:cNvPr id="86" name="Google Shape;312;p14">
                <a:extLst>
                  <a:ext uri="{FF2B5EF4-FFF2-40B4-BE49-F238E27FC236}">
                    <a16:creationId xmlns:a16="http://schemas.microsoft.com/office/drawing/2014/main" id="{082B1A81-BA22-C7DC-299F-C1A55684F9AB}"/>
                  </a:ext>
                </a:extLst>
              </p:cNvPr>
              <p:cNvGrpSpPr/>
              <p:nvPr/>
            </p:nvGrpSpPr>
            <p:grpSpPr>
              <a:xfrm>
                <a:off x="5787888" y="8852106"/>
                <a:ext cx="418381" cy="291713"/>
                <a:chOff x="7300323" y="3572476"/>
                <a:chExt cx="2156747" cy="1537659"/>
              </a:xfrm>
            </p:grpSpPr>
            <p:grpSp>
              <p:nvGrpSpPr>
                <p:cNvPr id="278" name="Google Shape;313;p14">
                  <a:extLst>
                    <a:ext uri="{FF2B5EF4-FFF2-40B4-BE49-F238E27FC236}">
                      <a16:creationId xmlns:a16="http://schemas.microsoft.com/office/drawing/2014/main" id="{7B033F8D-7475-2EAF-C302-5E5D706F6AF0}"/>
                    </a:ext>
                  </a:extLst>
                </p:cNvPr>
                <p:cNvGrpSpPr/>
                <p:nvPr/>
              </p:nvGrpSpPr>
              <p:grpSpPr>
                <a:xfrm>
                  <a:off x="8009957" y="3572476"/>
                  <a:ext cx="914400" cy="942232"/>
                  <a:chOff x="7997744" y="3530713"/>
                  <a:chExt cx="914400" cy="942231"/>
                </a:xfrm>
              </p:grpSpPr>
              <p:sp>
                <p:nvSpPr>
                  <p:cNvPr id="280" name="Google Shape;314;p14">
                    <a:extLst>
                      <a:ext uri="{FF2B5EF4-FFF2-40B4-BE49-F238E27FC236}">
                        <a16:creationId xmlns:a16="http://schemas.microsoft.com/office/drawing/2014/main" id="{89AFC75B-E6A8-C572-D6A0-ECF340EF1474}"/>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81" name="Google Shape;315;p14">
                    <a:extLst>
                      <a:ext uri="{FF2B5EF4-FFF2-40B4-BE49-F238E27FC236}">
                        <a16:creationId xmlns:a16="http://schemas.microsoft.com/office/drawing/2014/main" id="{CCC115A8-511F-C7C1-9EF2-BEE881E5D3E3}"/>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9" name="Google Shape;316;p14">
                  <a:extLst>
                    <a:ext uri="{FF2B5EF4-FFF2-40B4-BE49-F238E27FC236}">
                      <a16:creationId xmlns:a16="http://schemas.microsoft.com/office/drawing/2014/main" id="{FCA71977-7F0D-3BA8-A79B-75CE21DBB92B}"/>
                    </a:ext>
                  </a:extLst>
                </p:cNvPr>
                <p:cNvSpPr txBox="1"/>
                <p:nvPr/>
              </p:nvSpPr>
              <p:spPr>
                <a:xfrm>
                  <a:off x="7300323" y="3650246"/>
                  <a:ext cx="2156747"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 Naive</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7" name="Google Shape;321;p14">
                <a:extLst>
                  <a:ext uri="{FF2B5EF4-FFF2-40B4-BE49-F238E27FC236}">
                    <a16:creationId xmlns:a16="http://schemas.microsoft.com/office/drawing/2014/main" id="{F4D548F7-DFB8-EBD9-F790-C3AFF6CFEEA7}"/>
                  </a:ext>
                </a:extLst>
              </p:cNvPr>
              <p:cNvGrpSpPr/>
              <p:nvPr/>
            </p:nvGrpSpPr>
            <p:grpSpPr>
              <a:xfrm>
                <a:off x="6241532" y="8276113"/>
                <a:ext cx="602484" cy="193462"/>
                <a:chOff x="5240403" y="3629701"/>
                <a:chExt cx="3105797" cy="1019762"/>
              </a:xfrm>
            </p:grpSpPr>
            <p:sp>
              <p:nvSpPr>
                <p:cNvPr id="275" name="Google Shape;322;p14">
                  <a:extLst>
                    <a:ext uri="{FF2B5EF4-FFF2-40B4-BE49-F238E27FC236}">
                      <a16:creationId xmlns:a16="http://schemas.microsoft.com/office/drawing/2014/main" id="{5638CA76-C776-4FE2-5F73-43FC4F1F885E}"/>
                    </a:ext>
                  </a:extLst>
                </p:cNvPr>
                <p:cNvSpPr/>
                <p:nvPr/>
              </p:nvSpPr>
              <p:spPr>
                <a:xfrm rot="-1299919">
                  <a:off x="6295788" y="3629701"/>
                  <a:ext cx="914399" cy="914402"/>
                </a:xfrm>
                <a:prstGeom prst="ellipse">
                  <a:avLst/>
                </a:prstGeom>
                <a:gradFill>
                  <a:gsLst>
                    <a:gs pos="0">
                      <a:schemeClr val="lt1"/>
                    </a:gs>
                    <a:gs pos="15000">
                      <a:schemeClr val="lt1"/>
                    </a:gs>
                    <a:gs pos="100000">
                      <a:srgbClr val="33A02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6" name="Google Shape;323;p14">
                  <a:extLst>
                    <a:ext uri="{FF2B5EF4-FFF2-40B4-BE49-F238E27FC236}">
                      <a16:creationId xmlns:a16="http://schemas.microsoft.com/office/drawing/2014/main" id="{CE135243-3136-58C1-0477-8FA2B10D40EC}"/>
                    </a:ext>
                  </a:extLst>
                </p:cNvPr>
                <p:cNvSpPr/>
                <p:nvPr/>
              </p:nvSpPr>
              <p:spPr>
                <a:xfrm>
                  <a:off x="6433476" y="3887309"/>
                  <a:ext cx="594360" cy="594361"/>
                </a:xfrm>
                <a:prstGeom prst="ellipse">
                  <a:avLst/>
                </a:prstGeom>
                <a:solidFill>
                  <a:srgbClr val="33A0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7" name="Google Shape;324;p14">
                  <a:extLst>
                    <a:ext uri="{FF2B5EF4-FFF2-40B4-BE49-F238E27FC236}">
                      <a16:creationId xmlns:a16="http://schemas.microsoft.com/office/drawing/2014/main" id="{600DC7D8-90C3-63E1-CA98-8FAFF16E57A0}"/>
                    </a:ext>
                  </a:extLst>
                </p:cNvPr>
                <p:cNvSpPr txBox="1"/>
                <p:nvPr/>
              </p:nvSpPr>
              <p:spPr>
                <a:xfrm>
                  <a:off x="5240403" y="3676277"/>
                  <a:ext cx="3105797" cy="973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Monocytes</a:t>
                  </a:r>
                  <a:endParaRPr sz="600" dirty="0">
                    <a:latin typeface="Arial" panose="020B0604020202020204" pitchFamily="34" charset="0"/>
                    <a:cs typeface="Arial" panose="020B0604020202020204" pitchFamily="34" charset="0"/>
                  </a:endParaRPr>
                </a:p>
              </p:txBody>
            </p:sp>
          </p:grpSp>
          <p:grpSp>
            <p:nvGrpSpPr>
              <p:cNvPr id="88" name="Google Shape;325;p14">
                <a:extLst>
                  <a:ext uri="{FF2B5EF4-FFF2-40B4-BE49-F238E27FC236}">
                    <a16:creationId xmlns:a16="http://schemas.microsoft.com/office/drawing/2014/main" id="{73B9D7C0-3337-DF29-2883-183F1C93E7F8}"/>
                  </a:ext>
                </a:extLst>
              </p:cNvPr>
              <p:cNvGrpSpPr/>
              <p:nvPr/>
            </p:nvGrpSpPr>
            <p:grpSpPr>
              <a:xfrm>
                <a:off x="5949787" y="9295907"/>
                <a:ext cx="382084" cy="290582"/>
                <a:chOff x="7367767" y="3647440"/>
                <a:chExt cx="1969641" cy="1531695"/>
              </a:xfrm>
            </p:grpSpPr>
            <p:grpSp>
              <p:nvGrpSpPr>
                <p:cNvPr id="271" name="Google Shape;326;p14">
                  <a:extLst>
                    <a:ext uri="{FF2B5EF4-FFF2-40B4-BE49-F238E27FC236}">
                      <a16:creationId xmlns:a16="http://schemas.microsoft.com/office/drawing/2014/main" id="{D9AB5F9C-0808-4434-17AB-73D6F1489986}"/>
                    </a:ext>
                  </a:extLst>
                </p:cNvPr>
                <p:cNvGrpSpPr/>
                <p:nvPr/>
              </p:nvGrpSpPr>
              <p:grpSpPr>
                <a:xfrm>
                  <a:off x="7936643" y="3647440"/>
                  <a:ext cx="914400" cy="925830"/>
                  <a:chOff x="7924430" y="3605677"/>
                  <a:chExt cx="914400" cy="925829"/>
                </a:xfrm>
              </p:grpSpPr>
              <p:sp>
                <p:nvSpPr>
                  <p:cNvPr id="273" name="Google Shape;327;p14">
                    <a:extLst>
                      <a:ext uri="{FF2B5EF4-FFF2-40B4-BE49-F238E27FC236}">
                        <a16:creationId xmlns:a16="http://schemas.microsoft.com/office/drawing/2014/main" id="{2E47FAE0-5CC4-DC6D-3906-B6B96D17792F}"/>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sp>
                <p:nvSpPr>
                  <p:cNvPr id="274" name="Google Shape;328;p14">
                    <a:extLst>
                      <a:ext uri="{FF2B5EF4-FFF2-40B4-BE49-F238E27FC236}">
                        <a16:creationId xmlns:a16="http://schemas.microsoft.com/office/drawing/2014/main" id="{814A8D1D-8081-2B01-EB4F-E082AD20C8B2}"/>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sp>
              <p:nvSpPr>
                <p:cNvPr id="272" name="Google Shape;329;p14">
                  <a:extLst>
                    <a:ext uri="{FF2B5EF4-FFF2-40B4-BE49-F238E27FC236}">
                      <a16:creationId xmlns:a16="http://schemas.microsoft.com/office/drawing/2014/main" id="{925D9C5F-73A4-DFD4-8BF3-9732749C0312}"/>
                    </a:ext>
                  </a:extLst>
                </p:cNvPr>
                <p:cNvSpPr txBox="1"/>
                <p:nvPr/>
              </p:nvSpPr>
              <p:spPr>
                <a:xfrm>
                  <a:off x="7367767" y="3719243"/>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CD4  TCM</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9" name="Google Shape;330;p14">
                <a:extLst>
                  <a:ext uri="{FF2B5EF4-FFF2-40B4-BE49-F238E27FC236}">
                    <a16:creationId xmlns:a16="http://schemas.microsoft.com/office/drawing/2014/main" id="{53963025-6D3D-CE24-915E-519ED667382B}"/>
                  </a:ext>
                </a:extLst>
              </p:cNvPr>
              <p:cNvGrpSpPr/>
              <p:nvPr/>
            </p:nvGrpSpPr>
            <p:grpSpPr>
              <a:xfrm>
                <a:off x="6762583" y="9266625"/>
                <a:ext cx="412476" cy="290804"/>
                <a:chOff x="7190492" y="1117840"/>
                <a:chExt cx="2126312" cy="1532868"/>
              </a:xfrm>
            </p:grpSpPr>
            <p:sp>
              <p:nvSpPr>
                <p:cNvPr id="268" name="Google Shape;331;p14">
                  <a:extLst>
                    <a:ext uri="{FF2B5EF4-FFF2-40B4-BE49-F238E27FC236}">
                      <a16:creationId xmlns:a16="http://schemas.microsoft.com/office/drawing/2014/main" id="{41DE4A99-DD84-56F6-8375-5D653EEC4466}"/>
                    </a:ext>
                  </a:extLst>
                </p:cNvPr>
                <p:cNvSpPr/>
                <p:nvPr/>
              </p:nvSpPr>
              <p:spPr>
                <a:xfrm rot="10343967">
                  <a:off x="7741305" y="1117840"/>
                  <a:ext cx="914399" cy="914401"/>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9" name="Google Shape;332;p14">
                  <a:extLst>
                    <a:ext uri="{FF2B5EF4-FFF2-40B4-BE49-F238E27FC236}">
                      <a16:creationId xmlns:a16="http://schemas.microsoft.com/office/drawing/2014/main" id="{51A82A01-F59A-DAAA-E0F7-A07C2BB66F4F}"/>
                    </a:ext>
                  </a:extLst>
                </p:cNvPr>
                <p:cNvSpPr/>
                <p:nvPr/>
              </p:nvSpPr>
              <p:spPr>
                <a:xfrm>
                  <a:off x="7896024" y="1389085"/>
                  <a:ext cx="594360" cy="594361"/>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70" name="Google Shape;333;p14">
                  <a:extLst>
                    <a:ext uri="{FF2B5EF4-FFF2-40B4-BE49-F238E27FC236}">
                      <a16:creationId xmlns:a16="http://schemas.microsoft.com/office/drawing/2014/main" id="{00338695-2962-B075-B557-529C67899562}"/>
                    </a:ext>
                  </a:extLst>
                </p:cNvPr>
                <p:cNvSpPr txBox="1"/>
                <p:nvPr/>
              </p:nvSpPr>
              <p:spPr>
                <a:xfrm>
                  <a:off x="7190492" y="1190819"/>
                  <a:ext cx="2126312"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CD8 TEM </a:t>
                  </a:r>
                  <a:endParaRPr sz="600" dirty="0">
                    <a:latin typeface="Arial" panose="020B0604020202020204" pitchFamily="34" charset="0"/>
                    <a:cs typeface="Arial" panose="020B0604020202020204" pitchFamily="34" charset="0"/>
                  </a:endParaRPr>
                </a:p>
              </p:txBody>
            </p:sp>
          </p:grpSp>
          <p:grpSp>
            <p:nvGrpSpPr>
              <p:cNvPr id="90" name="Google Shape;317;p14">
                <a:extLst>
                  <a:ext uri="{FF2B5EF4-FFF2-40B4-BE49-F238E27FC236}">
                    <a16:creationId xmlns:a16="http://schemas.microsoft.com/office/drawing/2014/main" id="{4A282800-7F81-3502-5650-C4A7D2B68373}"/>
                  </a:ext>
                </a:extLst>
              </p:cNvPr>
              <p:cNvGrpSpPr/>
              <p:nvPr/>
            </p:nvGrpSpPr>
            <p:grpSpPr>
              <a:xfrm rot="5400000">
                <a:off x="6029561" y="8345386"/>
                <a:ext cx="185727" cy="576178"/>
                <a:chOff x="3594451" y="2198667"/>
                <a:chExt cx="1163519" cy="3641714"/>
              </a:xfrm>
            </p:grpSpPr>
            <p:sp>
              <p:nvSpPr>
                <p:cNvPr id="265" name="Google Shape;318;p14">
                  <a:extLst>
                    <a:ext uri="{FF2B5EF4-FFF2-40B4-BE49-F238E27FC236}">
                      <a16:creationId xmlns:a16="http://schemas.microsoft.com/office/drawing/2014/main" id="{BA9D36CD-6E20-287A-8B7A-0BB90B42E086}"/>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6" name="Google Shape;319;p14">
                  <a:extLst>
                    <a:ext uri="{FF2B5EF4-FFF2-40B4-BE49-F238E27FC236}">
                      <a16:creationId xmlns:a16="http://schemas.microsoft.com/office/drawing/2014/main" id="{48257D51-F5B5-2758-E64E-2876A8677A62}"/>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panose="020B0604020202020204" pitchFamily="34" charset="0"/>
                    <a:ea typeface="Arial"/>
                    <a:cs typeface="Arial" panose="020B0604020202020204" pitchFamily="34" charset="0"/>
                    <a:sym typeface="Arial"/>
                  </a:endParaRPr>
                </a:p>
              </p:txBody>
            </p:sp>
            <p:sp>
              <p:nvSpPr>
                <p:cNvPr id="267" name="Google Shape;320;p14">
                  <a:extLst>
                    <a:ext uri="{FF2B5EF4-FFF2-40B4-BE49-F238E27FC236}">
                      <a16:creationId xmlns:a16="http://schemas.microsoft.com/office/drawing/2014/main" id="{E990AA67-2C5A-C22B-F745-5D070F8F8748}"/>
                    </a:ext>
                  </a:extLst>
                </p:cNvPr>
                <p:cNvSpPr txBox="1"/>
                <p:nvPr/>
              </p:nvSpPr>
              <p:spPr>
                <a:xfrm rot="16200000">
                  <a:off x="2358798" y="3441208"/>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panose="020B0604020202020204" pitchFamily="34" charset="0"/>
                      <a:ea typeface="Arial"/>
                      <a:cs typeface="Arial" panose="020B0604020202020204" pitchFamily="34" charset="0"/>
                      <a:sym typeface="Arial"/>
                    </a:rPr>
                    <a:t>B cell</a:t>
                  </a:r>
                  <a:endParaRPr sz="600" i="1" u="none" strike="noStrike" cap="none" baseline="-25000"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91" name="Group 90">
                <a:extLst>
                  <a:ext uri="{FF2B5EF4-FFF2-40B4-BE49-F238E27FC236}">
                    <a16:creationId xmlns:a16="http://schemas.microsoft.com/office/drawing/2014/main" id="{AD258D71-B50B-5669-FF9E-6275A9942230}"/>
                  </a:ext>
                </a:extLst>
              </p:cNvPr>
              <p:cNvGrpSpPr/>
              <p:nvPr/>
            </p:nvGrpSpPr>
            <p:grpSpPr>
              <a:xfrm>
                <a:off x="6154939" y="8696254"/>
                <a:ext cx="173757" cy="177226"/>
                <a:chOff x="6530515" y="8737988"/>
                <a:chExt cx="173757" cy="177226"/>
              </a:xfrm>
            </p:grpSpPr>
            <p:cxnSp>
              <p:nvCxnSpPr>
                <p:cNvPr id="261" name="Straight Connector 260">
                  <a:extLst>
                    <a:ext uri="{FF2B5EF4-FFF2-40B4-BE49-F238E27FC236}">
                      <a16:creationId xmlns:a16="http://schemas.microsoft.com/office/drawing/2014/main" id="{A6FAC3C0-9C8C-4ED8-9BED-7AB1497A7612}"/>
                    </a:ext>
                  </a:extLst>
                </p:cNvPr>
                <p:cNvCxnSpPr/>
                <p:nvPr/>
              </p:nvCxnSpPr>
              <p:spPr bwMode="auto">
                <a:xfrm>
                  <a:off x="6565172" y="8737988"/>
                  <a:ext cx="139100" cy="177226"/>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 name="Oval 261">
                  <a:extLst>
                    <a:ext uri="{FF2B5EF4-FFF2-40B4-BE49-F238E27FC236}">
                      <a16:creationId xmlns:a16="http://schemas.microsoft.com/office/drawing/2014/main" id="{FAA188E3-2A1D-CD7D-FD17-EE654E9EB718}"/>
                    </a:ext>
                  </a:extLst>
                </p:cNvPr>
                <p:cNvSpPr>
                  <a:spLocks noChangeAspect="1"/>
                </p:cNvSpPr>
                <p:nvPr/>
              </p:nvSpPr>
              <p:spPr>
                <a:xfrm>
                  <a:off x="6530515" y="8779996"/>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1FE47FC3-BE1C-EA15-69E3-E672F73B77A4}"/>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68EF7CF-3549-83E6-C8FA-27D0C8368D0A}"/>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21F2BED6-8AA4-C2E9-55B0-536FE8112F6F}"/>
                  </a:ext>
                </a:extLst>
              </p:cNvPr>
              <p:cNvGrpSpPr/>
              <p:nvPr/>
            </p:nvGrpSpPr>
            <p:grpSpPr>
              <a:xfrm rot="4857027">
                <a:off x="6776090" y="8621118"/>
                <a:ext cx="173757" cy="177226"/>
                <a:chOff x="6530515" y="8737988"/>
                <a:chExt cx="173757" cy="177226"/>
              </a:xfrm>
            </p:grpSpPr>
            <p:cxnSp>
              <p:nvCxnSpPr>
                <p:cNvPr id="257" name="Straight Connector 256">
                  <a:extLst>
                    <a:ext uri="{FF2B5EF4-FFF2-40B4-BE49-F238E27FC236}">
                      <a16:creationId xmlns:a16="http://schemas.microsoft.com/office/drawing/2014/main" id="{66507A17-CB3F-6B5E-D82B-FFB5B30B455C}"/>
                    </a:ext>
                  </a:extLst>
                </p:cNvPr>
                <p:cNvCxnSpPr/>
                <p:nvPr/>
              </p:nvCxnSpPr>
              <p:spPr bwMode="auto">
                <a:xfrm>
                  <a:off x="6565172" y="8737988"/>
                  <a:ext cx="139100" cy="177226"/>
                </a:xfrm>
                <a:prstGeom prst="line">
                  <a:avLst/>
                </a:prstGeom>
                <a:solidFill>
                  <a:schemeClr val="accent1"/>
                </a:solidFill>
                <a:ln w="9525" cap="flat" cmpd="sng" algn="ctr">
                  <a:solidFill>
                    <a:srgbClr val="7030A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8" name="Oval 257">
                  <a:extLst>
                    <a:ext uri="{FF2B5EF4-FFF2-40B4-BE49-F238E27FC236}">
                      <a16:creationId xmlns:a16="http://schemas.microsoft.com/office/drawing/2014/main" id="{5F251EFB-2813-5987-508E-DE370E55B15F}"/>
                    </a:ext>
                  </a:extLst>
                </p:cNvPr>
                <p:cNvSpPr>
                  <a:spLocks noChangeAspect="1"/>
                </p:cNvSpPr>
                <p:nvPr/>
              </p:nvSpPr>
              <p:spPr>
                <a:xfrm>
                  <a:off x="6530515" y="8779996"/>
                  <a:ext cx="27432" cy="27432"/>
                </a:xfrm>
                <a:prstGeom prst="ellipse">
                  <a:avLst/>
                </a:prstGeom>
                <a:gradFill flip="none" rotWithShape="1">
                  <a:gsLst>
                    <a:gs pos="0">
                      <a:schemeClr val="accent6">
                        <a:lumMod val="5000"/>
                        <a:lumOff val="95000"/>
                      </a:schemeClr>
                    </a:gs>
                    <a:gs pos="74000">
                      <a:srgbClr val="7030A0"/>
                    </a:gs>
                    <a:gs pos="82000">
                      <a:srgbClr val="7030A0"/>
                    </a:gs>
                    <a:gs pos="100000">
                      <a:srgbClr val="7030A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3058235-ED3B-316C-B8F4-1630CBE4C53C}"/>
                    </a:ext>
                  </a:extLst>
                </p:cNvPr>
                <p:cNvSpPr>
                  <a:spLocks noChangeAspect="1"/>
                </p:cNvSpPr>
                <p:nvPr/>
              </p:nvSpPr>
              <p:spPr>
                <a:xfrm>
                  <a:off x="6638357" y="8766355"/>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24E74ECF-2861-1E6E-924E-C074B3E645F2}"/>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7030A0"/>
                    </a:gs>
                    <a:gs pos="83000">
                      <a:srgbClr val="7030A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946EA42D-3524-B5ED-807D-CE4DB721E6D1}"/>
                  </a:ext>
                </a:extLst>
              </p:cNvPr>
              <p:cNvGrpSpPr/>
              <p:nvPr/>
            </p:nvGrpSpPr>
            <p:grpSpPr>
              <a:xfrm rot="2256339">
                <a:off x="6482530" y="8452055"/>
                <a:ext cx="93051" cy="128369"/>
                <a:chOff x="6572738" y="8731561"/>
                <a:chExt cx="93051" cy="128369"/>
              </a:xfrm>
            </p:grpSpPr>
            <p:cxnSp>
              <p:nvCxnSpPr>
                <p:cNvPr id="253" name="Straight Connector 252">
                  <a:extLst>
                    <a:ext uri="{FF2B5EF4-FFF2-40B4-BE49-F238E27FC236}">
                      <a16:creationId xmlns:a16="http://schemas.microsoft.com/office/drawing/2014/main" id="{3A185987-3A5A-FD67-038F-811D6D656023}"/>
                    </a:ext>
                  </a:extLst>
                </p:cNvPr>
                <p:cNvCxnSpPr/>
                <p:nvPr/>
              </p:nvCxnSpPr>
              <p:spPr bwMode="auto">
                <a:xfrm rot="19343661">
                  <a:off x="6614874" y="8738381"/>
                  <a:ext cx="0" cy="121549"/>
                </a:xfrm>
                <a:prstGeom prst="line">
                  <a:avLst/>
                </a:prstGeom>
                <a:solidFill>
                  <a:schemeClr val="accent1"/>
                </a:solidFill>
                <a:ln w="9525" cap="flat" cmpd="sng" algn="ctr">
                  <a:solidFill>
                    <a:schemeClr val="accent6"/>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4" name="Oval 253">
                  <a:extLst>
                    <a:ext uri="{FF2B5EF4-FFF2-40B4-BE49-F238E27FC236}">
                      <a16:creationId xmlns:a16="http://schemas.microsoft.com/office/drawing/2014/main" id="{7E2BD7C6-1D3C-7F83-41CE-4F07070527E2}"/>
                    </a:ext>
                  </a:extLst>
                </p:cNvPr>
                <p:cNvSpPr>
                  <a:spLocks noChangeAspect="1"/>
                </p:cNvSpPr>
                <p:nvPr/>
              </p:nvSpPr>
              <p:spPr>
                <a:xfrm>
                  <a:off x="6593400" y="873156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6D3505B-006C-6386-A3C5-4A9A4293F508}"/>
                    </a:ext>
                  </a:extLst>
                </p:cNvPr>
                <p:cNvSpPr>
                  <a:spLocks noChangeAspect="1"/>
                </p:cNvSpPr>
                <p:nvPr/>
              </p:nvSpPr>
              <p:spPr>
                <a:xfrm>
                  <a:off x="6638357" y="8766355"/>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A573849-CD5F-EFEC-EC42-D327616434B6}"/>
                    </a:ext>
                  </a:extLst>
                </p:cNvPr>
                <p:cNvSpPr>
                  <a:spLocks noChangeAspect="1"/>
                </p:cNvSpPr>
                <p:nvPr/>
              </p:nvSpPr>
              <p:spPr>
                <a:xfrm>
                  <a:off x="6572738" y="8813871"/>
                  <a:ext cx="27432" cy="2743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75B1DEB2-A55F-1396-9173-120097BAC792}"/>
                  </a:ext>
                </a:extLst>
              </p:cNvPr>
              <p:cNvGrpSpPr/>
              <p:nvPr/>
            </p:nvGrpSpPr>
            <p:grpSpPr>
              <a:xfrm>
                <a:off x="6795092" y="8880542"/>
                <a:ext cx="157078" cy="126046"/>
                <a:chOff x="7737925" y="8878388"/>
                <a:chExt cx="157078" cy="126046"/>
              </a:xfrm>
            </p:grpSpPr>
            <p:grpSp>
              <p:nvGrpSpPr>
                <p:cNvPr id="248" name="Group 247">
                  <a:extLst>
                    <a:ext uri="{FF2B5EF4-FFF2-40B4-BE49-F238E27FC236}">
                      <a16:creationId xmlns:a16="http://schemas.microsoft.com/office/drawing/2014/main" id="{CEEF4D81-589F-DBD2-9CCE-E900897A2E24}"/>
                    </a:ext>
                  </a:extLst>
                </p:cNvPr>
                <p:cNvGrpSpPr/>
                <p:nvPr/>
              </p:nvGrpSpPr>
              <p:grpSpPr>
                <a:xfrm rot="7570668">
                  <a:off x="7788449" y="8847782"/>
                  <a:ext cx="75948" cy="137160"/>
                  <a:chOff x="6588237" y="8792486"/>
                  <a:chExt cx="75948" cy="137160"/>
                </a:xfrm>
              </p:grpSpPr>
              <p:cxnSp>
                <p:nvCxnSpPr>
                  <p:cNvPr id="251" name="Straight Connector 250">
                    <a:extLst>
                      <a:ext uri="{FF2B5EF4-FFF2-40B4-BE49-F238E27FC236}">
                        <a16:creationId xmlns:a16="http://schemas.microsoft.com/office/drawing/2014/main" id="{27CFAE14-10D3-D8F5-F446-7EEB61EA6EDE}"/>
                      </a:ext>
                    </a:extLst>
                  </p:cNvPr>
                  <p:cNvCxnSpPr/>
                  <p:nvPr/>
                </p:nvCxnSpPr>
                <p:spPr bwMode="auto">
                  <a:xfrm rot="14029332" flipH="1">
                    <a:off x="6593557" y="8859018"/>
                    <a:ext cx="137160" cy="4096"/>
                  </a:xfrm>
                  <a:prstGeom prst="line">
                    <a:avLst/>
                  </a:prstGeom>
                  <a:solidFill>
                    <a:schemeClr val="accent1"/>
                  </a:solidFill>
                  <a:ln w="9525" cap="flat" cmpd="sng" algn="ctr">
                    <a:solidFill>
                      <a:srgbClr val="C000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2" name="Oval 251">
                    <a:extLst>
                      <a:ext uri="{FF2B5EF4-FFF2-40B4-BE49-F238E27FC236}">
                        <a16:creationId xmlns:a16="http://schemas.microsoft.com/office/drawing/2014/main" id="{07C2331A-30FA-BF6D-334E-E8DBD49BDBE3}"/>
                      </a:ext>
                    </a:extLst>
                  </p:cNvPr>
                  <p:cNvSpPr>
                    <a:spLocks noChangeAspect="1"/>
                  </p:cNvSpPr>
                  <p:nvPr/>
                </p:nvSpPr>
                <p:spPr>
                  <a:xfrm>
                    <a:off x="6588237" y="8833994"/>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9" name="Oval 248">
                  <a:extLst>
                    <a:ext uri="{FF2B5EF4-FFF2-40B4-BE49-F238E27FC236}">
                      <a16:creationId xmlns:a16="http://schemas.microsoft.com/office/drawing/2014/main" id="{B56FCAD8-C751-DB1C-D7DC-37197CB780E4}"/>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5AC35935-070E-AF90-9A05-741403B0F7BD}"/>
                    </a:ext>
                  </a:extLst>
                </p:cNvPr>
                <p:cNvSpPr>
                  <a:spLocks noChangeAspect="1"/>
                </p:cNvSpPr>
                <p:nvPr/>
              </p:nvSpPr>
              <p:spPr>
                <a:xfrm rot="7570668">
                  <a:off x="7737925" y="8977002"/>
                  <a:ext cx="27432" cy="27432"/>
                </a:xfrm>
                <a:prstGeom prst="ellipse">
                  <a:avLst/>
                </a:prstGeom>
                <a:gradFill flip="none" rotWithShape="1">
                  <a:gsLst>
                    <a:gs pos="0">
                      <a:schemeClr val="accent1">
                        <a:lumMod val="5000"/>
                        <a:lumOff val="95000"/>
                      </a:schemeClr>
                    </a:gs>
                    <a:gs pos="74000">
                      <a:srgbClr val="FF0000"/>
                    </a:gs>
                    <a:gs pos="83000">
                      <a:srgbClr val="FF0000"/>
                    </a:gs>
                    <a:gs pos="100000">
                      <a:srgbClr val="FF000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80D1D163-375D-CB8C-A277-065F724E44D2}"/>
                  </a:ext>
                </a:extLst>
              </p:cNvPr>
              <p:cNvGrpSpPr/>
              <p:nvPr/>
            </p:nvGrpSpPr>
            <p:grpSpPr>
              <a:xfrm rot="2587902">
                <a:off x="6668358" y="9185927"/>
                <a:ext cx="211714" cy="101896"/>
                <a:chOff x="7751350" y="8898272"/>
                <a:chExt cx="211714" cy="101896"/>
              </a:xfrm>
            </p:grpSpPr>
            <p:grpSp>
              <p:nvGrpSpPr>
                <p:cNvPr id="243" name="Group 242">
                  <a:extLst>
                    <a:ext uri="{FF2B5EF4-FFF2-40B4-BE49-F238E27FC236}">
                      <a16:creationId xmlns:a16="http://schemas.microsoft.com/office/drawing/2014/main" id="{5FECD8FD-CD54-E247-7D28-89CCE02B01FA}"/>
                    </a:ext>
                  </a:extLst>
                </p:cNvPr>
                <p:cNvGrpSpPr/>
                <p:nvPr/>
              </p:nvGrpSpPr>
              <p:grpSpPr>
                <a:xfrm rot="7570668">
                  <a:off x="7830235" y="8819387"/>
                  <a:ext cx="53943" cy="211714"/>
                  <a:chOff x="6588237" y="8725119"/>
                  <a:chExt cx="53943" cy="211714"/>
                </a:xfrm>
              </p:grpSpPr>
              <p:cxnSp>
                <p:nvCxnSpPr>
                  <p:cNvPr id="246" name="Straight Connector 245">
                    <a:extLst>
                      <a:ext uri="{FF2B5EF4-FFF2-40B4-BE49-F238E27FC236}">
                        <a16:creationId xmlns:a16="http://schemas.microsoft.com/office/drawing/2014/main" id="{A8228C36-491F-72E9-CBE1-8ACEE52982C1}"/>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C7F0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7" name="Oval 246">
                    <a:extLst>
                      <a:ext uri="{FF2B5EF4-FFF2-40B4-BE49-F238E27FC236}">
                        <a16:creationId xmlns:a16="http://schemas.microsoft.com/office/drawing/2014/main" id="{42977957-3211-ED5B-C668-44370540B4D3}"/>
                      </a:ext>
                    </a:extLst>
                  </p:cNvPr>
                  <p:cNvSpPr>
                    <a:spLocks noChangeAspect="1"/>
                  </p:cNvSpPr>
                  <p:nvPr/>
                </p:nvSpPr>
                <p:spPr>
                  <a:xfrm>
                    <a:off x="6588237" y="8833994"/>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Oval 243">
                  <a:extLst>
                    <a:ext uri="{FF2B5EF4-FFF2-40B4-BE49-F238E27FC236}">
                      <a16:creationId xmlns:a16="http://schemas.microsoft.com/office/drawing/2014/main" id="{BA00215C-BCA9-7864-31BC-549CF1E5497A}"/>
                    </a:ext>
                  </a:extLst>
                </p:cNvPr>
                <p:cNvSpPr>
                  <a:spLocks noChangeAspect="1"/>
                </p:cNvSpPr>
                <p:nvPr/>
              </p:nvSpPr>
              <p:spPr>
                <a:xfrm rot="7570668">
                  <a:off x="7812534" y="8972736"/>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D5861A1E-006D-42C7-6A00-0FE40A342CAD}"/>
                    </a:ext>
                  </a:extLst>
                </p:cNvPr>
                <p:cNvSpPr>
                  <a:spLocks noChangeAspect="1"/>
                </p:cNvSpPr>
                <p:nvPr/>
              </p:nvSpPr>
              <p:spPr>
                <a:xfrm rot="7570668">
                  <a:off x="7903025" y="8967477"/>
                  <a:ext cx="27432" cy="27432"/>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6B981CD9-6637-FCAF-68BE-72A2C52E5D89}"/>
                  </a:ext>
                </a:extLst>
              </p:cNvPr>
              <p:cNvGrpSpPr/>
              <p:nvPr/>
            </p:nvGrpSpPr>
            <p:grpSpPr>
              <a:xfrm rot="8522103">
                <a:off x="6252760" y="9220606"/>
                <a:ext cx="211714" cy="101896"/>
                <a:chOff x="7751350" y="8898272"/>
                <a:chExt cx="211714" cy="101896"/>
              </a:xfrm>
            </p:grpSpPr>
            <p:grpSp>
              <p:nvGrpSpPr>
                <p:cNvPr id="238" name="Group 237">
                  <a:extLst>
                    <a:ext uri="{FF2B5EF4-FFF2-40B4-BE49-F238E27FC236}">
                      <a16:creationId xmlns:a16="http://schemas.microsoft.com/office/drawing/2014/main" id="{5ECD31C0-FC77-AEE6-F315-06862F86A74B}"/>
                    </a:ext>
                  </a:extLst>
                </p:cNvPr>
                <p:cNvGrpSpPr/>
                <p:nvPr/>
              </p:nvGrpSpPr>
              <p:grpSpPr>
                <a:xfrm rot="7570668">
                  <a:off x="7830235" y="8819387"/>
                  <a:ext cx="53943" cy="211714"/>
                  <a:chOff x="6588237" y="8725119"/>
                  <a:chExt cx="53943" cy="211714"/>
                </a:xfrm>
              </p:grpSpPr>
              <p:cxnSp>
                <p:nvCxnSpPr>
                  <p:cNvPr id="241" name="Straight Connector 240">
                    <a:extLst>
                      <a:ext uri="{FF2B5EF4-FFF2-40B4-BE49-F238E27FC236}">
                        <a16:creationId xmlns:a16="http://schemas.microsoft.com/office/drawing/2014/main" id="{6510A8DB-7212-68D3-F100-65CE113FE7BB}"/>
                      </a:ext>
                    </a:extLst>
                  </p:cNvPr>
                  <p:cNvCxnSpPr/>
                  <p:nvPr/>
                </p:nvCxnSpPr>
                <p:spPr bwMode="auto">
                  <a:xfrm rot="14029332" flipH="1">
                    <a:off x="6534275" y="8828928"/>
                    <a:ext cx="211714" cy="4096"/>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35970A1F-377F-362B-B271-78A58BAC1730}"/>
                      </a:ext>
                    </a:extLst>
                  </p:cNvPr>
                  <p:cNvSpPr>
                    <a:spLocks noChangeAspect="1"/>
                  </p:cNvSpPr>
                  <p:nvPr/>
                </p:nvSpPr>
                <p:spPr>
                  <a:xfrm>
                    <a:off x="6588237" y="8833994"/>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4A74E53D-595F-0668-99C6-F93E82957EC5}"/>
                    </a:ext>
                  </a:extLst>
                </p:cNvPr>
                <p:cNvSpPr>
                  <a:spLocks noChangeAspect="1"/>
                </p:cNvSpPr>
                <p:nvPr/>
              </p:nvSpPr>
              <p:spPr>
                <a:xfrm rot="7570668">
                  <a:off x="7812534" y="8972736"/>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AD0A116-69F5-200F-E0D4-CD6DB1A6B194}"/>
                    </a:ext>
                  </a:extLst>
                </p:cNvPr>
                <p:cNvSpPr>
                  <a:spLocks noChangeAspect="1"/>
                </p:cNvSpPr>
                <p:nvPr/>
              </p:nvSpPr>
              <p:spPr>
                <a:xfrm rot="7570668">
                  <a:off x="7903025" y="8967477"/>
                  <a:ext cx="27432" cy="27432"/>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B3ED0C83-F77C-6E8E-5EF4-BE809FBEF873}"/>
                  </a:ext>
                </a:extLst>
              </p:cNvPr>
              <p:cNvGrpSpPr/>
              <p:nvPr/>
            </p:nvGrpSpPr>
            <p:grpSpPr>
              <a:xfrm rot="10800000">
                <a:off x="6127709" y="8910169"/>
                <a:ext cx="211714" cy="56854"/>
                <a:chOff x="7736637" y="8943314"/>
                <a:chExt cx="211714" cy="56854"/>
              </a:xfrm>
            </p:grpSpPr>
            <p:cxnSp>
              <p:nvCxnSpPr>
                <p:cNvPr id="236" name="Straight Connector 235">
                  <a:extLst>
                    <a:ext uri="{FF2B5EF4-FFF2-40B4-BE49-F238E27FC236}">
                      <a16:creationId xmlns:a16="http://schemas.microsoft.com/office/drawing/2014/main" id="{FD86FD72-7DD3-E9A2-3464-8C4C0096CE0A}"/>
                    </a:ext>
                  </a:extLst>
                </p:cNvPr>
                <p:cNvCxnSpPr/>
                <p:nvPr/>
              </p:nvCxnSpPr>
              <p:spPr bwMode="auto">
                <a:xfrm flipH="1">
                  <a:off x="7736637" y="8943314"/>
                  <a:ext cx="211714" cy="4096"/>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 name="Oval 236">
                  <a:extLst>
                    <a:ext uri="{FF2B5EF4-FFF2-40B4-BE49-F238E27FC236}">
                      <a16:creationId xmlns:a16="http://schemas.microsoft.com/office/drawing/2014/main" id="{0FF8EA90-D0E8-D9CC-39EC-A9DAF88276C7}"/>
                    </a:ext>
                  </a:extLst>
                </p:cNvPr>
                <p:cNvSpPr>
                  <a:spLocks noChangeAspect="1"/>
                </p:cNvSpPr>
                <p:nvPr/>
              </p:nvSpPr>
              <p:spPr>
                <a:xfrm rot="7570668">
                  <a:off x="7812534" y="8972736"/>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a:extLst>
                  <a:ext uri="{FF2B5EF4-FFF2-40B4-BE49-F238E27FC236}">
                    <a16:creationId xmlns:a16="http://schemas.microsoft.com/office/drawing/2014/main" id="{37A2C382-61FF-741E-80F7-D7E9B2FFBDA6}"/>
                  </a:ext>
                </a:extLst>
              </p:cNvPr>
              <p:cNvSpPr>
                <a:spLocks noChangeAspect="1"/>
              </p:cNvSpPr>
              <p:nvPr/>
            </p:nvSpPr>
            <p:spPr>
              <a:xfrm rot="18370668">
                <a:off x="6172222" y="899405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05F47B6-45A5-F1E4-8225-C64465F18C76}"/>
                  </a:ext>
                </a:extLst>
              </p:cNvPr>
              <p:cNvSpPr>
                <a:spLocks noChangeAspect="1"/>
              </p:cNvSpPr>
              <p:nvPr/>
            </p:nvSpPr>
            <p:spPr>
              <a:xfrm rot="18370668">
                <a:off x="6239371" y="8992548"/>
                <a:ext cx="27432" cy="27432"/>
              </a:xfrm>
              <a:prstGeom prst="ellipse">
                <a:avLst/>
              </a:prstGeom>
              <a:gradFill flip="none" rotWithShape="1">
                <a:gsLst>
                  <a:gs pos="0">
                    <a:schemeClr val="accent1">
                      <a:lumMod val="5000"/>
                      <a:lumOff val="95000"/>
                    </a:schemeClr>
                  </a:gs>
                  <a:gs pos="74000">
                    <a:srgbClr val="E18A89"/>
                  </a:gs>
                  <a:gs pos="83000">
                    <a:srgbClr val="E18A89"/>
                  </a:gs>
                  <a:gs pos="100000">
                    <a:srgbClr val="E18A89"/>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A5212E0-396F-7076-846C-63A93775818A}"/>
                  </a:ext>
                </a:extLst>
              </p:cNvPr>
              <p:cNvSpPr txBox="1"/>
              <p:nvPr/>
            </p:nvSpPr>
            <p:spPr>
              <a:xfrm>
                <a:off x="1406565" y="8527539"/>
                <a:ext cx="828120" cy="553998"/>
              </a:xfrm>
              <a:prstGeom prst="rect">
                <a:avLst/>
              </a:prstGeom>
              <a:noFill/>
            </p:spPr>
            <p:txBody>
              <a:bodyPr wrap="square" rtlCol="0">
                <a:spAutoFit/>
              </a:bodyPr>
              <a:lstStyle/>
              <a:p>
                <a:pPr algn="ctr"/>
                <a:r>
                  <a:rPr lang="en-US" sz="600" dirty="0"/>
                  <a:t>RA Signature TFs, e.g. </a:t>
                </a:r>
                <a:r>
                  <a:rPr lang="en-US" sz="600" i="1" dirty="0"/>
                  <a:t>SUMOylation</a:t>
                </a:r>
                <a:r>
                  <a:rPr lang="en-US" sz="600" dirty="0"/>
                  <a:t>, </a:t>
                </a:r>
                <a:r>
                  <a:rPr lang="en-US" sz="600" i="1" dirty="0"/>
                  <a:t>RUNX2</a:t>
                </a:r>
                <a:r>
                  <a:rPr lang="en-US" sz="600" dirty="0"/>
                  <a:t>, </a:t>
                </a:r>
                <a:r>
                  <a:rPr lang="en-US" sz="600" i="1" dirty="0"/>
                  <a:t>YAP1</a:t>
                </a:r>
                <a:r>
                  <a:rPr lang="en-US" sz="600" dirty="0"/>
                  <a:t>, </a:t>
                </a:r>
                <a:r>
                  <a:rPr lang="en-US" sz="600" i="1" dirty="0"/>
                  <a:t>NOTCH3</a:t>
                </a:r>
                <a:r>
                  <a:rPr lang="en-US" sz="600" dirty="0"/>
                  <a:t>, and </a:t>
                </a:r>
                <a:r>
                  <a:rPr lang="el-GR" sz="600" i="1" dirty="0"/>
                  <a:t>β</a:t>
                </a:r>
                <a:r>
                  <a:rPr lang="en-US" sz="600" i="1" dirty="0"/>
                  <a:t>-Catenin</a:t>
                </a:r>
              </a:p>
            </p:txBody>
          </p:sp>
          <p:sp>
            <p:nvSpPr>
              <p:cNvPr id="101" name="Graphic 73" descr="DNA outline">
                <a:extLst>
                  <a:ext uri="{FF2B5EF4-FFF2-40B4-BE49-F238E27FC236}">
                    <a16:creationId xmlns:a16="http://schemas.microsoft.com/office/drawing/2014/main" id="{25E1FCFD-CC99-2A6B-8091-E3810AA54B5B}"/>
                  </a:ext>
                </a:extLst>
              </p:cNvPr>
              <p:cNvSpPr/>
              <p:nvPr/>
            </p:nvSpPr>
            <p:spPr>
              <a:xfrm rot="4938434">
                <a:off x="1976656" y="8935327"/>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2" name="Graphic 74" descr="DNA outline">
                <a:extLst>
                  <a:ext uri="{FF2B5EF4-FFF2-40B4-BE49-F238E27FC236}">
                    <a16:creationId xmlns:a16="http://schemas.microsoft.com/office/drawing/2014/main" id="{7B46E47F-4B10-4895-B27F-4EF44B70E70C}"/>
                  </a:ext>
                </a:extLst>
              </p:cNvPr>
              <p:cNvSpPr/>
              <p:nvPr/>
            </p:nvSpPr>
            <p:spPr>
              <a:xfrm rot="4938434">
                <a:off x="2277442" y="8894698"/>
                <a:ext cx="146002" cy="304071"/>
              </a:xfrm>
              <a:custGeom>
                <a:avLst/>
                <a:gdLst>
                  <a:gd name="connsiteX0" fmla="*/ 219183 w 219182"/>
                  <a:gd name="connsiteY0" fmla="*/ 481273 h 962545"/>
                  <a:gd name="connsiteX1" fmla="*/ 121328 w 219182"/>
                  <a:gd name="connsiteY1" fmla="*/ 240636 h 962545"/>
                  <a:gd name="connsiteX2" fmla="*/ 219183 w 219182"/>
                  <a:gd name="connsiteY2" fmla="*/ 0 h 962545"/>
                  <a:gd name="connsiteX3" fmla="*/ 208223 w 219182"/>
                  <a:gd name="connsiteY3" fmla="*/ 0 h 962545"/>
                  <a:gd name="connsiteX4" fmla="*/ 200618 w 219182"/>
                  <a:gd name="connsiteY4" fmla="*/ 76566 h 962545"/>
                  <a:gd name="connsiteX5" fmla="*/ 18565 w 219182"/>
                  <a:gd name="connsiteY5" fmla="*/ 76566 h 962545"/>
                  <a:gd name="connsiteX6" fmla="*/ 10959 w 219182"/>
                  <a:gd name="connsiteY6" fmla="*/ 0 h 962545"/>
                  <a:gd name="connsiteX7" fmla="*/ 0 w 219182"/>
                  <a:gd name="connsiteY7" fmla="*/ 0 h 962545"/>
                  <a:gd name="connsiteX8" fmla="*/ 97854 w 219182"/>
                  <a:gd name="connsiteY8" fmla="*/ 240636 h 962545"/>
                  <a:gd name="connsiteX9" fmla="*/ 0 w 219182"/>
                  <a:gd name="connsiteY9" fmla="*/ 481273 h 962545"/>
                  <a:gd name="connsiteX10" fmla="*/ 97854 w 219182"/>
                  <a:gd name="connsiteY10" fmla="*/ 721909 h 962545"/>
                  <a:gd name="connsiteX11" fmla="*/ 0 w 219182"/>
                  <a:gd name="connsiteY11" fmla="*/ 962546 h 962545"/>
                  <a:gd name="connsiteX12" fmla="*/ 10959 w 219182"/>
                  <a:gd name="connsiteY12" fmla="*/ 962546 h 962545"/>
                  <a:gd name="connsiteX13" fmla="*/ 18565 w 219182"/>
                  <a:gd name="connsiteY13" fmla="*/ 885980 h 962545"/>
                  <a:gd name="connsiteX14" fmla="*/ 200618 w 219182"/>
                  <a:gd name="connsiteY14" fmla="*/ 885980 h 962545"/>
                  <a:gd name="connsiteX15" fmla="*/ 208223 w 219182"/>
                  <a:gd name="connsiteY15" fmla="*/ 962546 h 962545"/>
                  <a:gd name="connsiteX16" fmla="*/ 219183 w 219182"/>
                  <a:gd name="connsiteY16" fmla="*/ 962546 h 962545"/>
                  <a:gd name="connsiteX17" fmla="*/ 121328 w 219182"/>
                  <a:gd name="connsiteY17" fmla="*/ 721909 h 962545"/>
                  <a:gd name="connsiteX18" fmla="*/ 219183 w 219182"/>
                  <a:gd name="connsiteY18" fmla="*/ 481273 h 962545"/>
                  <a:gd name="connsiteX19" fmla="*/ 24165 w 219182"/>
                  <a:gd name="connsiteY19" fmla="*/ 98442 h 962545"/>
                  <a:gd name="connsiteX20" fmla="*/ 195018 w 219182"/>
                  <a:gd name="connsiteY20" fmla="*/ 98442 h 962545"/>
                  <a:gd name="connsiteX21" fmla="*/ 109591 w 219182"/>
                  <a:gd name="connsiteY21" fmla="*/ 228266 h 962545"/>
                  <a:gd name="connsiteX22" fmla="*/ 24165 w 219182"/>
                  <a:gd name="connsiteY22" fmla="*/ 98442 h 962545"/>
                  <a:gd name="connsiteX23" fmla="*/ 109591 w 219182"/>
                  <a:gd name="connsiteY23" fmla="*/ 253007 h 962545"/>
                  <a:gd name="connsiteX24" fmla="*/ 195018 w 219182"/>
                  <a:gd name="connsiteY24" fmla="*/ 382831 h 962545"/>
                  <a:gd name="connsiteX25" fmla="*/ 24165 w 219182"/>
                  <a:gd name="connsiteY25" fmla="*/ 382831 h 962545"/>
                  <a:gd name="connsiteX26" fmla="*/ 109591 w 219182"/>
                  <a:gd name="connsiteY26" fmla="*/ 253007 h 962545"/>
                  <a:gd name="connsiteX27" fmla="*/ 18565 w 219182"/>
                  <a:gd name="connsiteY27" fmla="*/ 404707 h 962545"/>
                  <a:gd name="connsiteX28" fmla="*/ 200618 w 219182"/>
                  <a:gd name="connsiteY28" fmla="*/ 404707 h 962545"/>
                  <a:gd name="connsiteX29" fmla="*/ 200618 w 219182"/>
                  <a:gd name="connsiteY29" fmla="*/ 557839 h 962545"/>
                  <a:gd name="connsiteX30" fmla="*/ 18565 w 219182"/>
                  <a:gd name="connsiteY30" fmla="*/ 557839 h 962545"/>
                  <a:gd name="connsiteX31" fmla="*/ 18565 w 219182"/>
                  <a:gd name="connsiteY31" fmla="*/ 404707 h 962545"/>
                  <a:gd name="connsiteX32" fmla="*/ 195007 w 219182"/>
                  <a:gd name="connsiteY32" fmla="*/ 864104 h 962545"/>
                  <a:gd name="connsiteX33" fmla="*/ 24165 w 219182"/>
                  <a:gd name="connsiteY33" fmla="*/ 864104 h 962545"/>
                  <a:gd name="connsiteX34" fmla="*/ 109591 w 219182"/>
                  <a:gd name="connsiteY34" fmla="*/ 734280 h 962545"/>
                  <a:gd name="connsiteX35" fmla="*/ 195018 w 219182"/>
                  <a:gd name="connsiteY35" fmla="*/ 864104 h 962545"/>
                  <a:gd name="connsiteX36" fmla="*/ 109591 w 219182"/>
                  <a:gd name="connsiteY36" fmla="*/ 709539 h 962545"/>
                  <a:gd name="connsiteX37" fmla="*/ 24165 w 219182"/>
                  <a:gd name="connsiteY37" fmla="*/ 579715 h 962545"/>
                  <a:gd name="connsiteX38" fmla="*/ 195018 w 219182"/>
                  <a:gd name="connsiteY38" fmla="*/ 579715 h 962545"/>
                  <a:gd name="connsiteX39" fmla="*/ 109591 w 219182"/>
                  <a:gd name="connsiteY39" fmla="*/ 709539 h 9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182" h="962545">
                    <a:moveTo>
                      <a:pt x="219183" y="481273"/>
                    </a:moveTo>
                    <a:cubicBezTo>
                      <a:pt x="219183" y="351428"/>
                      <a:pt x="170908" y="293139"/>
                      <a:pt x="121328" y="240636"/>
                    </a:cubicBezTo>
                    <a:cubicBezTo>
                      <a:pt x="170908" y="188134"/>
                      <a:pt x="219183" y="129845"/>
                      <a:pt x="219183" y="0"/>
                    </a:cubicBezTo>
                    <a:lnTo>
                      <a:pt x="208223" y="0"/>
                    </a:lnTo>
                    <a:cubicBezTo>
                      <a:pt x="208374" y="26298"/>
                      <a:pt x="205784" y="52372"/>
                      <a:pt x="200618" y="76566"/>
                    </a:cubicBezTo>
                    <a:lnTo>
                      <a:pt x="18565" y="76566"/>
                    </a:lnTo>
                    <a:cubicBezTo>
                      <a:pt x="13399" y="52372"/>
                      <a:pt x="10808" y="26298"/>
                      <a:pt x="10959" y="0"/>
                    </a:cubicBezTo>
                    <a:lnTo>
                      <a:pt x="0" y="0"/>
                    </a:lnTo>
                    <a:cubicBezTo>
                      <a:pt x="0" y="129845"/>
                      <a:pt x="48275" y="188134"/>
                      <a:pt x="97854" y="240636"/>
                    </a:cubicBezTo>
                    <a:cubicBezTo>
                      <a:pt x="48275" y="293139"/>
                      <a:pt x="0" y="351428"/>
                      <a:pt x="0" y="481273"/>
                    </a:cubicBezTo>
                    <a:cubicBezTo>
                      <a:pt x="0" y="611118"/>
                      <a:pt x="48275" y="669407"/>
                      <a:pt x="97854" y="721909"/>
                    </a:cubicBezTo>
                    <a:cubicBezTo>
                      <a:pt x="48275" y="774412"/>
                      <a:pt x="0" y="832701"/>
                      <a:pt x="0" y="962546"/>
                    </a:cubicBezTo>
                    <a:lnTo>
                      <a:pt x="10959" y="962546"/>
                    </a:lnTo>
                    <a:cubicBezTo>
                      <a:pt x="10808" y="936248"/>
                      <a:pt x="13399" y="910174"/>
                      <a:pt x="18565" y="885980"/>
                    </a:cubicBezTo>
                    <a:lnTo>
                      <a:pt x="200618" y="885980"/>
                    </a:lnTo>
                    <a:cubicBezTo>
                      <a:pt x="205784" y="910174"/>
                      <a:pt x="208374" y="936248"/>
                      <a:pt x="208223" y="962546"/>
                    </a:cubicBezTo>
                    <a:lnTo>
                      <a:pt x="219183" y="962546"/>
                    </a:lnTo>
                    <a:cubicBezTo>
                      <a:pt x="219183" y="832701"/>
                      <a:pt x="170908" y="774412"/>
                      <a:pt x="121328" y="721909"/>
                    </a:cubicBezTo>
                    <a:cubicBezTo>
                      <a:pt x="170908" y="669407"/>
                      <a:pt x="219183" y="611118"/>
                      <a:pt x="219183" y="481273"/>
                    </a:cubicBezTo>
                    <a:close/>
                    <a:moveTo>
                      <a:pt x="24165" y="98442"/>
                    </a:moveTo>
                    <a:lnTo>
                      <a:pt x="195018" y="98442"/>
                    </a:lnTo>
                    <a:cubicBezTo>
                      <a:pt x="177379" y="156064"/>
                      <a:pt x="144304" y="191776"/>
                      <a:pt x="109591" y="228266"/>
                    </a:cubicBezTo>
                    <a:cubicBezTo>
                      <a:pt x="74878" y="191776"/>
                      <a:pt x="41804" y="156064"/>
                      <a:pt x="24165" y="98442"/>
                    </a:cubicBezTo>
                    <a:close/>
                    <a:moveTo>
                      <a:pt x="109591" y="253007"/>
                    </a:moveTo>
                    <a:cubicBezTo>
                      <a:pt x="144304" y="289497"/>
                      <a:pt x="177379" y="325198"/>
                      <a:pt x="195018" y="382831"/>
                    </a:cubicBezTo>
                    <a:lnTo>
                      <a:pt x="24165" y="382831"/>
                    </a:lnTo>
                    <a:cubicBezTo>
                      <a:pt x="41804" y="325209"/>
                      <a:pt x="74878" y="289497"/>
                      <a:pt x="109591" y="253007"/>
                    </a:cubicBezTo>
                    <a:close/>
                    <a:moveTo>
                      <a:pt x="18565" y="404707"/>
                    </a:moveTo>
                    <a:lnTo>
                      <a:pt x="200618" y="404707"/>
                    </a:lnTo>
                    <a:cubicBezTo>
                      <a:pt x="210759" y="453744"/>
                      <a:pt x="210759" y="508802"/>
                      <a:pt x="200618" y="557839"/>
                    </a:cubicBezTo>
                    <a:lnTo>
                      <a:pt x="18565" y="557839"/>
                    </a:lnTo>
                    <a:cubicBezTo>
                      <a:pt x="8424" y="508802"/>
                      <a:pt x="8424" y="453744"/>
                      <a:pt x="18565" y="404707"/>
                    </a:cubicBezTo>
                    <a:close/>
                    <a:moveTo>
                      <a:pt x="195007" y="864104"/>
                    </a:moveTo>
                    <a:lnTo>
                      <a:pt x="24165" y="864104"/>
                    </a:lnTo>
                    <a:cubicBezTo>
                      <a:pt x="41804" y="806482"/>
                      <a:pt x="74878" y="770770"/>
                      <a:pt x="109591" y="734280"/>
                    </a:cubicBezTo>
                    <a:cubicBezTo>
                      <a:pt x="144304" y="770770"/>
                      <a:pt x="177379" y="806482"/>
                      <a:pt x="195018" y="864104"/>
                    </a:cubicBezTo>
                    <a:close/>
                    <a:moveTo>
                      <a:pt x="109591" y="709539"/>
                    </a:moveTo>
                    <a:cubicBezTo>
                      <a:pt x="74878" y="673049"/>
                      <a:pt x="41804" y="637337"/>
                      <a:pt x="24165" y="579715"/>
                    </a:cubicBezTo>
                    <a:lnTo>
                      <a:pt x="195018" y="579715"/>
                    </a:lnTo>
                    <a:cubicBezTo>
                      <a:pt x="177379" y="637337"/>
                      <a:pt x="144304" y="673049"/>
                      <a:pt x="109591" y="709539"/>
                    </a:cubicBezTo>
                    <a:close/>
                  </a:path>
                </a:pathLst>
              </a:cu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w="5457" cap="flat">
                <a:noFill/>
                <a:prstDash val="solid"/>
                <a:miter/>
              </a:ln>
            </p:spPr>
            <p:txBody>
              <a:bodyPr rtlCol="0" anchor="ctr"/>
              <a:lstStyle/>
              <a:p>
                <a:endParaRPr lang="en-US" sz="600" dirty="0"/>
              </a:p>
            </p:txBody>
          </p:sp>
          <p:sp>
            <p:nvSpPr>
              <p:cNvPr id="103" name="Freeform 102">
                <a:extLst>
                  <a:ext uri="{FF2B5EF4-FFF2-40B4-BE49-F238E27FC236}">
                    <a16:creationId xmlns:a16="http://schemas.microsoft.com/office/drawing/2014/main" id="{3F92777B-81BA-4307-9C0D-B03C0E6DF92F}"/>
                  </a:ext>
                </a:extLst>
              </p:cNvPr>
              <p:cNvSpPr/>
              <p:nvPr/>
            </p:nvSpPr>
            <p:spPr bwMode="auto">
              <a:xfrm rot="20439985">
                <a:off x="2075178" y="8918553"/>
                <a:ext cx="202997" cy="165907"/>
              </a:xfrm>
              <a:custGeom>
                <a:avLst/>
                <a:gdLst>
                  <a:gd name="connsiteX0" fmla="*/ 273698 w 758890"/>
                  <a:gd name="connsiteY0" fmla="*/ 522514 h 522514"/>
                  <a:gd name="connsiteX1" fmla="*/ 273698 w 758890"/>
                  <a:gd name="connsiteY1" fmla="*/ 522514 h 522514"/>
                  <a:gd name="connsiteX2" fmla="*/ 217714 w 758890"/>
                  <a:gd name="connsiteY2" fmla="*/ 516294 h 522514"/>
                  <a:gd name="connsiteX3" fmla="*/ 180392 w 758890"/>
                  <a:gd name="connsiteY3" fmla="*/ 503853 h 522514"/>
                  <a:gd name="connsiteX4" fmla="*/ 161731 w 758890"/>
                  <a:gd name="connsiteY4" fmla="*/ 491412 h 522514"/>
                  <a:gd name="connsiteX5" fmla="*/ 143070 w 758890"/>
                  <a:gd name="connsiteY5" fmla="*/ 485192 h 522514"/>
                  <a:gd name="connsiteX6" fmla="*/ 111968 w 758890"/>
                  <a:gd name="connsiteY6" fmla="*/ 460310 h 522514"/>
                  <a:gd name="connsiteX7" fmla="*/ 99527 w 758890"/>
                  <a:gd name="connsiteY7" fmla="*/ 441649 h 522514"/>
                  <a:gd name="connsiteX8" fmla="*/ 80865 w 758890"/>
                  <a:gd name="connsiteY8" fmla="*/ 429208 h 522514"/>
                  <a:gd name="connsiteX9" fmla="*/ 55984 w 758890"/>
                  <a:gd name="connsiteY9" fmla="*/ 391886 h 522514"/>
                  <a:gd name="connsiteX10" fmla="*/ 43543 w 758890"/>
                  <a:gd name="connsiteY10" fmla="*/ 373224 h 522514"/>
                  <a:gd name="connsiteX11" fmla="*/ 31102 w 758890"/>
                  <a:gd name="connsiteY11" fmla="*/ 354563 h 522514"/>
                  <a:gd name="connsiteX12" fmla="*/ 12441 w 758890"/>
                  <a:gd name="connsiteY12" fmla="*/ 317241 h 522514"/>
                  <a:gd name="connsiteX13" fmla="*/ 0 w 758890"/>
                  <a:gd name="connsiteY13" fmla="*/ 261257 h 522514"/>
                  <a:gd name="connsiteX14" fmla="*/ 12441 w 758890"/>
                  <a:gd name="connsiteY14" fmla="*/ 199053 h 522514"/>
                  <a:gd name="connsiteX15" fmla="*/ 24882 w 758890"/>
                  <a:gd name="connsiteY15" fmla="*/ 161731 h 522514"/>
                  <a:gd name="connsiteX16" fmla="*/ 37323 w 758890"/>
                  <a:gd name="connsiteY16" fmla="*/ 143069 h 522514"/>
                  <a:gd name="connsiteX17" fmla="*/ 43543 w 758890"/>
                  <a:gd name="connsiteY17" fmla="*/ 124408 h 522514"/>
                  <a:gd name="connsiteX18" fmla="*/ 99527 w 758890"/>
                  <a:gd name="connsiteY18" fmla="*/ 80865 h 522514"/>
                  <a:gd name="connsiteX19" fmla="*/ 136849 w 758890"/>
                  <a:gd name="connsiteY19" fmla="*/ 55984 h 522514"/>
                  <a:gd name="connsiteX20" fmla="*/ 161731 w 758890"/>
                  <a:gd name="connsiteY20" fmla="*/ 49763 h 522514"/>
                  <a:gd name="connsiteX21" fmla="*/ 186612 w 758890"/>
                  <a:gd name="connsiteY21" fmla="*/ 37322 h 522514"/>
                  <a:gd name="connsiteX22" fmla="*/ 223935 w 758890"/>
                  <a:gd name="connsiteY22" fmla="*/ 24882 h 522514"/>
                  <a:gd name="connsiteX23" fmla="*/ 292359 w 758890"/>
                  <a:gd name="connsiteY23" fmla="*/ 6220 h 522514"/>
                  <a:gd name="connsiteX24" fmla="*/ 348343 w 758890"/>
                  <a:gd name="connsiteY24" fmla="*/ 0 h 522514"/>
                  <a:gd name="connsiteX25" fmla="*/ 516294 w 758890"/>
                  <a:gd name="connsiteY25" fmla="*/ 12441 h 522514"/>
                  <a:gd name="connsiteX26" fmla="*/ 534955 w 758890"/>
                  <a:gd name="connsiteY26" fmla="*/ 18661 h 522514"/>
                  <a:gd name="connsiteX27" fmla="*/ 597159 w 758890"/>
                  <a:gd name="connsiteY27" fmla="*/ 37322 h 522514"/>
                  <a:gd name="connsiteX28" fmla="*/ 615821 w 758890"/>
                  <a:gd name="connsiteY28" fmla="*/ 43543 h 522514"/>
                  <a:gd name="connsiteX29" fmla="*/ 653143 w 758890"/>
                  <a:gd name="connsiteY29" fmla="*/ 62204 h 522514"/>
                  <a:gd name="connsiteX30" fmla="*/ 684245 w 758890"/>
                  <a:gd name="connsiteY30" fmla="*/ 87086 h 522514"/>
                  <a:gd name="connsiteX31" fmla="*/ 696686 w 758890"/>
                  <a:gd name="connsiteY31" fmla="*/ 105747 h 522514"/>
                  <a:gd name="connsiteX32" fmla="*/ 727788 w 758890"/>
                  <a:gd name="connsiteY32" fmla="*/ 143069 h 522514"/>
                  <a:gd name="connsiteX33" fmla="*/ 746449 w 758890"/>
                  <a:gd name="connsiteY33" fmla="*/ 180392 h 522514"/>
                  <a:gd name="connsiteX34" fmla="*/ 758890 w 758890"/>
                  <a:gd name="connsiteY34" fmla="*/ 223935 h 522514"/>
                  <a:gd name="connsiteX35" fmla="*/ 752670 w 758890"/>
                  <a:gd name="connsiteY35" fmla="*/ 304800 h 522514"/>
                  <a:gd name="connsiteX36" fmla="*/ 740229 w 758890"/>
                  <a:gd name="connsiteY36" fmla="*/ 342122 h 522514"/>
                  <a:gd name="connsiteX37" fmla="*/ 721568 w 758890"/>
                  <a:gd name="connsiteY37" fmla="*/ 354563 h 522514"/>
                  <a:gd name="connsiteX38" fmla="*/ 684245 w 758890"/>
                  <a:gd name="connsiteY38" fmla="*/ 379445 h 522514"/>
                  <a:gd name="connsiteX39" fmla="*/ 665584 w 758890"/>
                  <a:gd name="connsiteY39" fmla="*/ 398106 h 522514"/>
                  <a:gd name="connsiteX40" fmla="*/ 615821 w 758890"/>
                  <a:gd name="connsiteY40" fmla="*/ 410547 h 522514"/>
                  <a:gd name="connsiteX41" fmla="*/ 534955 w 758890"/>
                  <a:gd name="connsiteY41" fmla="*/ 404327 h 522514"/>
                  <a:gd name="connsiteX42" fmla="*/ 516294 w 758890"/>
                  <a:gd name="connsiteY42" fmla="*/ 398106 h 522514"/>
                  <a:gd name="connsiteX43" fmla="*/ 491412 w 758890"/>
                  <a:gd name="connsiteY43" fmla="*/ 360784 h 522514"/>
                  <a:gd name="connsiteX44" fmla="*/ 454090 w 758890"/>
                  <a:gd name="connsiteY44" fmla="*/ 323461 h 522514"/>
                  <a:gd name="connsiteX45" fmla="*/ 441649 w 758890"/>
                  <a:gd name="connsiteY45" fmla="*/ 304800 h 522514"/>
                  <a:gd name="connsiteX46" fmla="*/ 379445 w 758890"/>
                  <a:gd name="connsiteY46" fmla="*/ 273698 h 522514"/>
                  <a:gd name="connsiteX47" fmla="*/ 286139 w 758890"/>
                  <a:gd name="connsiteY47" fmla="*/ 279918 h 522514"/>
                  <a:gd name="connsiteX48" fmla="*/ 242596 w 758890"/>
                  <a:gd name="connsiteY48" fmla="*/ 292359 h 522514"/>
                  <a:gd name="connsiteX49" fmla="*/ 211494 w 758890"/>
                  <a:gd name="connsiteY49" fmla="*/ 323461 h 522514"/>
                  <a:gd name="connsiteX50" fmla="*/ 217714 w 758890"/>
                  <a:gd name="connsiteY50" fmla="*/ 354563 h 522514"/>
                  <a:gd name="connsiteX51" fmla="*/ 223935 w 758890"/>
                  <a:gd name="connsiteY51" fmla="*/ 373224 h 522514"/>
                  <a:gd name="connsiteX52" fmla="*/ 261257 w 758890"/>
                  <a:gd name="connsiteY52" fmla="*/ 385665 h 522514"/>
                  <a:gd name="connsiteX53" fmla="*/ 298580 w 758890"/>
                  <a:gd name="connsiteY53" fmla="*/ 404327 h 522514"/>
                  <a:gd name="connsiteX54" fmla="*/ 317241 w 758890"/>
                  <a:gd name="connsiteY54" fmla="*/ 410547 h 522514"/>
                  <a:gd name="connsiteX55" fmla="*/ 329682 w 758890"/>
                  <a:gd name="connsiteY55" fmla="*/ 429208 h 522514"/>
                  <a:gd name="connsiteX56" fmla="*/ 342123 w 758890"/>
                  <a:gd name="connsiteY56" fmla="*/ 466531 h 522514"/>
                  <a:gd name="connsiteX57" fmla="*/ 335902 w 758890"/>
                  <a:gd name="connsiteY57" fmla="*/ 485192 h 522514"/>
                  <a:gd name="connsiteX58" fmla="*/ 279919 w 758890"/>
                  <a:gd name="connsiteY58" fmla="*/ 510073 h 522514"/>
                  <a:gd name="connsiteX59" fmla="*/ 273698 w 758890"/>
                  <a:gd name="connsiteY59" fmla="*/ 522514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58890" h="522514">
                    <a:moveTo>
                      <a:pt x="273698" y="522514"/>
                    </a:moveTo>
                    <a:lnTo>
                      <a:pt x="273698" y="522514"/>
                    </a:lnTo>
                    <a:cubicBezTo>
                      <a:pt x="255037" y="520441"/>
                      <a:pt x="236126" y="519976"/>
                      <a:pt x="217714" y="516294"/>
                    </a:cubicBezTo>
                    <a:cubicBezTo>
                      <a:pt x="204855" y="513722"/>
                      <a:pt x="180392" y="503853"/>
                      <a:pt x="180392" y="503853"/>
                    </a:cubicBezTo>
                    <a:cubicBezTo>
                      <a:pt x="174172" y="499706"/>
                      <a:pt x="168418" y="494755"/>
                      <a:pt x="161731" y="491412"/>
                    </a:cubicBezTo>
                    <a:cubicBezTo>
                      <a:pt x="155866" y="488480"/>
                      <a:pt x="148190" y="489288"/>
                      <a:pt x="143070" y="485192"/>
                    </a:cubicBezTo>
                    <a:cubicBezTo>
                      <a:pt x="102872" y="453035"/>
                      <a:pt x="158875" y="475947"/>
                      <a:pt x="111968" y="460310"/>
                    </a:cubicBezTo>
                    <a:cubicBezTo>
                      <a:pt x="107821" y="454090"/>
                      <a:pt x="104813" y="446935"/>
                      <a:pt x="99527" y="441649"/>
                    </a:cubicBezTo>
                    <a:cubicBezTo>
                      <a:pt x="94240" y="436363"/>
                      <a:pt x="85788" y="434834"/>
                      <a:pt x="80865" y="429208"/>
                    </a:cubicBezTo>
                    <a:cubicBezTo>
                      <a:pt x="71019" y="417956"/>
                      <a:pt x="64278" y="404327"/>
                      <a:pt x="55984" y="391886"/>
                    </a:cubicBezTo>
                    <a:lnTo>
                      <a:pt x="43543" y="373224"/>
                    </a:lnTo>
                    <a:lnTo>
                      <a:pt x="31102" y="354563"/>
                    </a:lnTo>
                    <a:cubicBezTo>
                      <a:pt x="15468" y="307658"/>
                      <a:pt x="36558" y="365474"/>
                      <a:pt x="12441" y="317241"/>
                    </a:cubicBezTo>
                    <a:cubicBezTo>
                      <a:pt x="4786" y="301930"/>
                      <a:pt x="2388" y="275587"/>
                      <a:pt x="0" y="261257"/>
                    </a:cubicBezTo>
                    <a:cubicBezTo>
                      <a:pt x="4202" y="236047"/>
                      <a:pt x="5484" y="222245"/>
                      <a:pt x="12441" y="199053"/>
                    </a:cubicBezTo>
                    <a:cubicBezTo>
                      <a:pt x="16209" y="186492"/>
                      <a:pt x="17608" y="172642"/>
                      <a:pt x="24882" y="161731"/>
                    </a:cubicBezTo>
                    <a:lnTo>
                      <a:pt x="37323" y="143069"/>
                    </a:lnTo>
                    <a:cubicBezTo>
                      <a:pt x="39396" y="136849"/>
                      <a:pt x="39906" y="129864"/>
                      <a:pt x="43543" y="124408"/>
                    </a:cubicBezTo>
                    <a:cubicBezTo>
                      <a:pt x="55236" y="106868"/>
                      <a:pt x="84698" y="90751"/>
                      <a:pt x="99527" y="80865"/>
                    </a:cubicBezTo>
                    <a:cubicBezTo>
                      <a:pt x="99529" y="80863"/>
                      <a:pt x="136846" y="55985"/>
                      <a:pt x="136849" y="55984"/>
                    </a:cubicBezTo>
                    <a:cubicBezTo>
                      <a:pt x="145143" y="53910"/>
                      <a:pt x="153726" y="52765"/>
                      <a:pt x="161731" y="49763"/>
                    </a:cubicBezTo>
                    <a:cubicBezTo>
                      <a:pt x="170413" y="46507"/>
                      <a:pt x="178003" y="40766"/>
                      <a:pt x="186612" y="37322"/>
                    </a:cubicBezTo>
                    <a:cubicBezTo>
                      <a:pt x="198788" y="32452"/>
                      <a:pt x="211494" y="29029"/>
                      <a:pt x="223935" y="24882"/>
                    </a:cubicBezTo>
                    <a:cubicBezTo>
                      <a:pt x="245370" y="17737"/>
                      <a:pt x="271298" y="8560"/>
                      <a:pt x="292359" y="6220"/>
                    </a:cubicBezTo>
                    <a:lnTo>
                      <a:pt x="348343" y="0"/>
                    </a:lnTo>
                    <a:cubicBezTo>
                      <a:pt x="396094" y="2387"/>
                      <a:pt x="463887" y="1959"/>
                      <a:pt x="516294" y="12441"/>
                    </a:cubicBezTo>
                    <a:cubicBezTo>
                      <a:pt x="522723" y="13727"/>
                      <a:pt x="528651" y="16860"/>
                      <a:pt x="534955" y="18661"/>
                    </a:cubicBezTo>
                    <a:cubicBezTo>
                      <a:pt x="600747" y="37459"/>
                      <a:pt x="508490" y="7766"/>
                      <a:pt x="597159" y="37322"/>
                    </a:cubicBezTo>
                    <a:cubicBezTo>
                      <a:pt x="603380" y="39396"/>
                      <a:pt x="610365" y="39906"/>
                      <a:pt x="615821" y="43543"/>
                    </a:cubicBezTo>
                    <a:cubicBezTo>
                      <a:pt x="639938" y="59621"/>
                      <a:pt x="627390" y="53620"/>
                      <a:pt x="653143" y="62204"/>
                    </a:cubicBezTo>
                    <a:cubicBezTo>
                      <a:pt x="688797" y="115684"/>
                      <a:pt x="641322" y="52747"/>
                      <a:pt x="684245" y="87086"/>
                    </a:cubicBezTo>
                    <a:cubicBezTo>
                      <a:pt x="690083" y="91756"/>
                      <a:pt x="691900" y="100004"/>
                      <a:pt x="696686" y="105747"/>
                    </a:cubicBezTo>
                    <a:cubicBezTo>
                      <a:pt x="736599" y="153642"/>
                      <a:pt x="696899" y="96737"/>
                      <a:pt x="727788" y="143069"/>
                    </a:cubicBezTo>
                    <a:cubicBezTo>
                      <a:pt x="743419" y="189967"/>
                      <a:pt x="722336" y="132169"/>
                      <a:pt x="746449" y="180392"/>
                    </a:cubicBezTo>
                    <a:cubicBezTo>
                      <a:pt x="750913" y="189320"/>
                      <a:pt x="756896" y="215957"/>
                      <a:pt x="758890" y="223935"/>
                    </a:cubicBezTo>
                    <a:cubicBezTo>
                      <a:pt x="756817" y="250890"/>
                      <a:pt x="756886" y="278096"/>
                      <a:pt x="752670" y="304800"/>
                    </a:cubicBezTo>
                    <a:cubicBezTo>
                      <a:pt x="750625" y="317753"/>
                      <a:pt x="751140" y="334848"/>
                      <a:pt x="740229" y="342122"/>
                    </a:cubicBezTo>
                    <a:cubicBezTo>
                      <a:pt x="734009" y="346269"/>
                      <a:pt x="727311" y="349777"/>
                      <a:pt x="721568" y="354563"/>
                    </a:cubicBezTo>
                    <a:cubicBezTo>
                      <a:pt x="690504" y="380449"/>
                      <a:pt x="717039" y="368512"/>
                      <a:pt x="684245" y="379445"/>
                    </a:cubicBezTo>
                    <a:cubicBezTo>
                      <a:pt x="678025" y="385665"/>
                      <a:pt x="672903" y="393226"/>
                      <a:pt x="665584" y="398106"/>
                    </a:cubicBezTo>
                    <a:cubicBezTo>
                      <a:pt x="657384" y="403573"/>
                      <a:pt x="620312" y="409649"/>
                      <a:pt x="615821" y="410547"/>
                    </a:cubicBezTo>
                    <a:cubicBezTo>
                      <a:pt x="588866" y="408474"/>
                      <a:pt x="561781" y="407680"/>
                      <a:pt x="534955" y="404327"/>
                    </a:cubicBezTo>
                    <a:cubicBezTo>
                      <a:pt x="528449" y="403514"/>
                      <a:pt x="520930" y="402742"/>
                      <a:pt x="516294" y="398106"/>
                    </a:cubicBezTo>
                    <a:cubicBezTo>
                      <a:pt x="505721" y="387533"/>
                      <a:pt x="501984" y="371357"/>
                      <a:pt x="491412" y="360784"/>
                    </a:cubicBezTo>
                    <a:cubicBezTo>
                      <a:pt x="478971" y="348343"/>
                      <a:pt x="463850" y="338100"/>
                      <a:pt x="454090" y="323461"/>
                    </a:cubicBezTo>
                    <a:cubicBezTo>
                      <a:pt x="449943" y="317241"/>
                      <a:pt x="447275" y="309723"/>
                      <a:pt x="441649" y="304800"/>
                    </a:cubicBezTo>
                    <a:cubicBezTo>
                      <a:pt x="412024" y="278878"/>
                      <a:pt x="410364" y="281427"/>
                      <a:pt x="379445" y="273698"/>
                    </a:cubicBezTo>
                    <a:cubicBezTo>
                      <a:pt x="348343" y="275771"/>
                      <a:pt x="317139" y="276655"/>
                      <a:pt x="286139" y="279918"/>
                    </a:cubicBezTo>
                    <a:cubicBezTo>
                      <a:pt x="274728" y="281119"/>
                      <a:pt x="254158" y="288505"/>
                      <a:pt x="242596" y="292359"/>
                    </a:cubicBezTo>
                    <a:cubicBezTo>
                      <a:pt x="232418" y="299145"/>
                      <a:pt x="213379" y="308382"/>
                      <a:pt x="211494" y="323461"/>
                    </a:cubicBezTo>
                    <a:cubicBezTo>
                      <a:pt x="210182" y="333952"/>
                      <a:pt x="215150" y="344306"/>
                      <a:pt x="217714" y="354563"/>
                    </a:cubicBezTo>
                    <a:cubicBezTo>
                      <a:pt x="219304" y="360924"/>
                      <a:pt x="218599" y="369413"/>
                      <a:pt x="223935" y="373224"/>
                    </a:cubicBezTo>
                    <a:cubicBezTo>
                      <a:pt x="234606" y="380846"/>
                      <a:pt x="248816" y="381518"/>
                      <a:pt x="261257" y="385665"/>
                    </a:cubicBezTo>
                    <a:cubicBezTo>
                      <a:pt x="308167" y="401302"/>
                      <a:pt x="250343" y="380209"/>
                      <a:pt x="298580" y="404327"/>
                    </a:cubicBezTo>
                    <a:cubicBezTo>
                      <a:pt x="304445" y="407259"/>
                      <a:pt x="311021" y="408474"/>
                      <a:pt x="317241" y="410547"/>
                    </a:cubicBezTo>
                    <a:cubicBezTo>
                      <a:pt x="321388" y="416767"/>
                      <a:pt x="326646" y="422376"/>
                      <a:pt x="329682" y="429208"/>
                    </a:cubicBezTo>
                    <a:cubicBezTo>
                      <a:pt x="335008" y="441192"/>
                      <a:pt x="342123" y="466531"/>
                      <a:pt x="342123" y="466531"/>
                    </a:cubicBezTo>
                    <a:cubicBezTo>
                      <a:pt x="340049" y="472751"/>
                      <a:pt x="339998" y="480072"/>
                      <a:pt x="335902" y="485192"/>
                    </a:cubicBezTo>
                    <a:cubicBezTo>
                      <a:pt x="325147" y="498635"/>
                      <a:pt x="291326" y="506271"/>
                      <a:pt x="279919" y="510073"/>
                    </a:cubicBezTo>
                    <a:cubicBezTo>
                      <a:pt x="259289" y="516950"/>
                      <a:pt x="274735" y="520441"/>
                      <a:pt x="273698" y="522514"/>
                    </a:cubicBezTo>
                    <a:close/>
                  </a:path>
                </a:pathLst>
              </a:custGeom>
              <a:solidFill>
                <a:schemeClr val="accent1"/>
              </a:solidFill>
              <a:ln w="222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grpSp>
            <p:nvGrpSpPr>
              <p:cNvPr id="104" name="Group 103">
                <a:extLst>
                  <a:ext uri="{FF2B5EF4-FFF2-40B4-BE49-F238E27FC236}">
                    <a16:creationId xmlns:a16="http://schemas.microsoft.com/office/drawing/2014/main" id="{C84AE8DB-3B27-8A60-B985-64BC7FB8D53B}"/>
                  </a:ext>
                </a:extLst>
              </p:cNvPr>
              <p:cNvGrpSpPr/>
              <p:nvPr/>
            </p:nvGrpSpPr>
            <p:grpSpPr>
              <a:xfrm>
                <a:off x="3339172" y="7720023"/>
                <a:ext cx="1723378" cy="2171726"/>
                <a:chOff x="3339172" y="7881659"/>
                <a:chExt cx="1723378" cy="2171726"/>
              </a:xfrm>
            </p:grpSpPr>
            <p:grpSp>
              <p:nvGrpSpPr>
                <p:cNvPr id="126" name="Group 125">
                  <a:extLst>
                    <a:ext uri="{FF2B5EF4-FFF2-40B4-BE49-F238E27FC236}">
                      <a16:creationId xmlns:a16="http://schemas.microsoft.com/office/drawing/2014/main" id="{4E1B3C0D-0946-02C9-EF1E-377C7DFD89CB}"/>
                    </a:ext>
                  </a:extLst>
                </p:cNvPr>
                <p:cNvGrpSpPr/>
                <p:nvPr/>
              </p:nvGrpSpPr>
              <p:grpSpPr>
                <a:xfrm>
                  <a:off x="3502929" y="8205490"/>
                  <a:ext cx="1503183" cy="742812"/>
                  <a:chOff x="3502929" y="8205490"/>
                  <a:chExt cx="1503183" cy="742812"/>
                </a:xfrm>
              </p:grpSpPr>
              <p:grpSp>
                <p:nvGrpSpPr>
                  <p:cNvPr id="181" name="Group 180">
                    <a:extLst>
                      <a:ext uri="{FF2B5EF4-FFF2-40B4-BE49-F238E27FC236}">
                        <a16:creationId xmlns:a16="http://schemas.microsoft.com/office/drawing/2014/main" id="{A84C405D-AA3A-6ADF-E0D7-3924FEE1477E}"/>
                      </a:ext>
                    </a:extLst>
                  </p:cNvPr>
                  <p:cNvGrpSpPr/>
                  <p:nvPr/>
                </p:nvGrpSpPr>
                <p:grpSpPr>
                  <a:xfrm>
                    <a:off x="3502929" y="8205490"/>
                    <a:ext cx="1126238" cy="742812"/>
                    <a:chOff x="3444945" y="8205490"/>
                    <a:chExt cx="1126238" cy="742812"/>
                  </a:xfrm>
                </p:grpSpPr>
                <p:grpSp>
                  <p:nvGrpSpPr>
                    <p:cNvPr id="187" name="Group 186">
                      <a:extLst>
                        <a:ext uri="{FF2B5EF4-FFF2-40B4-BE49-F238E27FC236}">
                          <a16:creationId xmlns:a16="http://schemas.microsoft.com/office/drawing/2014/main" id="{C78D8F85-5F33-E46D-D2A4-CC0E5B6383C1}"/>
                        </a:ext>
                      </a:extLst>
                    </p:cNvPr>
                    <p:cNvGrpSpPr/>
                    <p:nvPr/>
                  </p:nvGrpSpPr>
                  <p:grpSpPr>
                    <a:xfrm>
                      <a:off x="3444945" y="8205490"/>
                      <a:ext cx="1126238" cy="742812"/>
                      <a:chOff x="3755233" y="2295012"/>
                      <a:chExt cx="1758972" cy="1160138"/>
                    </a:xfrm>
                  </p:grpSpPr>
                  <p:grpSp>
                    <p:nvGrpSpPr>
                      <p:cNvPr id="229" name="Group 228">
                        <a:extLst>
                          <a:ext uri="{FF2B5EF4-FFF2-40B4-BE49-F238E27FC236}">
                            <a16:creationId xmlns:a16="http://schemas.microsoft.com/office/drawing/2014/main" id="{1F324229-C4AB-5A4B-E756-1DE411851C0B}"/>
                          </a:ext>
                        </a:extLst>
                      </p:cNvPr>
                      <p:cNvGrpSpPr/>
                      <p:nvPr/>
                    </p:nvGrpSpPr>
                    <p:grpSpPr>
                      <a:xfrm>
                        <a:off x="3755233" y="2295012"/>
                        <a:ext cx="1612107" cy="303617"/>
                        <a:chOff x="3755233" y="2295012"/>
                        <a:chExt cx="1612107" cy="303617"/>
                      </a:xfrm>
                    </p:grpSpPr>
                    <p:grpSp>
                      <p:nvGrpSpPr>
                        <p:cNvPr id="231" name="Group 230">
                          <a:extLst>
                            <a:ext uri="{FF2B5EF4-FFF2-40B4-BE49-F238E27FC236}">
                              <a16:creationId xmlns:a16="http://schemas.microsoft.com/office/drawing/2014/main" id="{B448584F-2C70-9369-DD60-7DDABC036823}"/>
                            </a:ext>
                          </a:extLst>
                        </p:cNvPr>
                        <p:cNvGrpSpPr/>
                        <p:nvPr/>
                      </p:nvGrpSpPr>
                      <p:grpSpPr>
                        <a:xfrm>
                          <a:off x="3906175" y="2352689"/>
                          <a:ext cx="1461165" cy="188121"/>
                          <a:chOff x="606899" y="4384752"/>
                          <a:chExt cx="3252914" cy="456550"/>
                        </a:xfrm>
                      </p:grpSpPr>
                      <p:sp>
                        <p:nvSpPr>
                          <p:cNvPr id="234" name="Rectangle 233">
                            <a:extLst>
                              <a:ext uri="{FF2B5EF4-FFF2-40B4-BE49-F238E27FC236}">
                                <a16:creationId xmlns:a16="http://schemas.microsoft.com/office/drawing/2014/main" id="{5C709B9A-11D0-CA88-85F3-EE5CCF3F0D7D}"/>
                              </a:ext>
                            </a:extLst>
                          </p:cNvPr>
                          <p:cNvSpPr/>
                          <p:nvPr/>
                        </p:nvSpPr>
                        <p:spPr>
                          <a:xfrm>
                            <a:off x="606899" y="4384752"/>
                            <a:ext cx="1628544" cy="456202"/>
                          </a:xfrm>
                          <a:prstGeom prst="rect">
                            <a:avLst/>
                          </a:prstGeom>
                          <a:solidFill>
                            <a:srgbClr val="FC93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solidFill>
                                <a:srgbClr val="FC9346"/>
                              </a:solidFill>
                            </a:endParaRPr>
                          </a:p>
                        </p:txBody>
                      </p:sp>
                      <p:sp>
                        <p:nvSpPr>
                          <p:cNvPr id="235" name="Rectangle 234">
                            <a:extLst>
                              <a:ext uri="{FF2B5EF4-FFF2-40B4-BE49-F238E27FC236}">
                                <a16:creationId xmlns:a16="http://schemas.microsoft.com/office/drawing/2014/main" id="{408AD079-9D8A-A8FE-C8A8-FF3B81BF71DE}"/>
                              </a:ext>
                            </a:extLst>
                          </p:cNvPr>
                          <p:cNvSpPr/>
                          <p:nvPr/>
                        </p:nvSpPr>
                        <p:spPr>
                          <a:xfrm>
                            <a:off x="2231269" y="4385100"/>
                            <a:ext cx="1628544" cy="456202"/>
                          </a:xfrm>
                          <a:prstGeom prst="rect">
                            <a:avLst/>
                          </a:prstGeom>
                          <a:solidFill>
                            <a:srgbClr val="4DAF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32" name="TextBox 231">
                          <a:extLst>
                            <a:ext uri="{FF2B5EF4-FFF2-40B4-BE49-F238E27FC236}">
                              <a16:creationId xmlns:a16="http://schemas.microsoft.com/office/drawing/2014/main" id="{8E7DF91C-D577-F769-E261-F5DA6B6B8D12}"/>
                            </a:ext>
                          </a:extLst>
                        </p:cNvPr>
                        <p:cNvSpPr txBox="1"/>
                        <p:nvPr/>
                      </p:nvSpPr>
                      <p:spPr>
                        <a:xfrm>
                          <a:off x="3755233" y="2310215"/>
                          <a:ext cx="1047310" cy="288414"/>
                        </a:xfrm>
                        <a:prstGeom prst="rect">
                          <a:avLst/>
                        </a:prstGeom>
                        <a:noFill/>
                      </p:spPr>
                      <p:txBody>
                        <a:bodyPr wrap="square" rtlCol="0">
                          <a:spAutoFit/>
                        </a:bodyPr>
                        <a:lstStyle/>
                        <a:p>
                          <a:pPr algn="ctr"/>
                          <a:r>
                            <a:rPr lang="en-US" sz="600" dirty="0"/>
                            <a:t>At-Risk/ERA</a:t>
                          </a:r>
                        </a:p>
                      </p:txBody>
                    </p:sp>
                    <p:sp>
                      <p:nvSpPr>
                        <p:cNvPr id="233" name="TextBox 232">
                          <a:extLst>
                            <a:ext uri="{FF2B5EF4-FFF2-40B4-BE49-F238E27FC236}">
                              <a16:creationId xmlns:a16="http://schemas.microsoft.com/office/drawing/2014/main" id="{0274E940-76C1-D151-C8E9-56E6B133934A}"/>
                            </a:ext>
                          </a:extLst>
                        </p:cNvPr>
                        <p:cNvSpPr txBox="1"/>
                        <p:nvPr/>
                      </p:nvSpPr>
                      <p:spPr>
                        <a:xfrm>
                          <a:off x="4657668" y="2295012"/>
                          <a:ext cx="662995" cy="288414"/>
                        </a:xfrm>
                        <a:prstGeom prst="rect">
                          <a:avLst/>
                        </a:prstGeom>
                        <a:noFill/>
                      </p:spPr>
                      <p:txBody>
                        <a:bodyPr wrap="square" rtlCol="0">
                          <a:spAutoFit/>
                        </a:bodyPr>
                        <a:lstStyle/>
                        <a:p>
                          <a:pPr algn="ctr"/>
                          <a:r>
                            <a:rPr lang="en-US" sz="600" dirty="0"/>
                            <a:t>control</a:t>
                          </a:r>
                        </a:p>
                      </p:txBody>
                    </p:sp>
                  </p:grpSp>
                  <p:sp>
                    <p:nvSpPr>
                      <p:cNvPr id="230" name="TextBox 229">
                        <a:extLst>
                          <a:ext uri="{FF2B5EF4-FFF2-40B4-BE49-F238E27FC236}">
                            <a16:creationId xmlns:a16="http://schemas.microsoft.com/office/drawing/2014/main" id="{CB0F848D-783D-286F-9F08-C4556D9CCEC3}"/>
                          </a:ext>
                        </a:extLst>
                      </p:cNvPr>
                      <p:cNvSpPr txBox="1"/>
                      <p:nvPr/>
                    </p:nvSpPr>
                    <p:spPr>
                      <a:xfrm>
                        <a:off x="3856574" y="3166735"/>
                        <a:ext cx="1657631" cy="288415"/>
                      </a:xfrm>
                      <a:prstGeom prst="rect">
                        <a:avLst/>
                      </a:prstGeom>
                      <a:noFill/>
                    </p:spPr>
                    <p:txBody>
                      <a:bodyPr wrap="square" rtlCol="0">
                        <a:spAutoFit/>
                      </a:bodyPr>
                      <a:lstStyle/>
                      <a:p>
                        <a:pPr algn="ctr"/>
                        <a:r>
                          <a:rPr lang="en-US" sz="600" dirty="0"/>
                          <a:t>Gene/protein expression</a:t>
                        </a:r>
                      </a:p>
                    </p:txBody>
                  </p:sp>
                </p:grpSp>
                <p:grpSp>
                  <p:nvGrpSpPr>
                    <p:cNvPr id="188" name="Group 187">
                      <a:extLst>
                        <a:ext uri="{FF2B5EF4-FFF2-40B4-BE49-F238E27FC236}">
                          <a16:creationId xmlns:a16="http://schemas.microsoft.com/office/drawing/2014/main" id="{D55523A2-95D5-56AA-DECD-260F53626E0D}"/>
                        </a:ext>
                      </a:extLst>
                    </p:cNvPr>
                    <p:cNvGrpSpPr/>
                    <p:nvPr/>
                  </p:nvGrpSpPr>
                  <p:grpSpPr>
                    <a:xfrm>
                      <a:off x="3538443" y="8365671"/>
                      <a:ext cx="940589" cy="417994"/>
                      <a:chOff x="4532236" y="2751917"/>
                      <a:chExt cx="1469023" cy="652831"/>
                    </a:xfrm>
                  </p:grpSpPr>
                  <p:sp>
                    <p:nvSpPr>
                      <p:cNvPr id="189" name="Rectangle 188">
                        <a:extLst>
                          <a:ext uri="{FF2B5EF4-FFF2-40B4-BE49-F238E27FC236}">
                            <a16:creationId xmlns:a16="http://schemas.microsoft.com/office/drawing/2014/main" id="{56A5F20C-DB22-3C64-73A4-C79B25F1B028}"/>
                          </a:ext>
                        </a:extLst>
                      </p:cNvPr>
                      <p:cNvSpPr/>
                      <p:nvPr/>
                    </p:nvSpPr>
                    <p:spPr bwMode="auto">
                      <a:xfrm>
                        <a:off x="4718150" y="2751917"/>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0" name="Rectangle 189">
                        <a:extLst>
                          <a:ext uri="{FF2B5EF4-FFF2-40B4-BE49-F238E27FC236}">
                            <a16:creationId xmlns:a16="http://schemas.microsoft.com/office/drawing/2014/main" id="{B92FE1C9-1C7D-0C78-4F43-1F2768E41F9B}"/>
                          </a:ext>
                        </a:extLst>
                      </p:cNvPr>
                      <p:cNvSpPr/>
                      <p:nvPr/>
                    </p:nvSpPr>
                    <p:spPr bwMode="auto">
                      <a:xfrm>
                        <a:off x="4718150" y="2881712"/>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1" name="Rectangle 190">
                        <a:extLst>
                          <a:ext uri="{FF2B5EF4-FFF2-40B4-BE49-F238E27FC236}">
                            <a16:creationId xmlns:a16="http://schemas.microsoft.com/office/drawing/2014/main" id="{E8EBB68A-D69C-291A-D721-BE484CF37D1E}"/>
                          </a:ext>
                        </a:extLst>
                      </p:cNvPr>
                      <p:cNvSpPr/>
                      <p:nvPr/>
                    </p:nvSpPr>
                    <p:spPr bwMode="auto">
                      <a:xfrm>
                        <a:off x="4716004" y="3008084"/>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2" name="Rectangle 191">
                        <a:extLst>
                          <a:ext uri="{FF2B5EF4-FFF2-40B4-BE49-F238E27FC236}">
                            <a16:creationId xmlns:a16="http://schemas.microsoft.com/office/drawing/2014/main" id="{A7864506-5AFE-5EB2-97A5-19A97871D4B5}"/>
                          </a:ext>
                        </a:extLst>
                      </p:cNvPr>
                      <p:cNvSpPr/>
                      <p:nvPr/>
                    </p:nvSpPr>
                    <p:spPr bwMode="auto">
                      <a:xfrm>
                        <a:off x="4715956" y="3136595"/>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3" name="Rectangle 192">
                        <a:extLst>
                          <a:ext uri="{FF2B5EF4-FFF2-40B4-BE49-F238E27FC236}">
                            <a16:creationId xmlns:a16="http://schemas.microsoft.com/office/drawing/2014/main" id="{106D3F7C-E357-2284-5E79-19FE1B777D7B}"/>
                          </a:ext>
                        </a:extLst>
                      </p:cNvPr>
                      <p:cNvSpPr/>
                      <p:nvPr/>
                    </p:nvSpPr>
                    <p:spPr bwMode="auto">
                      <a:xfrm>
                        <a:off x="4715859" y="3271798"/>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4" name="Rectangle 193">
                        <a:extLst>
                          <a:ext uri="{FF2B5EF4-FFF2-40B4-BE49-F238E27FC236}">
                            <a16:creationId xmlns:a16="http://schemas.microsoft.com/office/drawing/2014/main" id="{E1FF51BD-1FF5-30B5-E088-ECF0B6141A4E}"/>
                          </a:ext>
                        </a:extLst>
                      </p:cNvPr>
                      <p:cNvSpPr/>
                      <p:nvPr/>
                    </p:nvSpPr>
                    <p:spPr bwMode="auto">
                      <a:xfrm rot="10800000">
                        <a:off x="4899482" y="3271798"/>
                        <a:ext cx="183565"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5" name="Rectangle 194">
                        <a:extLst>
                          <a:ext uri="{FF2B5EF4-FFF2-40B4-BE49-F238E27FC236}">
                            <a16:creationId xmlns:a16="http://schemas.microsoft.com/office/drawing/2014/main" id="{5A7F4B6D-FC52-3844-7E48-51B512B89BEA}"/>
                          </a:ext>
                        </a:extLst>
                      </p:cNvPr>
                      <p:cNvSpPr/>
                      <p:nvPr/>
                    </p:nvSpPr>
                    <p:spPr bwMode="auto">
                      <a:xfrm rot="10800000">
                        <a:off x="489957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196" name="Rectangle 195">
                        <a:extLst>
                          <a:ext uri="{FF2B5EF4-FFF2-40B4-BE49-F238E27FC236}">
                            <a16:creationId xmlns:a16="http://schemas.microsoft.com/office/drawing/2014/main" id="{1649B9A4-64DF-C2F3-A62A-12248677AD75}"/>
                          </a:ext>
                        </a:extLst>
                      </p:cNvPr>
                      <p:cNvSpPr/>
                      <p:nvPr/>
                    </p:nvSpPr>
                    <p:spPr bwMode="auto">
                      <a:xfrm rot="10800000">
                        <a:off x="4901407" y="2881712"/>
                        <a:ext cx="183565"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7" name="Rectangle 196">
                        <a:extLst>
                          <a:ext uri="{FF2B5EF4-FFF2-40B4-BE49-F238E27FC236}">
                            <a16:creationId xmlns:a16="http://schemas.microsoft.com/office/drawing/2014/main" id="{2CA8E379-477B-814A-823A-7B42DBA28570}"/>
                          </a:ext>
                        </a:extLst>
                      </p:cNvPr>
                      <p:cNvSpPr/>
                      <p:nvPr/>
                    </p:nvSpPr>
                    <p:spPr bwMode="auto">
                      <a:xfrm rot="10800000">
                        <a:off x="4899619" y="3008084"/>
                        <a:ext cx="183565"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8" name="Rectangle 197">
                        <a:extLst>
                          <a:ext uri="{FF2B5EF4-FFF2-40B4-BE49-F238E27FC236}">
                            <a16:creationId xmlns:a16="http://schemas.microsoft.com/office/drawing/2014/main" id="{0A15BF91-6D34-15C6-49AB-E7079E5133A2}"/>
                          </a:ext>
                        </a:extLst>
                      </p:cNvPr>
                      <p:cNvSpPr/>
                      <p:nvPr/>
                    </p:nvSpPr>
                    <p:spPr bwMode="auto">
                      <a:xfrm rot="10800000">
                        <a:off x="4901407" y="2751917"/>
                        <a:ext cx="183565"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9" name="Rectangle 198">
                        <a:extLst>
                          <a:ext uri="{FF2B5EF4-FFF2-40B4-BE49-F238E27FC236}">
                            <a16:creationId xmlns:a16="http://schemas.microsoft.com/office/drawing/2014/main" id="{B8861AB3-8D19-99B2-CE12-3600EE69247C}"/>
                          </a:ext>
                        </a:extLst>
                      </p:cNvPr>
                      <p:cNvSpPr/>
                      <p:nvPr/>
                    </p:nvSpPr>
                    <p:spPr bwMode="auto">
                      <a:xfrm rot="10800000">
                        <a:off x="5083104"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0" name="Rectangle 199">
                        <a:extLst>
                          <a:ext uri="{FF2B5EF4-FFF2-40B4-BE49-F238E27FC236}">
                            <a16:creationId xmlns:a16="http://schemas.microsoft.com/office/drawing/2014/main" id="{55ADDE84-736A-E74F-46B5-48FB5DF25646}"/>
                          </a:ext>
                        </a:extLst>
                      </p:cNvPr>
                      <p:cNvSpPr/>
                      <p:nvPr/>
                    </p:nvSpPr>
                    <p:spPr bwMode="auto">
                      <a:xfrm rot="10800000">
                        <a:off x="5083186" y="3136595"/>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1" name="Rectangle 200">
                        <a:extLst>
                          <a:ext uri="{FF2B5EF4-FFF2-40B4-BE49-F238E27FC236}">
                            <a16:creationId xmlns:a16="http://schemas.microsoft.com/office/drawing/2014/main" id="{107E80E5-4B91-8453-DEE4-2D95C7209071}"/>
                          </a:ext>
                        </a:extLst>
                      </p:cNvPr>
                      <p:cNvSpPr/>
                      <p:nvPr/>
                    </p:nvSpPr>
                    <p:spPr bwMode="auto">
                      <a:xfrm rot="10800000">
                        <a:off x="5083233"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2" name="Rectangle 201">
                        <a:extLst>
                          <a:ext uri="{FF2B5EF4-FFF2-40B4-BE49-F238E27FC236}">
                            <a16:creationId xmlns:a16="http://schemas.microsoft.com/office/drawing/2014/main" id="{77C93DB4-B6EA-0A44-337C-B0398E34D556}"/>
                          </a:ext>
                        </a:extLst>
                      </p:cNvPr>
                      <p:cNvSpPr/>
                      <p:nvPr/>
                    </p:nvSpPr>
                    <p:spPr bwMode="auto">
                      <a:xfrm rot="10800000">
                        <a:off x="5084663" y="2751917"/>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3" name="Rectangle 202">
                        <a:extLst>
                          <a:ext uri="{FF2B5EF4-FFF2-40B4-BE49-F238E27FC236}">
                            <a16:creationId xmlns:a16="http://schemas.microsoft.com/office/drawing/2014/main" id="{11F8A3EE-450E-C2FD-01B1-8BE39D023D29}"/>
                          </a:ext>
                        </a:extLst>
                      </p:cNvPr>
                      <p:cNvSpPr/>
                      <p:nvPr/>
                    </p:nvSpPr>
                    <p:spPr bwMode="auto">
                      <a:xfrm rot="10800000">
                        <a:off x="5084663" y="2881712"/>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4" name="Rectangle 203">
                        <a:extLst>
                          <a:ext uri="{FF2B5EF4-FFF2-40B4-BE49-F238E27FC236}">
                            <a16:creationId xmlns:a16="http://schemas.microsoft.com/office/drawing/2014/main" id="{A1F7A8FF-8B23-F7EE-D1AF-A307C9489983}"/>
                          </a:ext>
                        </a:extLst>
                      </p:cNvPr>
                      <p:cNvSpPr/>
                      <p:nvPr/>
                    </p:nvSpPr>
                    <p:spPr bwMode="auto">
                      <a:xfrm>
                        <a:off x="4534893" y="2881712"/>
                        <a:ext cx="183566" cy="132949"/>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5" name="Rectangle 204">
                        <a:extLst>
                          <a:ext uri="{FF2B5EF4-FFF2-40B4-BE49-F238E27FC236}">
                            <a16:creationId xmlns:a16="http://schemas.microsoft.com/office/drawing/2014/main" id="{970F9E21-5E01-BA66-47E9-222F57BB29F5}"/>
                          </a:ext>
                        </a:extLst>
                      </p:cNvPr>
                      <p:cNvSpPr/>
                      <p:nvPr/>
                    </p:nvSpPr>
                    <p:spPr bwMode="auto">
                      <a:xfrm>
                        <a:off x="4534893" y="2751917"/>
                        <a:ext cx="183566" cy="13294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6" name="Rectangle 205">
                        <a:extLst>
                          <a:ext uri="{FF2B5EF4-FFF2-40B4-BE49-F238E27FC236}">
                            <a16:creationId xmlns:a16="http://schemas.microsoft.com/office/drawing/2014/main" id="{37CAC678-1C11-F04C-295F-929097621164}"/>
                          </a:ext>
                        </a:extLst>
                      </p:cNvPr>
                      <p:cNvSpPr/>
                      <p:nvPr/>
                    </p:nvSpPr>
                    <p:spPr bwMode="auto">
                      <a:xfrm>
                        <a:off x="4532389" y="3008084"/>
                        <a:ext cx="183566" cy="132949"/>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07" name="Rectangle 206">
                        <a:extLst>
                          <a:ext uri="{FF2B5EF4-FFF2-40B4-BE49-F238E27FC236}">
                            <a16:creationId xmlns:a16="http://schemas.microsoft.com/office/drawing/2014/main" id="{BDBFA711-F893-9EED-0E35-7099F7DF5A32}"/>
                          </a:ext>
                        </a:extLst>
                      </p:cNvPr>
                      <p:cNvSpPr/>
                      <p:nvPr/>
                    </p:nvSpPr>
                    <p:spPr bwMode="auto">
                      <a:xfrm>
                        <a:off x="4532236" y="3271798"/>
                        <a:ext cx="183566" cy="132949"/>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8" name="Rectangle 207">
                        <a:extLst>
                          <a:ext uri="{FF2B5EF4-FFF2-40B4-BE49-F238E27FC236}">
                            <a16:creationId xmlns:a16="http://schemas.microsoft.com/office/drawing/2014/main" id="{E1F7C1B9-6D1E-68AB-4468-5C92B9EE1DCB}"/>
                          </a:ext>
                        </a:extLst>
                      </p:cNvPr>
                      <p:cNvSpPr/>
                      <p:nvPr/>
                    </p:nvSpPr>
                    <p:spPr bwMode="auto">
                      <a:xfrm>
                        <a:off x="4532341" y="3136595"/>
                        <a:ext cx="183566" cy="132949"/>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09" name="Rectangle 208">
                        <a:extLst>
                          <a:ext uri="{FF2B5EF4-FFF2-40B4-BE49-F238E27FC236}">
                            <a16:creationId xmlns:a16="http://schemas.microsoft.com/office/drawing/2014/main" id="{C30C3228-2FEF-3A19-95CD-CBBCED9F9D2E}"/>
                          </a:ext>
                        </a:extLst>
                      </p:cNvPr>
                      <p:cNvSpPr/>
                      <p:nvPr/>
                    </p:nvSpPr>
                    <p:spPr bwMode="auto">
                      <a:xfrm>
                        <a:off x="5451177" y="2751917"/>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0" name="Rectangle 209">
                        <a:extLst>
                          <a:ext uri="{FF2B5EF4-FFF2-40B4-BE49-F238E27FC236}">
                            <a16:creationId xmlns:a16="http://schemas.microsoft.com/office/drawing/2014/main" id="{7A71D57B-F95A-152F-8C0E-788FAA9CF088}"/>
                          </a:ext>
                        </a:extLst>
                      </p:cNvPr>
                      <p:cNvSpPr/>
                      <p:nvPr/>
                    </p:nvSpPr>
                    <p:spPr bwMode="auto">
                      <a:xfrm>
                        <a:off x="5451177" y="2881712"/>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1" name="Rectangle 210">
                        <a:extLst>
                          <a:ext uri="{FF2B5EF4-FFF2-40B4-BE49-F238E27FC236}">
                            <a16:creationId xmlns:a16="http://schemas.microsoft.com/office/drawing/2014/main" id="{08B683E4-014E-BC49-1D30-D47D8AE308D2}"/>
                          </a:ext>
                        </a:extLst>
                      </p:cNvPr>
                      <p:cNvSpPr/>
                      <p:nvPr/>
                    </p:nvSpPr>
                    <p:spPr bwMode="auto">
                      <a:xfrm>
                        <a:off x="5450463" y="3008084"/>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2" name="Rectangle 211">
                        <a:extLst>
                          <a:ext uri="{FF2B5EF4-FFF2-40B4-BE49-F238E27FC236}">
                            <a16:creationId xmlns:a16="http://schemas.microsoft.com/office/drawing/2014/main" id="{D0C51F88-10F9-F037-F337-EECA18F166D0}"/>
                          </a:ext>
                        </a:extLst>
                      </p:cNvPr>
                      <p:cNvSpPr/>
                      <p:nvPr/>
                    </p:nvSpPr>
                    <p:spPr bwMode="auto">
                      <a:xfrm>
                        <a:off x="5450416"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3" name="Rectangle 212">
                        <a:extLst>
                          <a:ext uri="{FF2B5EF4-FFF2-40B4-BE49-F238E27FC236}">
                            <a16:creationId xmlns:a16="http://schemas.microsoft.com/office/drawing/2014/main" id="{C018909D-6D6C-C427-BBFD-C69C4A87FEB9}"/>
                          </a:ext>
                        </a:extLst>
                      </p:cNvPr>
                      <p:cNvSpPr/>
                      <p:nvPr/>
                    </p:nvSpPr>
                    <p:spPr bwMode="auto">
                      <a:xfrm>
                        <a:off x="5450350" y="3271798"/>
                        <a:ext cx="183566" cy="1329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4" name="Rectangle 213">
                        <a:extLst>
                          <a:ext uri="{FF2B5EF4-FFF2-40B4-BE49-F238E27FC236}">
                            <a16:creationId xmlns:a16="http://schemas.microsoft.com/office/drawing/2014/main" id="{A1E2073D-C6B2-168B-262E-D799352A24C2}"/>
                          </a:ext>
                        </a:extLst>
                      </p:cNvPr>
                      <p:cNvSpPr/>
                      <p:nvPr/>
                    </p:nvSpPr>
                    <p:spPr bwMode="auto">
                      <a:xfrm rot="10800000">
                        <a:off x="5633973" y="3271799"/>
                        <a:ext cx="183566" cy="1329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5" name="Rectangle 214">
                        <a:extLst>
                          <a:ext uri="{FF2B5EF4-FFF2-40B4-BE49-F238E27FC236}">
                            <a16:creationId xmlns:a16="http://schemas.microsoft.com/office/drawing/2014/main" id="{B3D2DB70-41B3-93EA-F1F3-EE01799DDE4C}"/>
                          </a:ext>
                        </a:extLst>
                      </p:cNvPr>
                      <p:cNvSpPr/>
                      <p:nvPr/>
                    </p:nvSpPr>
                    <p:spPr bwMode="auto">
                      <a:xfrm rot="10800000">
                        <a:off x="5633973" y="3136596"/>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16" name="Rectangle 215">
                        <a:extLst>
                          <a:ext uri="{FF2B5EF4-FFF2-40B4-BE49-F238E27FC236}">
                            <a16:creationId xmlns:a16="http://schemas.microsoft.com/office/drawing/2014/main" id="{5B7949DC-E421-1730-24A7-869BA9CFD365}"/>
                          </a:ext>
                        </a:extLst>
                      </p:cNvPr>
                      <p:cNvSpPr/>
                      <p:nvPr/>
                    </p:nvSpPr>
                    <p:spPr bwMode="auto">
                      <a:xfrm rot="10800000">
                        <a:off x="5633973" y="2881713"/>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7" name="Rectangle 216">
                        <a:extLst>
                          <a:ext uri="{FF2B5EF4-FFF2-40B4-BE49-F238E27FC236}">
                            <a16:creationId xmlns:a16="http://schemas.microsoft.com/office/drawing/2014/main" id="{725E7379-673C-B440-62B4-10A4021DA64D}"/>
                          </a:ext>
                        </a:extLst>
                      </p:cNvPr>
                      <p:cNvSpPr/>
                      <p:nvPr/>
                    </p:nvSpPr>
                    <p:spPr bwMode="auto">
                      <a:xfrm rot="10800000">
                        <a:off x="5633973" y="3008085"/>
                        <a:ext cx="183566" cy="132949"/>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8" name="Rectangle 217">
                        <a:extLst>
                          <a:ext uri="{FF2B5EF4-FFF2-40B4-BE49-F238E27FC236}">
                            <a16:creationId xmlns:a16="http://schemas.microsoft.com/office/drawing/2014/main" id="{730E0604-CFAE-3C31-0086-61EA1A516478}"/>
                          </a:ext>
                        </a:extLst>
                      </p:cNvPr>
                      <p:cNvSpPr/>
                      <p:nvPr/>
                    </p:nvSpPr>
                    <p:spPr bwMode="auto">
                      <a:xfrm rot="10800000">
                        <a:off x="5633973" y="275191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19" name="Rectangle 218">
                        <a:extLst>
                          <a:ext uri="{FF2B5EF4-FFF2-40B4-BE49-F238E27FC236}">
                            <a16:creationId xmlns:a16="http://schemas.microsoft.com/office/drawing/2014/main" id="{7DC543FF-7F01-E5C5-5AAB-C88483C06357}"/>
                          </a:ext>
                        </a:extLst>
                      </p:cNvPr>
                      <p:cNvSpPr/>
                      <p:nvPr/>
                    </p:nvSpPr>
                    <p:spPr bwMode="auto">
                      <a:xfrm rot="10800000">
                        <a:off x="5817596" y="3271798"/>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0" name="Rectangle 219">
                        <a:extLst>
                          <a:ext uri="{FF2B5EF4-FFF2-40B4-BE49-F238E27FC236}">
                            <a16:creationId xmlns:a16="http://schemas.microsoft.com/office/drawing/2014/main" id="{AF396305-F26F-E700-6743-9B0088099BE5}"/>
                          </a:ext>
                        </a:extLst>
                      </p:cNvPr>
                      <p:cNvSpPr/>
                      <p:nvPr/>
                    </p:nvSpPr>
                    <p:spPr bwMode="auto">
                      <a:xfrm rot="10800000">
                        <a:off x="5817644" y="3136595"/>
                        <a:ext cx="183566" cy="132949"/>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1" name="Rectangle 220">
                        <a:extLst>
                          <a:ext uri="{FF2B5EF4-FFF2-40B4-BE49-F238E27FC236}">
                            <a16:creationId xmlns:a16="http://schemas.microsoft.com/office/drawing/2014/main" id="{102814A7-050A-E8F4-5DAF-DCBA257B9568}"/>
                          </a:ext>
                        </a:extLst>
                      </p:cNvPr>
                      <p:cNvSpPr/>
                      <p:nvPr/>
                    </p:nvSpPr>
                    <p:spPr bwMode="auto">
                      <a:xfrm rot="10800000">
                        <a:off x="5817692"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2" name="Rectangle 221">
                        <a:extLst>
                          <a:ext uri="{FF2B5EF4-FFF2-40B4-BE49-F238E27FC236}">
                            <a16:creationId xmlns:a16="http://schemas.microsoft.com/office/drawing/2014/main" id="{C01AC1C2-6895-D400-7AA9-39AB20DA5532}"/>
                          </a:ext>
                        </a:extLst>
                      </p:cNvPr>
                      <p:cNvSpPr/>
                      <p:nvPr/>
                    </p:nvSpPr>
                    <p:spPr bwMode="auto">
                      <a:xfrm rot="10800000">
                        <a:off x="5817692"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3" name="Rectangle 222">
                        <a:extLst>
                          <a:ext uri="{FF2B5EF4-FFF2-40B4-BE49-F238E27FC236}">
                            <a16:creationId xmlns:a16="http://schemas.microsoft.com/office/drawing/2014/main" id="{ABE37901-3516-CD5D-314C-B932018988D0}"/>
                          </a:ext>
                        </a:extLst>
                      </p:cNvPr>
                      <p:cNvSpPr/>
                      <p:nvPr/>
                    </p:nvSpPr>
                    <p:spPr bwMode="auto">
                      <a:xfrm rot="10800000">
                        <a:off x="5817693" y="2881712"/>
                        <a:ext cx="183566" cy="132949"/>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4" name="Rectangle 223">
                        <a:extLst>
                          <a:ext uri="{FF2B5EF4-FFF2-40B4-BE49-F238E27FC236}">
                            <a16:creationId xmlns:a16="http://schemas.microsoft.com/office/drawing/2014/main" id="{BF67DA59-7A7E-98C9-7E50-5790AF6DC680}"/>
                          </a:ext>
                        </a:extLst>
                      </p:cNvPr>
                      <p:cNvSpPr/>
                      <p:nvPr/>
                    </p:nvSpPr>
                    <p:spPr bwMode="auto">
                      <a:xfrm>
                        <a:off x="5267920" y="2881712"/>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5" name="Rectangle 224">
                        <a:extLst>
                          <a:ext uri="{FF2B5EF4-FFF2-40B4-BE49-F238E27FC236}">
                            <a16:creationId xmlns:a16="http://schemas.microsoft.com/office/drawing/2014/main" id="{DFF00AEA-2267-5345-2957-95D5503D5358}"/>
                          </a:ext>
                        </a:extLst>
                      </p:cNvPr>
                      <p:cNvSpPr/>
                      <p:nvPr/>
                    </p:nvSpPr>
                    <p:spPr bwMode="auto">
                      <a:xfrm>
                        <a:off x="5267920" y="2751917"/>
                        <a:ext cx="183566" cy="132949"/>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6" name="Rectangle 225">
                        <a:extLst>
                          <a:ext uri="{FF2B5EF4-FFF2-40B4-BE49-F238E27FC236}">
                            <a16:creationId xmlns:a16="http://schemas.microsoft.com/office/drawing/2014/main" id="{34AF6585-6C86-2282-A7D8-4F5051D21433}"/>
                          </a:ext>
                        </a:extLst>
                      </p:cNvPr>
                      <p:cNvSpPr/>
                      <p:nvPr/>
                    </p:nvSpPr>
                    <p:spPr bwMode="auto">
                      <a:xfrm>
                        <a:off x="5266848" y="3008084"/>
                        <a:ext cx="183566" cy="13294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p:txBody>
                  </p:sp>
                  <p:sp>
                    <p:nvSpPr>
                      <p:cNvPr id="227" name="Rectangle 226">
                        <a:extLst>
                          <a:ext uri="{FF2B5EF4-FFF2-40B4-BE49-F238E27FC236}">
                            <a16:creationId xmlns:a16="http://schemas.microsoft.com/office/drawing/2014/main" id="{83DE7FFD-0B44-1FE2-09E1-8B514333C379}"/>
                          </a:ext>
                        </a:extLst>
                      </p:cNvPr>
                      <p:cNvSpPr/>
                      <p:nvPr/>
                    </p:nvSpPr>
                    <p:spPr bwMode="auto">
                      <a:xfrm>
                        <a:off x="5266727" y="3271798"/>
                        <a:ext cx="183566" cy="132949"/>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8" name="Rectangle 227">
                        <a:extLst>
                          <a:ext uri="{FF2B5EF4-FFF2-40B4-BE49-F238E27FC236}">
                            <a16:creationId xmlns:a16="http://schemas.microsoft.com/office/drawing/2014/main" id="{8762BA26-33A8-3EF9-B05A-1A64C9C2BD0C}"/>
                          </a:ext>
                        </a:extLst>
                      </p:cNvPr>
                      <p:cNvSpPr/>
                      <p:nvPr/>
                    </p:nvSpPr>
                    <p:spPr bwMode="auto">
                      <a:xfrm>
                        <a:off x="5266801" y="3136595"/>
                        <a:ext cx="183566" cy="132949"/>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sp>
                <p:nvSpPr>
                  <p:cNvPr id="182" name="TextBox 181">
                    <a:extLst>
                      <a:ext uri="{FF2B5EF4-FFF2-40B4-BE49-F238E27FC236}">
                        <a16:creationId xmlns:a16="http://schemas.microsoft.com/office/drawing/2014/main" id="{3D619E95-692D-7B95-75B0-C2D49235F02A}"/>
                      </a:ext>
                    </a:extLst>
                  </p:cNvPr>
                  <p:cNvSpPr txBox="1"/>
                  <p:nvPr/>
                </p:nvSpPr>
                <p:spPr>
                  <a:xfrm>
                    <a:off x="4461046" y="8392545"/>
                    <a:ext cx="545066" cy="184666"/>
                  </a:xfrm>
                  <a:prstGeom prst="rect">
                    <a:avLst/>
                  </a:prstGeom>
                  <a:noFill/>
                </p:spPr>
                <p:txBody>
                  <a:bodyPr wrap="square" rtlCol="0">
                    <a:spAutoFit/>
                  </a:bodyPr>
                  <a:lstStyle/>
                  <a:p>
                    <a:r>
                      <a:rPr lang="en-US" sz="600" i="1" dirty="0"/>
                      <a:t>TGFB1</a:t>
                    </a:r>
                  </a:p>
                </p:txBody>
              </p:sp>
              <p:sp>
                <p:nvSpPr>
                  <p:cNvPr id="183" name="TextBox 182">
                    <a:extLst>
                      <a:ext uri="{FF2B5EF4-FFF2-40B4-BE49-F238E27FC236}">
                        <a16:creationId xmlns:a16="http://schemas.microsoft.com/office/drawing/2014/main" id="{EF70270B-4D47-4412-A5A8-2F010B030F20}"/>
                      </a:ext>
                    </a:extLst>
                  </p:cNvPr>
                  <p:cNvSpPr txBox="1"/>
                  <p:nvPr/>
                </p:nvSpPr>
                <p:spPr>
                  <a:xfrm>
                    <a:off x="4461046" y="8307468"/>
                    <a:ext cx="545066" cy="184666"/>
                  </a:xfrm>
                  <a:prstGeom prst="rect">
                    <a:avLst/>
                  </a:prstGeom>
                  <a:noFill/>
                </p:spPr>
                <p:txBody>
                  <a:bodyPr wrap="square" rtlCol="0">
                    <a:spAutoFit/>
                  </a:bodyPr>
                  <a:lstStyle/>
                  <a:p>
                    <a:r>
                      <a:rPr lang="en-US" sz="600" i="1" dirty="0"/>
                      <a:t>MMP23B</a:t>
                    </a:r>
                  </a:p>
                </p:txBody>
              </p:sp>
              <p:sp>
                <p:nvSpPr>
                  <p:cNvPr id="184" name="TextBox 183">
                    <a:extLst>
                      <a:ext uri="{FF2B5EF4-FFF2-40B4-BE49-F238E27FC236}">
                        <a16:creationId xmlns:a16="http://schemas.microsoft.com/office/drawing/2014/main" id="{9CE5E592-D8C1-A394-D931-3DFC6F90311B}"/>
                      </a:ext>
                    </a:extLst>
                  </p:cNvPr>
                  <p:cNvSpPr txBox="1"/>
                  <p:nvPr/>
                </p:nvSpPr>
                <p:spPr>
                  <a:xfrm>
                    <a:off x="4461046" y="8562699"/>
                    <a:ext cx="545066" cy="184666"/>
                  </a:xfrm>
                  <a:prstGeom prst="rect">
                    <a:avLst/>
                  </a:prstGeom>
                  <a:noFill/>
                </p:spPr>
                <p:txBody>
                  <a:bodyPr wrap="square" rtlCol="0">
                    <a:spAutoFit/>
                  </a:bodyPr>
                  <a:lstStyle/>
                  <a:p>
                    <a:r>
                      <a:rPr lang="en-US" sz="600" i="1" dirty="0"/>
                      <a:t>CCL5</a:t>
                    </a:r>
                  </a:p>
                </p:txBody>
              </p:sp>
              <p:sp>
                <p:nvSpPr>
                  <p:cNvPr id="185" name="TextBox 184">
                    <a:extLst>
                      <a:ext uri="{FF2B5EF4-FFF2-40B4-BE49-F238E27FC236}">
                        <a16:creationId xmlns:a16="http://schemas.microsoft.com/office/drawing/2014/main" id="{BB6FDA32-9F1E-B862-5C1E-00041DC4301B}"/>
                      </a:ext>
                    </a:extLst>
                  </p:cNvPr>
                  <p:cNvSpPr txBox="1"/>
                  <p:nvPr/>
                </p:nvSpPr>
                <p:spPr>
                  <a:xfrm>
                    <a:off x="4461046" y="8647777"/>
                    <a:ext cx="545066" cy="184666"/>
                  </a:xfrm>
                  <a:prstGeom prst="rect">
                    <a:avLst/>
                  </a:prstGeom>
                  <a:noFill/>
                </p:spPr>
                <p:txBody>
                  <a:bodyPr wrap="square" rtlCol="0">
                    <a:spAutoFit/>
                  </a:bodyPr>
                  <a:lstStyle/>
                  <a:p>
                    <a:r>
                      <a:rPr lang="en-US" sz="600" i="1" dirty="0"/>
                      <a:t>IL15</a:t>
                    </a:r>
                  </a:p>
                </p:txBody>
              </p:sp>
              <p:sp>
                <p:nvSpPr>
                  <p:cNvPr id="186" name="TextBox 185">
                    <a:extLst>
                      <a:ext uri="{FF2B5EF4-FFF2-40B4-BE49-F238E27FC236}">
                        <a16:creationId xmlns:a16="http://schemas.microsoft.com/office/drawing/2014/main" id="{D7F96087-780C-7971-75FB-62901FD53C92}"/>
                      </a:ext>
                    </a:extLst>
                  </p:cNvPr>
                  <p:cNvSpPr txBox="1"/>
                  <p:nvPr/>
                </p:nvSpPr>
                <p:spPr>
                  <a:xfrm>
                    <a:off x="4461046" y="8477622"/>
                    <a:ext cx="545066" cy="184666"/>
                  </a:xfrm>
                  <a:prstGeom prst="rect">
                    <a:avLst/>
                  </a:prstGeom>
                  <a:noFill/>
                </p:spPr>
                <p:txBody>
                  <a:bodyPr wrap="square" rtlCol="0">
                    <a:spAutoFit/>
                  </a:bodyPr>
                  <a:lstStyle/>
                  <a:p>
                    <a:r>
                      <a:rPr lang="en-US" sz="600" i="1" dirty="0"/>
                      <a:t>NOTCH1</a:t>
                    </a:r>
                  </a:p>
                </p:txBody>
              </p:sp>
            </p:grpSp>
            <p:grpSp>
              <p:nvGrpSpPr>
                <p:cNvPr id="127" name="Group 126">
                  <a:extLst>
                    <a:ext uri="{FF2B5EF4-FFF2-40B4-BE49-F238E27FC236}">
                      <a16:creationId xmlns:a16="http://schemas.microsoft.com/office/drawing/2014/main" id="{A5B5A124-1E36-497F-78C6-5FC3FA3AC038}"/>
                    </a:ext>
                  </a:extLst>
                </p:cNvPr>
                <p:cNvGrpSpPr/>
                <p:nvPr/>
              </p:nvGrpSpPr>
              <p:grpSpPr>
                <a:xfrm>
                  <a:off x="3339172" y="7881659"/>
                  <a:ext cx="1723378" cy="2171726"/>
                  <a:chOff x="313501" y="1597258"/>
                  <a:chExt cx="2882991" cy="4520040"/>
                </a:xfrm>
              </p:grpSpPr>
              <p:sp>
                <p:nvSpPr>
                  <p:cNvPr id="179" name="TextBox 178">
                    <a:extLst>
                      <a:ext uri="{FF2B5EF4-FFF2-40B4-BE49-F238E27FC236}">
                        <a16:creationId xmlns:a16="http://schemas.microsoft.com/office/drawing/2014/main" id="{2467ECDE-43E5-5AEB-B775-C8695B888DA6}"/>
                      </a:ext>
                    </a:extLst>
                  </p:cNvPr>
                  <p:cNvSpPr txBox="1"/>
                  <p:nvPr/>
                </p:nvSpPr>
                <p:spPr>
                  <a:xfrm>
                    <a:off x="313501" y="1702512"/>
                    <a:ext cx="2882991" cy="576521"/>
                  </a:xfrm>
                  <a:prstGeom prst="rect">
                    <a:avLst/>
                  </a:prstGeom>
                  <a:noFill/>
                </p:spPr>
                <p:txBody>
                  <a:bodyPr wrap="square" rtlCol="0">
                    <a:spAutoFit/>
                  </a:bodyPr>
                  <a:lstStyle/>
                  <a:p>
                    <a:pPr algn="ctr"/>
                    <a:r>
                      <a:rPr lang="en-US" sz="600" b="1" dirty="0"/>
                      <a:t>Cells with RA TF signature deliver increased pro-inflammatory mediators</a:t>
                    </a:r>
                    <a:endParaRPr lang="en-US" sz="600" dirty="0"/>
                  </a:p>
                </p:txBody>
              </p:sp>
              <p:sp>
                <p:nvSpPr>
                  <p:cNvPr id="180" name="Rounded Rectangle 179">
                    <a:extLst>
                      <a:ext uri="{FF2B5EF4-FFF2-40B4-BE49-F238E27FC236}">
                        <a16:creationId xmlns:a16="http://schemas.microsoft.com/office/drawing/2014/main" id="{920D85DE-30BB-A214-CDD3-29FC9465529F}"/>
                      </a:ext>
                    </a:extLst>
                  </p:cNvPr>
                  <p:cNvSpPr/>
                  <p:nvPr/>
                </p:nvSpPr>
                <p:spPr bwMode="auto">
                  <a:xfrm>
                    <a:off x="317337" y="1597258"/>
                    <a:ext cx="2867136" cy="4520040"/>
                  </a:xfrm>
                  <a:prstGeom prst="roundRect">
                    <a:avLst/>
                  </a:prstGeom>
                  <a:noFill/>
                  <a:ln w="19050" cap="flat" cmpd="sng" algn="ctr">
                    <a:solidFill>
                      <a:srgbClr val="FF7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grpSp>
            <p:grpSp>
              <p:nvGrpSpPr>
                <p:cNvPr id="128" name="Group 127">
                  <a:extLst>
                    <a:ext uri="{FF2B5EF4-FFF2-40B4-BE49-F238E27FC236}">
                      <a16:creationId xmlns:a16="http://schemas.microsoft.com/office/drawing/2014/main" id="{E3BD063B-A363-7C09-CE28-45C48E26C321}"/>
                    </a:ext>
                  </a:extLst>
                </p:cNvPr>
                <p:cNvGrpSpPr/>
                <p:nvPr/>
              </p:nvGrpSpPr>
              <p:grpSpPr>
                <a:xfrm>
                  <a:off x="3420063" y="9001757"/>
                  <a:ext cx="1573841" cy="1030005"/>
                  <a:chOff x="3420063" y="8932486"/>
                  <a:chExt cx="1573841" cy="1030005"/>
                </a:xfrm>
              </p:grpSpPr>
              <p:sp>
                <p:nvSpPr>
                  <p:cNvPr id="129" name="TextBox 128">
                    <a:extLst>
                      <a:ext uri="{FF2B5EF4-FFF2-40B4-BE49-F238E27FC236}">
                        <a16:creationId xmlns:a16="http://schemas.microsoft.com/office/drawing/2014/main" id="{E0E11B67-9DE6-667F-4863-703908128974}"/>
                      </a:ext>
                    </a:extLst>
                  </p:cNvPr>
                  <p:cNvSpPr txBox="1"/>
                  <p:nvPr/>
                </p:nvSpPr>
                <p:spPr>
                  <a:xfrm>
                    <a:off x="3430814" y="9777825"/>
                    <a:ext cx="1563090" cy="184666"/>
                  </a:xfrm>
                  <a:prstGeom prst="rect">
                    <a:avLst/>
                  </a:prstGeom>
                  <a:noFill/>
                </p:spPr>
                <p:txBody>
                  <a:bodyPr wrap="square" rtlCol="0">
                    <a:spAutoFit/>
                  </a:bodyPr>
                  <a:lstStyle/>
                  <a:p>
                    <a:pPr algn="ctr"/>
                    <a:r>
                      <a:rPr lang="en-US" sz="600" dirty="0"/>
                      <a:t>Individualized cellular communication</a:t>
                    </a:r>
                  </a:p>
                </p:txBody>
              </p:sp>
              <p:grpSp>
                <p:nvGrpSpPr>
                  <p:cNvPr id="130" name="Google Shape;325;p14">
                    <a:extLst>
                      <a:ext uri="{FF2B5EF4-FFF2-40B4-BE49-F238E27FC236}">
                        <a16:creationId xmlns:a16="http://schemas.microsoft.com/office/drawing/2014/main" id="{441ED152-7BA1-43B6-ADDF-8446106A995B}"/>
                      </a:ext>
                    </a:extLst>
                  </p:cNvPr>
                  <p:cNvGrpSpPr/>
                  <p:nvPr/>
                </p:nvGrpSpPr>
                <p:grpSpPr>
                  <a:xfrm>
                    <a:off x="4382090" y="8978257"/>
                    <a:ext cx="382084" cy="303282"/>
                    <a:chOff x="7351400" y="3647440"/>
                    <a:chExt cx="1969641" cy="1598639"/>
                  </a:xfrm>
                </p:grpSpPr>
                <p:grpSp>
                  <p:nvGrpSpPr>
                    <p:cNvPr id="175" name="Google Shape;326;p14">
                      <a:extLst>
                        <a:ext uri="{FF2B5EF4-FFF2-40B4-BE49-F238E27FC236}">
                          <a16:creationId xmlns:a16="http://schemas.microsoft.com/office/drawing/2014/main" id="{FA864146-0E54-6EFC-8122-762226D79E58}"/>
                        </a:ext>
                      </a:extLst>
                    </p:cNvPr>
                    <p:cNvGrpSpPr/>
                    <p:nvPr/>
                  </p:nvGrpSpPr>
                  <p:grpSpPr>
                    <a:xfrm>
                      <a:off x="7936643" y="3647440"/>
                      <a:ext cx="914400" cy="925830"/>
                      <a:chOff x="7924430" y="3605677"/>
                      <a:chExt cx="914400" cy="925829"/>
                    </a:xfrm>
                  </p:grpSpPr>
                  <p:sp>
                    <p:nvSpPr>
                      <p:cNvPr id="177" name="Google Shape;327;p14">
                        <a:extLst>
                          <a:ext uri="{FF2B5EF4-FFF2-40B4-BE49-F238E27FC236}">
                            <a16:creationId xmlns:a16="http://schemas.microsoft.com/office/drawing/2014/main" id="{9F0ABF30-F174-D95F-534D-2B5A73803112}"/>
                          </a:ext>
                        </a:extLst>
                      </p:cNvPr>
                      <p:cNvSpPr/>
                      <p:nvPr/>
                    </p:nvSpPr>
                    <p:spPr>
                      <a:xfrm>
                        <a:off x="7924430" y="3605677"/>
                        <a:ext cx="914400" cy="925829"/>
                      </a:xfrm>
                      <a:prstGeom prst="ellipse">
                        <a:avLst/>
                      </a:prstGeom>
                      <a:gradFill>
                        <a:gsLst>
                          <a:gs pos="0">
                            <a:schemeClr val="lt1"/>
                          </a:gs>
                          <a:gs pos="17000">
                            <a:schemeClr val="lt1"/>
                          </a:gs>
                          <a:gs pos="78000">
                            <a:srgbClr val="FEC06F"/>
                          </a:gs>
                          <a:gs pos="100000">
                            <a:srgbClr val="FEC06F"/>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8" name="Google Shape;328;p14">
                        <a:extLst>
                          <a:ext uri="{FF2B5EF4-FFF2-40B4-BE49-F238E27FC236}">
                            <a16:creationId xmlns:a16="http://schemas.microsoft.com/office/drawing/2014/main" id="{EB091516-B6F2-D017-E7D4-D9498F6BE8F0}"/>
                          </a:ext>
                        </a:extLst>
                      </p:cNvPr>
                      <p:cNvSpPr/>
                      <p:nvPr/>
                    </p:nvSpPr>
                    <p:spPr>
                      <a:xfrm>
                        <a:off x="8150745" y="3835553"/>
                        <a:ext cx="603621" cy="617219"/>
                      </a:xfrm>
                      <a:prstGeom prst="ellipse">
                        <a:avLst/>
                      </a:prstGeom>
                      <a:solidFill>
                        <a:srgbClr val="FEC0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6" name="Google Shape;329;p14">
                      <a:extLst>
                        <a:ext uri="{FF2B5EF4-FFF2-40B4-BE49-F238E27FC236}">
                          <a16:creationId xmlns:a16="http://schemas.microsoft.com/office/drawing/2014/main" id="{8A3B2C9C-FBD8-7755-2112-5651794ABEE5}"/>
                        </a:ext>
                      </a:extLst>
                    </p:cNvPr>
                    <p:cNvSpPr txBox="1"/>
                    <p:nvPr/>
                  </p:nvSpPr>
                  <p:spPr>
                    <a:xfrm>
                      <a:off x="7351400" y="3786187"/>
                      <a:ext cx="1969641" cy="14598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TCM</a:t>
                      </a:r>
                      <a:endParaRPr sz="600" i="1" u="none" strike="noStrike" cap="none" baseline="-25000" dirty="0">
                        <a:solidFill>
                          <a:srgbClr val="000000"/>
                        </a:solidFill>
                        <a:latin typeface="Arial"/>
                        <a:ea typeface="Arial"/>
                        <a:cs typeface="Arial"/>
                        <a:sym typeface="Arial"/>
                      </a:endParaRPr>
                    </a:p>
                  </p:txBody>
                </p:sp>
              </p:grpSp>
              <p:cxnSp>
                <p:nvCxnSpPr>
                  <p:cNvPr id="131" name="Straight Connector 130">
                    <a:extLst>
                      <a:ext uri="{FF2B5EF4-FFF2-40B4-BE49-F238E27FC236}">
                        <a16:creationId xmlns:a16="http://schemas.microsoft.com/office/drawing/2014/main" id="{131938E7-06C7-46BA-F56B-87767F7E54E0}"/>
                      </a:ext>
                    </a:extLst>
                  </p:cNvPr>
                  <p:cNvCxnSpPr/>
                  <p:nvPr/>
                </p:nvCxnSpPr>
                <p:spPr bwMode="auto">
                  <a:xfrm>
                    <a:off x="4661893" y="9132005"/>
                    <a:ext cx="114562" cy="113480"/>
                  </a:xfrm>
                  <a:prstGeom prst="line">
                    <a:avLst/>
                  </a:prstGeom>
                  <a:solidFill>
                    <a:schemeClr val="accent1"/>
                  </a:solidFill>
                  <a:ln w="9525" cap="flat" cmpd="sng" algn="ctr">
                    <a:solidFill>
                      <a:srgbClr val="FEC06F"/>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a16="http://schemas.microsoft.com/office/drawing/2014/main" id="{F7F90AAC-29D2-5911-68A2-72AE50F5DC48}"/>
                      </a:ext>
                    </a:extLst>
                  </p:cNvPr>
                  <p:cNvGrpSpPr/>
                  <p:nvPr/>
                </p:nvGrpSpPr>
                <p:grpSpPr>
                  <a:xfrm>
                    <a:off x="4685773" y="9255897"/>
                    <a:ext cx="291558" cy="203553"/>
                    <a:chOff x="4657655" y="9425852"/>
                    <a:chExt cx="291558" cy="203553"/>
                  </a:xfrm>
                </p:grpSpPr>
                <p:grpSp>
                  <p:nvGrpSpPr>
                    <p:cNvPr id="169" name="Google Shape;295;p14">
                      <a:extLst>
                        <a:ext uri="{FF2B5EF4-FFF2-40B4-BE49-F238E27FC236}">
                          <a16:creationId xmlns:a16="http://schemas.microsoft.com/office/drawing/2014/main" id="{A683F256-EA85-A727-D15C-5F6A206C5BDE}"/>
                        </a:ext>
                      </a:extLst>
                    </p:cNvPr>
                    <p:cNvGrpSpPr/>
                    <p:nvPr/>
                  </p:nvGrpSpPr>
                  <p:grpSpPr>
                    <a:xfrm>
                      <a:off x="4657655" y="9425852"/>
                      <a:ext cx="291558" cy="203553"/>
                      <a:chOff x="5869089" y="4910113"/>
                      <a:chExt cx="1502978" cy="1072956"/>
                    </a:xfrm>
                  </p:grpSpPr>
                  <p:grpSp>
                    <p:nvGrpSpPr>
                      <p:cNvPr id="171" name="Google Shape;296;p14">
                        <a:extLst>
                          <a:ext uri="{FF2B5EF4-FFF2-40B4-BE49-F238E27FC236}">
                            <a16:creationId xmlns:a16="http://schemas.microsoft.com/office/drawing/2014/main" id="{90AB0F90-C4E1-C88A-AFE7-0FA0C8401138}"/>
                          </a:ext>
                        </a:extLst>
                      </p:cNvPr>
                      <p:cNvGrpSpPr/>
                      <p:nvPr/>
                    </p:nvGrpSpPr>
                    <p:grpSpPr>
                      <a:xfrm>
                        <a:off x="6143375" y="4910113"/>
                        <a:ext cx="914400" cy="914401"/>
                        <a:chOff x="8767890" y="5268760"/>
                        <a:chExt cx="914400" cy="914400"/>
                      </a:xfrm>
                    </p:grpSpPr>
                    <p:sp>
                      <p:nvSpPr>
                        <p:cNvPr id="173" name="Google Shape;297;p14">
                          <a:extLst>
                            <a:ext uri="{FF2B5EF4-FFF2-40B4-BE49-F238E27FC236}">
                              <a16:creationId xmlns:a16="http://schemas.microsoft.com/office/drawing/2014/main" id="{BFC72FA8-D35F-99D8-25D7-93BC391D3401}"/>
                            </a:ext>
                          </a:extLst>
                        </p:cNvPr>
                        <p:cNvSpPr/>
                        <p:nvPr/>
                      </p:nvSpPr>
                      <p:spPr>
                        <a:xfrm>
                          <a:off x="8767890" y="5268760"/>
                          <a:ext cx="914400" cy="914400"/>
                        </a:xfrm>
                        <a:prstGeom prst="ellipse">
                          <a:avLst/>
                        </a:prstGeom>
                        <a:gradFill>
                          <a:gsLst>
                            <a:gs pos="0">
                              <a:schemeClr val="lt1"/>
                            </a:gs>
                            <a:gs pos="24000">
                              <a:schemeClr val="lt1"/>
                            </a:gs>
                            <a:gs pos="77000">
                              <a:srgbClr val="6A3D9A"/>
                            </a:gs>
                            <a:gs pos="100000">
                              <a:srgbClr val="6A3D9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74" name="Google Shape;298;p14">
                          <a:extLst>
                            <a:ext uri="{FF2B5EF4-FFF2-40B4-BE49-F238E27FC236}">
                              <a16:creationId xmlns:a16="http://schemas.microsoft.com/office/drawing/2014/main" id="{6E3B7846-2D1F-1F1E-B84D-BD4285676B66}"/>
                            </a:ext>
                          </a:extLst>
                        </p:cNvPr>
                        <p:cNvSpPr/>
                        <p:nvPr/>
                      </p:nvSpPr>
                      <p:spPr>
                        <a:xfrm>
                          <a:off x="8915749" y="5530767"/>
                          <a:ext cx="620424" cy="620421"/>
                        </a:xfrm>
                        <a:prstGeom prst="ellipse">
                          <a:avLst/>
                        </a:prstGeom>
                        <a:solidFill>
                          <a:srgbClr val="6A3D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72" name="Google Shape;299;p14">
                        <a:extLst>
                          <a:ext uri="{FF2B5EF4-FFF2-40B4-BE49-F238E27FC236}">
                            <a16:creationId xmlns:a16="http://schemas.microsoft.com/office/drawing/2014/main" id="{0F6C119B-928A-00A2-7B51-8580D3EE000F}"/>
                          </a:ext>
                        </a:extLst>
                      </p:cNvPr>
                      <p:cNvSpPr txBox="1"/>
                      <p:nvPr/>
                    </p:nvSpPr>
                    <p:spPr>
                      <a:xfrm>
                        <a:off x="5869089" y="5009880"/>
                        <a:ext cx="1502978" cy="9731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chemeClr val="lt1"/>
                            </a:solidFill>
                            <a:latin typeface="Arial"/>
                            <a:ea typeface="Arial"/>
                            <a:cs typeface="Arial"/>
                            <a:sym typeface="Arial"/>
                          </a:rPr>
                          <a:t>NK</a:t>
                        </a:r>
                        <a:endParaRPr sz="600" i="1" u="none" strike="noStrike" cap="none" baseline="-25000" dirty="0">
                          <a:solidFill>
                            <a:schemeClr val="lt1"/>
                          </a:solidFill>
                          <a:latin typeface="Arial"/>
                          <a:ea typeface="Arial"/>
                          <a:cs typeface="Arial"/>
                          <a:sym typeface="Arial"/>
                        </a:endParaRPr>
                      </a:p>
                    </p:txBody>
                  </p:sp>
                </p:grpSp>
                <p:cxnSp>
                  <p:nvCxnSpPr>
                    <p:cNvPr id="170" name="Curved Connector 169">
                      <a:extLst>
                        <a:ext uri="{FF2B5EF4-FFF2-40B4-BE49-F238E27FC236}">
                          <a16:creationId xmlns:a16="http://schemas.microsoft.com/office/drawing/2014/main" id="{5C0434E7-93E6-045E-6B9B-A258E4C7608C}"/>
                        </a:ext>
                      </a:extLst>
                    </p:cNvPr>
                    <p:cNvCxnSpPr>
                      <a:cxnSpLocks/>
                    </p:cNvCxnSpPr>
                    <p:nvPr/>
                  </p:nvCxnSpPr>
                  <p:spPr>
                    <a:xfrm rot="5400000" flipV="1">
                      <a:off x="4779462" y="9524680"/>
                      <a:ext cx="16590" cy="124325"/>
                    </a:xfrm>
                    <a:prstGeom prst="curvedConnector3">
                      <a:avLst>
                        <a:gd name="adj1" fmla="val 719861"/>
                      </a:avLst>
                    </a:prstGeom>
                    <a:ln w="190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Google Shape;317;p14">
                    <a:extLst>
                      <a:ext uri="{FF2B5EF4-FFF2-40B4-BE49-F238E27FC236}">
                        <a16:creationId xmlns:a16="http://schemas.microsoft.com/office/drawing/2014/main" id="{BF4A1FBC-F7B7-5F31-10E9-F30122C1FD8C}"/>
                      </a:ext>
                    </a:extLst>
                  </p:cNvPr>
                  <p:cNvGrpSpPr/>
                  <p:nvPr/>
                </p:nvGrpSpPr>
                <p:grpSpPr>
                  <a:xfrm rot="5400000">
                    <a:off x="3644476" y="9336941"/>
                    <a:ext cx="184626" cy="576178"/>
                    <a:chOff x="3566336" y="2144889"/>
                    <a:chExt cx="1156631" cy="3641714"/>
                  </a:xfrm>
                </p:grpSpPr>
                <p:sp>
                  <p:nvSpPr>
                    <p:cNvPr id="166" name="Google Shape;318;p14">
                      <a:extLst>
                        <a:ext uri="{FF2B5EF4-FFF2-40B4-BE49-F238E27FC236}">
                          <a16:creationId xmlns:a16="http://schemas.microsoft.com/office/drawing/2014/main" id="{6BED850F-3EE7-A188-6003-C768E2BBFDA2}"/>
                        </a:ext>
                      </a:extLst>
                    </p:cNvPr>
                    <p:cNvSpPr/>
                    <p:nvPr/>
                  </p:nvSpPr>
                  <p:spPr>
                    <a:xfrm rot="-5400000">
                      <a:off x="3592186" y="3449872"/>
                      <a:ext cx="1004381" cy="999852"/>
                    </a:xfrm>
                    <a:prstGeom prst="ellipse">
                      <a:avLst/>
                    </a:prstGeom>
                    <a:gradFill>
                      <a:gsLst>
                        <a:gs pos="0">
                          <a:srgbClr val="FFFFFF"/>
                        </a:gs>
                        <a:gs pos="13000">
                          <a:srgbClr val="FFFFFF"/>
                        </a:gs>
                        <a:gs pos="89000">
                          <a:srgbClr val="1F78B5"/>
                        </a:gs>
                        <a:gs pos="100000">
                          <a:srgbClr val="1F78B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7" name="Google Shape;319;p14">
                      <a:extLst>
                        <a:ext uri="{FF2B5EF4-FFF2-40B4-BE49-F238E27FC236}">
                          <a16:creationId xmlns:a16="http://schemas.microsoft.com/office/drawing/2014/main" id="{D22BEC09-7E8A-FA8D-576B-5FF825FC8917}"/>
                        </a:ext>
                      </a:extLst>
                    </p:cNvPr>
                    <p:cNvSpPr/>
                    <p:nvPr/>
                  </p:nvSpPr>
                  <p:spPr>
                    <a:xfrm rot="5400000">
                      <a:off x="3889227" y="3640791"/>
                      <a:ext cx="652849" cy="649904"/>
                    </a:xfrm>
                    <a:prstGeom prst="ellipse">
                      <a:avLst/>
                    </a:prstGeom>
                    <a:solidFill>
                      <a:srgbClr val="1F78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8" name="Google Shape;320;p14">
                      <a:extLst>
                        <a:ext uri="{FF2B5EF4-FFF2-40B4-BE49-F238E27FC236}">
                          <a16:creationId xmlns:a16="http://schemas.microsoft.com/office/drawing/2014/main" id="{E218E9C5-9EE0-EDE7-A6DC-4EDDB828A6AB}"/>
                        </a:ext>
                      </a:extLst>
                    </p:cNvPr>
                    <p:cNvSpPr txBox="1"/>
                    <p:nvPr/>
                  </p:nvSpPr>
                  <p:spPr>
                    <a:xfrm rot="16200000">
                      <a:off x="2323795" y="3387430"/>
                      <a:ext cx="3641714" cy="11566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B cell</a:t>
                      </a:r>
                      <a:endParaRPr sz="600" i="1" u="none" strike="noStrike" cap="none" baseline="-25000" dirty="0">
                        <a:solidFill>
                          <a:srgbClr val="000000"/>
                        </a:solidFill>
                        <a:latin typeface="Arial"/>
                        <a:ea typeface="Arial"/>
                        <a:cs typeface="Arial"/>
                        <a:sym typeface="Arial"/>
                      </a:endParaRPr>
                    </a:p>
                  </p:txBody>
                </p:sp>
              </p:grpSp>
              <p:grpSp>
                <p:nvGrpSpPr>
                  <p:cNvPr id="134" name="Google Shape;312;p14">
                    <a:extLst>
                      <a:ext uri="{FF2B5EF4-FFF2-40B4-BE49-F238E27FC236}">
                        <a16:creationId xmlns:a16="http://schemas.microsoft.com/office/drawing/2014/main" id="{23D3FE17-A199-042F-719A-AD36453BF60E}"/>
                      </a:ext>
                    </a:extLst>
                  </p:cNvPr>
                  <p:cNvGrpSpPr/>
                  <p:nvPr/>
                </p:nvGrpSpPr>
                <p:grpSpPr>
                  <a:xfrm>
                    <a:off x="3420063" y="8950075"/>
                    <a:ext cx="420599" cy="276959"/>
                    <a:chOff x="7175778" y="3428158"/>
                    <a:chExt cx="2168186" cy="1459889"/>
                  </a:xfrm>
                </p:grpSpPr>
                <p:grpSp>
                  <p:nvGrpSpPr>
                    <p:cNvPr id="162" name="Google Shape;313;p14">
                      <a:extLst>
                        <a:ext uri="{FF2B5EF4-FFF2-40B4-BE49-F238E27FC236}">
                          <a16:creationId xmlns:a16="http://schemas.microsoft.com/office/drawing/2014/main" id="{65C1E505-7C0A-1CDB-AFAE-42B2C5B1F4D1}"/>
                        </a:ext>
                      </a:extLst>
                    </p:cNvPr>
                    <p:cNvGrpSpPr/>
                    <p:nvPr/>
                  </p:nvGrpSpPr>
                  <p:grpSpPr>
                    <a:xfrm>
                      <a:off x="8009957" y="3572476"/>
                      <a:ext cx="914400" cy="942232"/>
                      <a:chOff x="7997744" y="3530713"/>
                      <a:chExt cx="914400" cy="942231"/>
                    </a:xfrm>
                  </p:grpSpPr>
                  <p:sp>
                    <p:nvSpPr>
                      <p:cNvPr id="164" name="Google Shape;314;p14">
                        <a:extLst>
                          <a:ext uri="{FF2B5EF4-FFF2-40B4-BE49-F238E27FC236}">
                            <a16:creationId xmlns:a16="http://schemas.microsoft.com/office/drawing/2014/main" id="{B9268E49-3C08-72F1-86C1-A0E10EFD5BE9}"/>
                          </a:ext>
                        </a:extLst>
                      </p:cNvPr>
                      <p:cNvSpPr/>
                      <p:nvPr/>
                    </p:nvSpPr>
                    <p:spPr>
                      <a:xfrm>
                        <a:off x="7997744" y="3530713"/>
                        <a:ext cx="914400" cy="942231"/>
                      </a:xfrm>
                      <a:prstGeom prst="ellipse">
                        <a:avLst/>
                      </a:prstGeom>
                      <a:gradFill>
                        <a:gsLst>
                          <a:gs pos="0">
                            <a:schemeClr val="lt1"/>
                          </a:gs>
                          <a:gs pos="15000">
                            <a:schemeClr val="lt1"/>
                          </a:gs>
                          <a:gs pos="78000">
                            <a:srgbClr val="FC9A99"/>
                          </a:gs>
                          <a:gs pos="100000">
                            <a:srgbClr val="FC9A9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sp>
                    <p:nvSpPr>
                      <p:cNvPr id="165" name="Google Shape;315;p14">
                        <a:extLst>
                          <a:ext uri="{FF2B5EF4-FFF2-40B4-BE49-F238E27FC236}">
                            <a16:creationId xmlns:a16="http://schemas.microsoft.com/office/drawing/2014/main" id="{332A23B8-947F-2572-C89D-5493C518A388}"/>
                          </a:ext>
                        </a:extLst>
                      </p:cNvPr>
                      <p:cNvSpPr/>
                      <p:nvPr/>
                    </p:nvSpPr>
                    <p:spPr>
                      <a:xfrm>
                        <a:off x="8150745" y="3849977"/>
                        <a:ext cx="594360" cy="594360"/>
                      </a:xfrm>
                      <a:prstGeom prst="ellipse">
                        <a:avLst/>
                      </a:prstGeom>
                      <a:solidFill>
                        <a:srgbClr val="FC9A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chemeClr val="dk1"/>
                          </a:solidFill>
                          <a:latin typeface="Arial"/>
                          <a:ea typeface="Arial"/>
                          <a:cs typeface="Arial"/>
                          <a:sym typeface="Arial"/>
                        </a:endParaRPr>
                      </a:p>
                    </p:txBody>
                  </p:sp>
                </p:grpSp>
                <p:sp>
                  <p:nvSpPr>
                    <p:cNvPr id="163" name="Google Shape;316;p14">
                      <a:extLst>
                        <a:ext uri="{FF2B5EF4-FFF2-40B4-BE49-F238E27FC236}">
                          <a16:creationId xmlns:a16="http://schemas.microsoft.com/office/drawing/2014/main" id="{43E82CC6-EC50-A825-5D15-928952FE6CA2}"/>
                        </a:ext>
                      </a:extLst>
                    </p:cNvPr>
                    <p:cNvSpPr txBox="1"/>
                    <p:nvPr/>
                  </p:nvSpPr>
                  <p:spPr>
                    <a:xfrm>
                      <a:off x="7175778" y="3428158"/>
                      <a:ext cx="2168186" cy="14598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CD4 T Naive</a:t>
                      </a:r>
                      <a:endParaRPr sz="600" i="1" u="none" strike="noStrike" cap="none" baseline="-25000" dirty="0">
                        <a:solidFill>
                          <a:srgbClr val="000000"/>
                        </a:solidFill>
                        <a:latin typeface="Arial"/>
                        <a:ea typeface="Arial"/>
                        <a:cs typeface="Arial"/>
                        <a:sym typeface="Arial"/>
                      </a:endParaRPr>
                    </a:p>
                  </p:txBody>
                </p:sp>
              </p:grpSp>
              <p:grpSp>
                <p:nvGrpSpPr>
                  <p:cNvPr id="135" name="Group 134">
                    <a:extLst>
                      <a:ext uri="{FF2B5EF4-FFF2-40B4-BE49-F238E27FC236}">
                        <a16:creationId xmlns:a16="http://schemas.microsoft.com/office/drawing/2014/main" id="{7C8A9571-A1BB-1E70-0E86-E93831942076}"/>
                      </a:ext>
                    </a:extLst>
                  </p:cNvPr>
                  <p:cNvGrpSpPr/>
                  <p:nvPr/>
                </p:nvGrpSpPr>
                <p:grpSpPr>
                  <a:xfrm>
                    <a:off x="3764179" y="9229278"/>
                    <a:ext cx="364566" cy="276959"/>
                    <a:chOff x="3784606" y="9195777"/>
                    <a:chExt cx="364566" cy="276959"/>
                  </a:xfrm>
                </p:grpSpPr>
                <p:sp>
                  <p:nvSpPr>
                    <p:cNvPr id="158" name="Google Shape;331;p14">
                      <a:extLst>
                        <a:ext uri="{FF2B5EF4-FFF2-40B4-BE49-F238E27FC236}">
                          <a16:creationId xmlns:a16="http://schemas.microsoft.com/office/drawing/2014/main" id="{C371FCE0-35D1-669A-8A6F-1042FDC6A2A2}"/>
                        </a:ext>
                      </a:extLst>
                    </p:cNvPr>
                    <p:cNvSpPr/>
                    <p:nvPr/>
                  </p:nvSpPr>
                  <p:spPr>
                    <a:xfrm rot="10343967">
                      <a:off x="3860599" y="9198344"/>
                      <a:ext cx="177381" cy="173473"/>
                    </a:xfrm>
                    <a:prstGeom prst="ellipse">
                      <a:avLst/>
                    </a:prstGeom>
                    <a:gradFill>
                      <a:gsLst>
                        <a:gs pos="0">
                          <a:schemeClr val="lt1"/>
                        </a:gs>
                        <a:gs pos="25000">
                          <a:schemeClr val="lt1"/>
                        </a:gs>
                        <a:gs pos="82000">
                          <a:srgbClr val="FC7F00"/>
                        </a:gs>
                        <a:gs pos="100000">
                          <a:srgbClr val="FC7F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59" name="Google Shape;332;p14">
                      <a:extLst>
                        <a:ext uri="{FF2B5EF4-FFF2-40B4-BE49-F238E27FC236}">
                          <a16:creationId xmlns:a16="http://schemas.microsoft.com/office/drawing/2014/main" id="{D900EF0E-0D77-537B-0256-6FDE17A0AC91}"/>
                        </a:ext>
                      </a:extLst>
                    </p:cNvPr>
                    <p:cNvSpPr/>
                    <p:nvPr/>
                  </p:nvSpPr>
                  <p:spPr>
                    <a:xfrm>
                      <a:off x="3890613" y="9249803"/>
                      <a:ext cx="115298" cy="112758"/>
                    </a:xfrm>
                    <a:prstGeom prst="ellipse">
                      <a:avLst/>
                    </a:prstGeom>
                    <a:solidFill>
                      <a:srgbClr val="FC7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00" i="1" u="none" strike="noStrike" cap="none">
                        <a:solidFill>
                          <a:srgbClr val="06709D"/>
                        </a:solidFill>
                        <a:latin typeface="Arial"/>
                        <a:ea typeface="Arial"/>
                        <a:cs typeface="Arial"/>
                        <a:sym typeface="Arial"/>
                      </a:endParaRPr>
                    </a:p>
                  </p:txBody>
                </p:sp>
                <p:sp>
                  <p:nvSpPr>
                    <p:cNvPr id="160" name="Google Shape;333;p14">
                      <a:extLst>
                        <a:ext uri="{FF2B5EF4-FFF2-40B4-BE49-F238E27FC236}">
                          <a16:creationId xmlns:a16="http://schemas.microsoft.com/office/drawing/2014/main" id="{86D2E452-461E-8636-3BA4-593D91C11044}"/>
                        </a:ext>
                      </a:extLst>
                    </p:cNvPr>
                    <p:cNvSpPr txBox="1"/>
                    <p:nvPr/>
                  </p:nvSpPr>
                  <p:spPr>
                    <a:xfrm>
                      <a:off x="3784606" y="9195777"/>
                      <a:ext cx="36456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 i="1" u="none" strike="noStrike" cap="none" dirty="0">
                          <a:solidFill>
                            <a:srgbClr val="000000"/>
                          </a:solidFill>
                          <a:latin typeface="Arial"/>
                          <a:ea typeface="Arial"/>
                          <a:cs typeface="Arial"/>
                          <a:sym typeface="Arial"/>
                        </a:rPr>
                        <a:t>CD8 TEM </a:t>
                      </a:r>
                      <a:endParaRPr sz="600" dirty="0"/>
                    </a:p>
                  </p:txBody>
                </p:sp>
                <p:cxnSp>
                  <p:nvCxnSpPr>
                    <p:cNvPr id="161" name="Curved Connector 160">
                      <a:extLst>
                        <a:ext uri="{FF2B5EF4-FFF2-40B4-BE49-F238E27FC236}">
                          <a16:creationId xmlns:a16="http://schemas.microsoft.com/office/drawing/2014/main" id="{CFC6C773-263E-1075-BBC5-B72610AF5CFD}"/>
                        </a:ext>
                      </a:extLst>
                    </p:cNvPr>
                    <p:cNvCxnSpPr>
                      <a:cxnSpLocks/>
                    </p:cNvCxnSpPr>
                    <p:nvPr/>
                  </p:nvCxnSpPr>
                  <p:spPr>
                    <a:xfrm rot="5400000" flipH="1" flipV="1">
                      <a:off x="3928805" y="9160057"/>
                      <a:ext cx="16590" cy="124325"/>
                    </a:xfrm>
                    <a:prstGeom prst="curvedConnector3">
                      <a:avLst>
                        <a:gd name="adj1" fmla="val 719861"/>
                      </a:avLst>
                    </a:prstGeom>
                    <a:ln w="19050">
                      <a:solidFill>
                        <a:schemeClr val="accent2"/>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A42D5DA1-C68C-5937-83EE-B42E248A0940}"/>
                      </a:ext>
                    </a:extLst>
                  </p:cNvPr>
                  <p:cNvCxnSpPr/>
                  <p:nvPr/>
                </p:nvCxnSpPr>
                <p:spPr bwMode="auto">
                  <a:xfrm flipV="1">
                    <a:off x="3780660" y="9419412"/>
                    <a:ext cx="83289" cy="114603"/>
                  </a:xfrm>
                  <a:prstGeom prst="line">
                    <a:avLst/>
                  </a:prstGeom>
                  <a:solidFill>
                    <a:schemeClr val="accent1"/>
                  </a:solidFill>
                  <a:ln w="9525" cap="flat" cmpd="sng" algn="ctr">
                    <a:solidFill>
                      <a:srgbClr val="0070C0"/>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a:extLst>
                      <a:ext uri="{FF2B5EF4-FFF2-40B4-BE49-F238E27FC236}">
                        <a16:creationId xmlns:a16="http://schemas.microsoft.com/office/drawing/2014/main" id="{3EBD8297-A219-BD52-D0C4-71220F18A740}"/>
                      </a:ext>
                    </a:extLst>
                  </p:cNvPr>
                  <p:cNvCxnSpPr/>
                  <p:nvPr/>
                </p:nvCxnSpPr>
                <p:spPr bwMode="auto">
                  <a:xfrm>
                    <a:off x="3751991" y="9135807"/>
                    <a:ext cx="88725" cy="103974"/>
                  </a:xfrm>
                  <a:prstGeom prst="line">
                    <a:avLst/>
                  </a:prstGeom>
                  <a:solidFill>
                    <a:schemeClr val="accent1"/>
                  </a:solidFill>
                  <a:ln w="9525" cap="flat" cmpd="sng" algn="ctr">
                    <a:solidFill>
                      <a:srgbClr val="E18A89"/>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Oval 137">
                    <a:extLst>
                      <a:ext uri="{FF2B5EF4-FFF2-40B4-BE49-F238E27FC236}">
                        <a16:creationId xmlns:a16="http://schemas.microsoft.com/office/drawing/2014/main" id="{F37EDEC9-3ECB-5FAB-5A55-001FCA19B827}"/>
                      </a:ext>
                    </a:extLst>
                  </p:cNvPr>
                  <p:cNvSpPr>
                    <a:spLocks noChangeAspect="1"/>
                  </p:cNvSpPr>
                  <p:nvPr/>
                </p:nvSpPr>
                <p:spPr>
                  <a:xfrm>
                    <a:off x="3837914" y="950695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7FEA6BE-F47F-E789-2646-91D1C060C8BD}"/>
                      </a:ext>
                    </a:extLst>
                  </p:cNvPr>
                  <p:cNvSpPr>
                    <a:spLocks noChangeAspect="1"/>
                  </p:cNvSpPr>
                  <p:nvPr/>
                </p:nvSpPr>
                <p:spPr>
                  <a:xfrm>
                    <a:off x="3888714" y="92053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A48F4F9-CB77-4669-6B28-0EF2EF5B5EE6}"/>
                      </a:ext>
                    </a:extLst>
                  </p:cNvPr>
                  <p:cNvSpPr>
                    <a:spLocks noChangeAspect="1"/>
                  </p:cNvSpPr>
                  <p:nvPr/>
                </p:nvSpPr>
                <p:spPr>
                  <a:xfrm>
                    <a:off x="4041114" y="93577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729D68B-5C3B-AA73-A060-D6A4810686D5}"/>
                      </a:ext>
                    </a:extLst>
                  </p:cNvPr>
                  <p:cNvSpPr>
                    <a:spLocks noChangeAspect="1"/>
                  </p:cNvSpPr>
                  <p:nvPr/>
                </p:nvSpPr>
                <p:spPr>
                  <a:xfrm>
                    <a:off x="3723614" y="91577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C8467F6-6366-2577-80C1-532B1306D1E0}"/>
                      </a:ext>
                    </a:extLst>
                  </p:cNvPr>
                  <p:cNvSpPr>
                    <a:spLocks noChangeAspect="1"/>
                  </p:cNvSpPr>
                  <p:nvPr/>
                </p:nvSpPr>
                <p:spPr>
                  <a:xfrm>
                    <a:off x="3777589" y="945297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8738D7-B189-DE57-823B-534D7122C87B}"/>
                      </a:ext>
                    </a:extLst>
                  </p:cNvPr>
                  <p:cNvSpPr>
                    <a:spLocks noChangeAspect="1"/>
                  </p:cNvSpPr>
                  <p:nvPr/>
                </p:nvSpPr>
                <p:spPr>
                  <a:xfrm>
                    <a:off x="3822039" y="9154529"/>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38BCA97-EA53-53AA-5544-D02F92F6824B}"/>
                      </a:ext>
                    </a:extLst>
                  </p:cNvPr>
                  <p:cNvSpPr>
                    <a:spLocks noChangeAspect="1"/>
                  </p:cNvSpPr>
                  <p:nvPr/>
                </p:nvSpPr>
                <p:spPr>
                  <a:xfrm>
                    <a:off x="3828389" y="9373604"/>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F962F45E-B649-FB95-D021-F69B4CCB82DF}"/>
                      </a:ext>
                    </a:extLst>
                  </p:cNvPr>
                  <p:cNvGrpSpPr/>
                  <p:nvPr/>
                </p:nvGrpSpPr>
                <p:grpSpPr>
                  <a:xfrm>
                    <a:off x="4669978" y="9151223"/>
                    <a:ext cx="148082" cy="195707"/>
                    <a:chOff x="4593048" y="9044485"/>
                    <a:chExt cx="148082" cy="195707"/>
                  </a:xfrm>
                </p:grpSpPr>
                <p:sp>
                  <p:nvSpPr>
                    <p:cNvPr id="154" name="Oval 153">
                      <a:extLst>
                        <a:ext uri="{FF2B5EF4-FFF2-40B4-BE49-F238E27FC236}">
                          <a16:creationId xmlns:a16="http://schemas.microsoft.com/office/drawing/2014/main" id="{66A9B9AF-C364-5060-C7A5-1464F8C8A4C9}"/>
                        </a:ext>
                      </a:extLst>
                    </p:cNvPr>
                    <p:cNvSpPr>
                      <a:spLocks noChangeAspect="1"/>
                    </p:cNvSpPr>
                    <p:nvPr/>
                  </p:nvSpPr>
                  <p:spPr>
                    <a:xfrm>
                      <a:off x="4593048" y="9085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DF10652-07C0-177C-5B59-3785D9268341}"/>
                        </a:ext>
                      </a:extLst>
                    </p:cNvPr>
                    <p:cNvSpPr>
                      <a:spLocks noChangeAspect="1"/>
                    </p:cNvSpPr>
                    <p:nvPr/>
                  </p:nvSpPr>
                  <p:spPr>
                    <a:xfrm>
                      <a:off x="4713698" y="90952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1B28B63-CB91-B0D3-1CD8-096A3FB9FA7E}"/>
                        </a:ext>
                      </a:extLst>
                    </p:cNvPr>
                    <p:cNvSpPr>
                      <a:spLocks noChangeAspect="1"/>
                    </p:cNvSpPr>
                    <p:nvPr/>
                  </p:nvSpPr>
                  <p:spPr>
                    <a:xfrm>
                      <a:off x="4621623" y="9212760"/>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DFE179D-3CC5-298B-B398-E151FA585D6C}"/>
                        </a:ext>
                      </a:extLst>
                    </p:cNvPr>
                    <p:cNvSpPr>
                      <a:spLocks noChangeAspect="1"/>
                    </p:cNvSpPr>
                    <p:nvPr/>
                  </p:nvSpPr>
                  <p:spPr>
                    <a:xfrm>
                      <a:off x="4637498" y="9044485"/>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Oval 145">
                    <a:extLst>
                      <a:ext uri="{FF2B5EF4-FFF2-40B4-BE49-F238E27FC236}">
                        <a16:creationId xmlns:a16="http://schemas.microsoft.com/office/drawing/2014/main" id="{70AB6C1E-F082-C834-E862-DDF280EBF895}"/>
                      </a:ext>
                    </a:extLst>
                  </p:cNvPr>
                  <p:cNvSpPr>
                    <a:spLocks noChangeAspect="1"/>
                  </p:cNvSpPr>
                  <p:nvPr/>
                </p:nvSpPr>
                <p:spPr>
                  <a:xfrm>
                    <a:off x="4810241" y="9453987"/>
                    <a:ext cx="27432" cy="27432"/>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a:extLst>
                      <a:ext uri="{FF2B5EF4-FFF2-40B4-BE49-F238E27FC236}">
                        <a16:creationId xmlns:a16="http://schemas.microsoft.com/office/drawing/2014/main" id="{2ABB7FB7-8505-9D21-A167-D6D577FFC67A}"/>
                      </a:ext>
                    </a:extLst>
                  </p:cNvPr>
                  <p:cNvCxnSpPr/>
                  <p:nvPr/>
                </p:nvCxnSpPr>
                <p:spPr bwMode="auto">
                  <a:xfrm flipV="1">
                    <a:off x="4213216" y="8960861"/>
                    <a:ext cx="2671" cy="82296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8" name="Group 147">
                    <a:extLst>
                      <a:ext uri="{FF2B5EF4-FFF2-40B4-BE49-F238E27FC236}">
                        <a16:creationId xmlns:a16="http://schemas.microsoft.com/office/drawing/2014/main" id="{5957FCA5-28BA-6716-937B-4F01917DCBD2}"/>
                      </a:ext>
                    </a:extLst>
                  </p:cNvPr>
                  <p:cNvGrpSpPr>
                    <a:grpSpLocks noChangeAspect="1"/>
                  </p:cNvGrpSpPr>
                  <p:nvPr/>
                </p:nvGrpSpPr>
                <p:grpSpPr>
                  <a:xfrm>
                    <a:off x="3524956" y="8944840"/>
                    <a:ext cx="598058" cy="839861"/>
                    <a:chOff x="3841750" y="8667750"/>
                    <a:chExt cx="730250" cy="1038435"/>
                  </a:xfrm>
                </p:grpSpPr>
                <p:sp>
                  <p:nvSpPr>
                    <p:cNvPr id="152" name="Freeform 151">
                      <a:extLst>
                        <a:ext uri="{FF2B5EF4-FFF2-40B4-BE49-F238E27FC236}">
                          <a16:creationId xmlns:a16="http://schemas.microsoft.com/office/drawing/2014/main" id="{79AE1793-444A-12DF-2E21-50C762DD6444}"/>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39DB57F-92BD-65DD-62F4-DA908D8A03D3}"/>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82D9A379-FFEE-9361-A748-5AAB8E372B48}"/>
                      </a:ext>
                    </a:extLst>
                  </p:cNvPr>
                  <p:cNvGrpSpPr>
                    <a:grpSpLocks noChangeAspect="1"/>
                  </p:cNvGrpSpPr>
                  <p:nvPr/>
                </p:nvGrpSpPr>
                <p:grpSpPr>
                  <a:xfrm>
                    <a:off x="4384066" y="8932486"/>
                    <a:ext cx="598058" cy="839861"/>
                    <a:chOff x="3841750" y="8667750"/>
                    <a:chExt cx="730250" cy="1038435"/>
                  </a:xfrm>
                </p:grpSpPr>
                <p:sp>
                  <p:nvSpPr>
                    <p:cNvPr id="150" name="Freeform 149">
                      <a:extLst>
                        <a:ext uri="{FF2B5EF4-FFF2-40B4-BE49-F238E27FC236}">
                          <a16:creationId xmlns:a16="http://schemas.microsoft.com/office/drawing/2014/main" id="{13E6B719-FFFD-B76D-985E-3653B2EA42E7}"/>
                        </a:ext>
                      </a:extLst>
                    </p:cNvPr>
                    <p:cNvSpPr/>
                    <p:nvPr/>
                  </p:nvSpPr>
                  <p:spPr>
                    <a:xfrm>
                      <a:off x="3841750" y="8937625"/>
                      <a:ext cx="292100" cy="676275"/>
                    </a:xfrm>
                    <a:custGeom>
                      <a:avLst/>
                      <a:gdLst>
                        <a:gd name="connsiteX0" fmla="*/ 0 w 292100"/>
                        <a:gd name="connsiteY0" fmla="*/ 0 h 676275"/>
                        <a:gd name="connsiteX1" fmla="*/ 15875 w 292100"/>
                        <a:gd name="connsiteY1" fmla="*/ 25400 h 676275"/>
                        <a:gd name="connsiteX2" fmla="*/ 38100 w 292100"/>
                        <a:gd name="connsiteY2" fmla="*/ 50800 h 676275"/>
                        <a:gd name="connsiteX3" fmla="*/ 60325 w 292100"/>
                        <a:gd name="connsiteY3" fmla="*/ 76200 h 676275"/>
                        <a:gd name="connsiteX4" fmla="*/ 76200 w 292100"/>
                        <a:gd name="connsiteY4" fmla="*/ 92075 h 676275"/>
                        <a:gd name="connsiteX5" fmla="*/ 92075 w 292100"/>
                        <a:gd name="connsiteY5" fmla="*/ 107950 h 676275"/>
                        <a:gd name="connsiteX6" fmla="*/ 107950 w 292100"/>
                        <a:gd name="connsiteY6" fmla="*/ 120650 h 676275"/>
                        <a:gd name="connsiteX7" fmla="*/ 117475 w 292100"/>
                        <a:gd name="connsiteY7" fmla="*/ 130175 h 676275"/>
                        <a:gd name="connsiteX8" fmla="*/ 136525 w 292100"/>
                        <a:gd name="connsiteY8" fmla="*/ 142875 h 676275"/>
                        <a:gd name="connsiteX9" fmla="*/ 146050 w 292100"/>
                        <a:gd name="connsiteY9" fmla="*/ 149225 h 676275"/>
                        <a:gd name="connsiteX10" fmla="*/ 165100 w 292100"/>
                        <a:gd name="connsiteY10" fmla="*/ 161925 h 676275"/>
                        <a:gd name="connsiteX11" fmla="*/ 174625 w 292100"/>
                        <a:gd name="connsiteY11" fmla="*/ 168275 h 676275"/>
                        <a:gd name="connsiteX12" fmla="*/ 184150 w 292100"/>
                        <a:gd name="connsiteY12" fmla="*/ 171450 h 676275"/>
                        <a:gd name="connsiteX13" fmla="*/ 206375 w 292100"/>
                        <a:gd name="connsiteY13" fmla="*/ 184150 h 676275"/>
                        <a:gd name="connsiteX14" fmla="*/ 215900 w 292100"/>
                        <a:gd name="connsiteY14" fmla="*/ 190500 h 676275"/>
                        <a:gd name="connsiteX15" fmla="*/ 225425 w 292100"/>
                        <a:gd name="connsiteY15" fmla="*/ 193675 h 676275"/>
                        <a:gd name="connsiteX16" fmla="*/ 234950 w 292100"/>
                        <a:gd name="connsiteY16" fmla="*/ 200025 h 676275"/>
                        <a:gd name="connsiteX17" fmla="*/ 244475 w 292100"/>
                        <a:gd name="connsiteY17" fmla="*/ 203200 h 676275"/>
                        <a:gd name="connsiteX18" fmla="*/ 254000 w 292100"/>
                        <a:gd name="connsiteY18" fmla="*/ 209550 h 676275"/>
                        <a:gd name="connsiteX19" fmla="*/ 263525 w 292100"/>
                        <a:gd name="connsiteY19" fmla="*/ 212725 h 676275"/>
                        <a:gd name="connsiteX20" fmla="*/ 273050 w 292100"/>
                        <a:gd name="connsiteY20" fmla="*/ 219075 h 676275"/>
                        <a:gd name="connsiteX21" fmla="*/ 292100 w 292100"/>
                        <a:gd name="connsiteY21" fmla="*/ 228600 h 676275"/>
                        <a:gd name="connsiteX22" fmla="*/ 263525 w 292100"/>
                        <a:gd name="connsiteY22" fmla="*/ 238125 h 676275"/>
                        <a:gd name="connsiteX23" fmla="*/ 254000 w 292100"/>
                        <a:gd name="connsiteY23" fmla="*/ 241300 h 676275"/>
                        <a:gd name="connsiteX24" fmla="*/ 244475 w 292100"/>
                        <a:gd name="connsiteY24" fmla="*/ 244475 h 676275"/>
                        <a:gd name="connsiteX25" fmla="*/ 234950 w 292100"/>
                        <a:gd name="connsiteY25" fmla="*/ 250825 h 676275"/>
                        <a:gd name="connsiteX26" fmla="*/ 225425 w 292100"/>
                        <a:gd name="connsiteY26" fmla="*/ 260350 h 676275"/>
                        <a:gd name="connsiteX27" fmla="*/ 206375 w 292100"/>
                        <a:gd name="connsiteY27" fmla="*/ 273050 h 676275"/>
                        <a:gd name="connsiteX28" fmla="*/ 190500 w 292100"/>
                        <a:gd name="connsiteY28" fmla="*/ 288925 h 676275"/>
                        <a:gd name="connsiteX29" fmla="*/ 174625 w 292100"/>
                        <a:gd name="connsiteY29" fmla="*/ 304800 h 676275"/>
                        <a:gd name="connsiteX30" fmla="*/ 161925 w 292100"/>
                        <a:gd name="connsiteY30" fmla="*/ 323850 h 676275"/>
                        <a:gd name="connsiteX31" fmla="*/ 155575 w 292100"/>
                        <a:gd name="connsiteY31" fmla="*/ 333375 h 676275"/>
                        <a:gd name="connsiteX32" fmla="*/ 146050 w 292100"/>
                        <a:gd name="connsiteY32" fmla="*/ 342900 h 676275"/>
                        <a:gd name="connsiteX33" fmla="*/ 133350 w 292100"/>
                        <a:gd name="connsiteY33" fmla="*/ 361950 h 676275"/>
                        <a:gd name="connsiteX34" fmla="*/ 127000 w 292100"/>
                        <a:gd name="connsiteY34" fmla="*/ 371475 h 676275"/>
                        <a:gd name="connsiteX35" fmla="*/ 114300 w 292100"/>
                        <a:gd name="connsiteY35" fmla="*/ 390525 h 676275"/>
                        <a:gd name="connsiteX36" fmla="*/ 107950 w 292100"/>
                        <a:gd name="connsiteY36" fmla="*/ 400050 h 676275"/>
                        <a:gd name="connsiteX37" fmla="*/ 104775 w 292100"/>
                        <a:gd name="connsiteY37" fmla="*/ 409575 h 676275"/>
                        <a:gd name="connsiteX38" fmla="*/ 92075 w 292100"/>
                        <a:gd name="connsiteY38" fmla="*/ 428625 h 676275"/>
                        <a:gd name="connsiteX39" fmla="*/ 82550 w 292100"/>
                        <a:gd name="connsiteY39" fmla="*/ 447675 h 676275"/>
                        <a:gd name="connsiteX40" fmla="*/ 79375 w 292100"/>
                        <a:gd name="connsiteY40" fmla="*/ 457200 h 676275"/>
                        <a:gd name="connsiteX41" fmla="*/ 73025 w 292100"/>
                        <a:gd name="connsiteY41" fmla="*/ 466725 h 676275"/>
                        <a:gd name="connsiteX42" fmla="*/ 69850 w 292100"/>
                        <a:gd name="connsiteY42" fmla="*/ 476250 h 676275"/>
                        <a:gd name="connsiteX43" fmla="*/ 63500 w 292100"/>
                        <a:gd name="connsiteY43" fmla="*/ 485775 h 676275"/>
                        <a:gd name="connsiteX44" fmla="*/ 57150 w 292100"/>
                        <a:gd name="connsiteY44" fmla="*/ 504825 h 676275"/>
                        <a:gd name="connsiteX45" fmla="*/ 53975 w 292100"/>
                        <a:gd name="connsiteY45" fmla="*/ 514350 h 676275"/>
                        <a:gd name="connsiteX46" fmla="*/ 47625 w 292100"/>
                        <a:gd name="connsiteY46" fmla="*/ 527050 h 676275"/>
                        <a:gd name="connsiteX47" fmla="*/ 41275 w 292100"/>
                        <a:gd name="connsiteY47" fmla="*/ 552450 h 676275"/>
                        <a:gd name="connsiteX48" fmla="*/ 34925 w 292100"/>
                        <a:gd name="connsiteY48" fmla="*/ 571500 h 676275"/>
                        <a:gd name="connsiteX49" fmla="*/ 28575 w 292100"/>
                        <a:gd name="connsiteY49" fmla="*/ 590550 h 676275"/>
                        <a:gd name="connsiteX50" fmla="*/ 25400 w 292100"/>
                        <a:gd name="connsiteY50" fmla="*/ 600075 h 676275"/>
                        <a:gd name="connsiteX51" fmla="*/ 19050 w 292100"/>
                        <a:gd name="connsiteY51" fmla="*/ 625475 h 676275"/>
                        <a:gd name="connsiteX52" fmla="*/ 15875 w 292100"/>
                        <a:gd name="connsiteY52" fmla="*/ 638175 h 676275"/>
                        <a:gd name="connsiteX53" fmla="*/ 12700 w 292100"/>
                        <a:gd name="connsiteY53" fmla="*/ 654050 h 676275"/>
                        <a:gd name="connsiteX54" fmla="*/ 9525 w 292100"/>
                        <a:gd name="connsiteY54" fmla="*/ 666750 h 676275"/>
                        <a:gd name="connsiteX55" fmla="*/ 9525 w 292100"/>
                        <a:gd name="connsiteY55"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2100" h="676275">
                          <a:moveTo>
                            <a:pt x="0" y="0"/>
                          </a:moveTo>
                          <a:cubicBezTo>
                            <a:pt x="12066" y="30165"/>
                            <a:pt x="-869" y="3871"/>
                            <a:pt x="15875" y="25400"/>
                          </a:cubicBezTo>
                          <a:cubicBezTo>
                            <a:pt x="35821" y="51044"/>
                            <a:pt x="19661" y="38507"/>
                            <a:pt x="38100" y="50800"/>
                          </a:cubicBezTo>
                          <a:cubicBezTo>
                            <a:pt x="52917" y="73025"/>
                            <a:pt x="44450" y="65617"/>
                            <a:pt x="60325" y="76200"/>
                          </a:cubicBezTo>
                          <a:cubicBezTo>
                            <a:pt x="77258" y="101600"/>
                            <a:pt x="55033" y="70908"/>
                            <a:pt x="76200" y="92075"/>
                          </a:cubicBezTo>
                          <a:cubicBezTo>
                            <a:pt x="97367" y="113242"/>
                            <a:pt x="66675" y="91017"/>
                            <a:pt x="92075" y="107950"/>
                          </a:cubicBezTo>
                          <a:cubicBezTo>
                            <a:pt x="106277" y="129252"/>
                            <a:pt x="89547" y="108381"/>
                            <a:pt x="107950" y="120650"/>
                          </a:cubicBezTo>
                          <a:cubicBezTo>
                            <a:pt x="111686" y="123141"/>
                            <a:pt x="113931" y="127418"/>
                            <a:pt x="117475" y="130175"/>
                          </a:cubicBezTo>
                          <a:cubicBezTo>
                            <a:pt x="123499" y="134860"/>
                            <a:pt x="130175" y="138642"/>
                            <a:pt x="136525" y="142875"/>
                          </a:cubicBezTo>
                          <a:lnTo>
                            <a:pt x="146050" y="149225"/>
                          </a:lnTo>
                          <a:lnTo>
                            <a:pt x="165100" y="161925"/>
                          </a:lnTo>
                          <a:cubicBezTo>
                            <a:pt x="168275" y="164042"/>
                            <a:pt x="171005" y="167068"/>
                            <a:pt x="174625" y="168275"/>
                          </a:cubicBezTo>
                          <a:lnTo>
                            <a:pt x="184150" y="171450"/>
                          </a:lnTo>
                          <a:cubicBezTo>
                            <a:pt x="214859" y="194482"/>
                            <a:pt x="182133" y="172029"/>
                            <a:pt x="206375" y="184150"/>
                          </a:cubicBezTo>
                          <a:cubicBezTo>
                            <a:pt x="209788" y="185857"/>
                            <a:pt x="212487" y="188793"/>
                            <a:pt x="215900" y="190500"/>
                          </a:cubicBezTo>
                          <a:cubicBezTo>
                            <a:pt x="218893" y="191997"/>
                            <a:pt x="222432" y="192178"/>
                            <a:pt x="225425" y="193675"/>
                          </a:cubicBezTo>
                          <a:cubicBezTo>
                            <a:pt x="228838" y="195382"/>
                            <a:pt x="231537" y="198318"/>
                            <a:pt x="234950" y="200025"/>
                          </a:cubicBezTo>
                          <a:cubicBezTo>
                            <a:pt x="237943" y="201522"/>
                            <a:pt x="241482" y="201703"/>
                            <a:pt x="244475" y="203200"/>
                          </a:cubicBezTo>
                          <a:cubicBezTo>
                            <a:pt x="247888" y="204907"/>
                            <a:pt x="250587" y="207843"/>
                            <a:pt x="254000" y="209550"/>
                          </a:cubicBezTo>
                          <a:cubicBezTo>
                            <a:pt x="256993" y="211047"/>
                            <a:pt x="260532" y="211228"/>
                            <a:pt x="263525" y="212725"/>
                          </a:cubicBezTo>
                          <a:cubicBezTo>
                            <a:pt x="266938" y="214432"/>
                            <a:pt x="269637" y="217368"/>
                            <a:pt x="273050" y="219075"/>
                          </a:cubicBezTo>
                          <a:cubicBezTo>
                            <a:pt x="299340" y="232220"/>
                            <a:pt x="264803" y="210402"/>
                            <a:pt x="292100" y="228600"/>
                          </a:cubicBezTo>
                          <a:lnTo>
                            <a:pt x="263525" y="238125"/>
                          </a:lnTo>
                          <a:lnTo>
                            <a:pt x="254000" y="241300"/>
                          </a:lnTo>
                          <a:cubicBezTo>
                            <a:pt x="250825" y="242358"/>
                            <a:pt x="247260" y="242619"/>
                            <a:pt x="244475" y="244475"/>
                          </a:cubicBezTo>
                          <a:cubicBezTo>
                            <a:pt x="241300" y="246592"/>
                            <a:pt x="237881" y="248382"/>
                            <a:pt x="234950" y="250825"/>
                          </a:cubicBezTo>
                          <a:cubicBezTo>
                            <a:pt x="231501" y="253700"/>
                            <a:pt x="228969" y="257593"/>
                            <a:pt x="225425" y="260350"/>
                          </a:cubicBezTo>
                          <a:cubicBezTo>
                            <a:pt x="219401" y="265035"/>
                            <a:pt x="206375" y="273050"/>
                            <a:pt x="206375" y="273050"/>
                          </a:cubicBezTo>
                          <a:cubicBezTo>
                            <a:pt x="189442" y="298450"/>
                            <a:pt x="211667" y="267758"/>
                            <a:pt x="190500" y="288925"/>
                          </a:cubicBezTo>
                          <a:cubicBezTo>
                            <a:pt x="169333" y="310092"/>
                            <a:pt x="200025" y="287867"/>
                            <a:pt x="174625" y="304800"/>
                          </a:cubicBezTo>
                          <a:lnTo>
                            <a:pt x="161925" y="323850"/>
                          </a:lnTo>
                          <a:cubicBezTo>
                            <a:pt x="159808" y="327025"/>
                            <a:pt x="158273" y="330677"/>
                            <a:pt x="155575" y="333375"/>
                          </a:cubicBezTo>
                          <a:cubicBezTo>
                            <a:pt x="152400" y="336550"/>
                            <a:pt x="148807" y="339356"/>
                            <a:pt x="146050" y="342900"/>
                          </a:cubicBezTo>
                          <a:cubicBezTo>
                            <a:pt x="141365" y="348924"/>
                            <a:pt x="137583" y="355600"/>
                            <a:pt x="133350" y="361950"/>
                          </a:cubicBezTo>
                          <a:lnTo>
                            <a:pt x="127000" y="371475"/>
                          </a:lnTo>
                          <a:lnTo>
                            <a:pt x="114300" y="390525"/>
                          </a:lnTo>
                          <a:cubicBezTo>
                            <a:pt x="112183" y="393700"/>
                            <a:pt x="109157" y="396430"/>
                            <a:pt x="107950" y="400050"/>
                          </a:cubicBezTo>
                          <a:cubicBezTo>
                            <a:pt x="106892" y="403225"/>
                            <a:pt x="106400" y="406649"/>
                            <a:pt x="104775" y="409575"/>
                          </a:cubicBezTo>
                          <a:cubicBezTo>
                            <a:pt x="101069" y="416246"/>
                            <a:pt x="94488" y="421385"/>
                            <a:pt x="92075" y="428625"/>
                          </a:cubicBezTo>
                          <a:cubicBezTo>
                            <a:pt x="84095" y="452566"/>
                            <a:pt x="94860" y="423056"/>
                            <a:pt x="82550" y="447675"/>
                          </a:cubicBezTo>
                          <a:cubicBezTo>
                            <a:pt x="81053" y="450668"/>
                            <a:pt x="80872" y="454207"/>
                            <a:pt x="79375" y="457200"/>
                          </a:cubicBezTo>
                          <a:cubicBezTo>
                            <a:pt x="77668" y="460613"/>
                            <a:pt x="74732" y="463312"/>
                            <a:pt x="73025" y="466725"/>
                          </a:cubicBezTo>
                          <a:cubicBezTo>
                            <a:pt x="71528" y="469718"/>
                            <a:pt x="71347" y="473257"/>
                            <a:pt x="69850" y="476250"/>
                          </a:cubicBezTo>
                          <a:cubicBezTo>
                            <a:pt x="68143" y="479663"/>
                            <a:pt x="65050" y="482288"/>
                            <a:pt x="63500" y="485775"/>
                          </a:cubicBezTo>
                          <a:cubicBezTo>
                            <a:pt x="60782" y="491892"/>
                            <a:pt x="59267" y="498475"/>
                            <a:pt x="57150" y="504825"/>
                          </a:cubicBezTo>
                          <a:cubicBezTo>
                            <a:pt x="56092" y="508000"/>
                            <a:pt x="55472" y="511357"/>
                            <a:pt x="53975" y="514350"/>
                          </a:cubicBezTo>
                          <a:cubicBezTo>
                            <a:pt x="51858" y="518583"/>
                            <a:pt x="49489" y="522700"/>
                            <a:pt x="47625" y="527050"/>
                          </a:cubicBezTo>
                          <a:cubicBezTo>
                            <a:pt x="42808" y="538289"/>
                            <a:pt x="45002" y="538784"/>
                            <a:pt x="41275" y="552450"/>
                          </a:cubicBezTo>
                          <a:cubicBezTo>
                            <a:pt x="39514" y="558908"/>
                            <a:pt x="37042" y="565150"/>
                            <a:pt x="34925" y="571500"/>
                          </a:cubicBezTo>
                          <a:lnTo>
                            <a:pt x="28575" y="590550"/>
                          </a:lnTo>
                          <a:cubicBezTo>
                            <a:pt x="27517" y="593725"/>
                            <a:pt x="26212" y="596828"/>
                            <a:pt x="25400" y="600075"/>
                          </a:cubicBezTo>
                          <a:lnTo>
                            <a:pt x="19050" y="625475"/>
                          </a:lnTo>
                          <a:cubicBezTo>
                            <a:pt x="17992" y="629708"/>
                            <a:pt x="16731" y="633896"/>
                            <a:pt x="15875" y="638175"/>
                          </a:cubicBezTo>
                          <a:cubicBezTo>
                            <a:pt x="14817" y="643467"/>
                            <a:pt x="13871" y="648782"/>
                            <a:pt x="12700" y="654050"/>
                          </a:cubicBezTo>
                          <a:cubicBezTo>
                            <a:pt x="11753" y="658310"/>
                            <a:pt x="10142" y="662430"/>
                            <a:pt x="9525" y="666750"/>
                          </a:cubicBezTo>
                          <a:cubicBezTo>
                            <a:pt x="9076" y="669893"/>
                            <a:pt x="9525" y="673100"/>
                            <a:pt x="9525" y="67627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BEB9644E-C57B-1CEC-4DD0-EA2996F1B080}"/>
                        </a:ext>
                      </a:extLst>
                    </p:cNvPr>
                    <p:cNvSpPr/>
                    <p:nvPr/>
                  </p:nvSpPr>
                  <p:spPr>
                    <a:xfrm>
                      <a:off x="4225925" y="8667750"/>
                      <a:ext cx="346075" cy="1038435"/>
                    </a:xfrm>
                    <a:custGeom>
                      <a:avLst/>
                      <a:gdLst>
                        <a:gd name="connsiteX0" fmla="*/ 19050 w 346075"/>
                        <a:gd name="connsiteY0" fmla="*/ 0 h 1038435"/>
                        <a:gd name="connsiteX1" fmla="*/ 28575 w 346075"/>
                        <a:gd name="connsiteY1" fmla="*/ 15875 h 1038435"/>
                        <a:gd name="connsiteX2" fmla="*/ 38100 w 346075"/>
                        <a:gd name="connsiteY2" fmla="*/ 22225 h 1038435"/>
                        <a:gd name="connsiteX3" fmla="*/ 41275 w 346075"/>
                        <a:gd name="connsiteY3" fmla="*/ 31750 h 1038435"/>
                        <a:gd name="connsiteX4" fmla="*/ 50800 w 346075"/>
                        <a:gd name="connsiteY4" fmla="*/ 41275 h 1038435"/>
                        <a:gd name="connsiteX5" fmla="*/ 73025 w 346075"/>
                        <a:gd name="connsiteY5" fmla="*/ 66675 h 1038435"/>
                        <a:gd name="connsiteX6" fmla="*/ 85725 w 346075"/>
                        <a:gd name="connsiteY6" fmla="*/ 85725 h 1038435"/>
                        <a:gd name="connsiteX7" fmla="*/ 92075 w 346075"/>
                        <a:gd name="connsiteY7" fmla="*/ 95250 h 1038435"/>
                        <a:gd name="connsiteX8" fmla="*/ 101600 w 346075"/>
                        <a:gd name="connsiteY8" fmla="*/ 101600 h 1038435"/>
                        <a:gd name="connsiteX9" fmla="*/ 114300 w 346075"/>
                        <a:gd name="connsiteY9" fmla="*/ 117475 h 1038435"/>
                        <a:gd name="connsiteX10" fmla="*/ 127000 w 346075"/>
                        <a:gd name="connsiteY10" fmla="*/ 133350 h 1038435"/>
                        <a:gd name="connsiteX11" fmla="*/ 149225 w 346075"/>
                        <a:gd name="connsiteY11" fmla="*/ 158750 h 1038435"/>
                        <a:gd name="connsiteX12" fmla="*/ 165100 w 346075"/>
                        <a:gd name="connsiteY12" fmla="*/ 177800 h 1038435"/>
                        <a:gd name="connsiteX13" fmla="*/ 180975 w 346075"/>
                        <a:gd name="connsiteY13" fmla="*/ 193675 h 1038435"/>
                        <a:gd name="connsiteX14" fmla="*/ 187325 w 346075"/>
                        <a:gd name="connsiteY14" fmla="*/ 203200 h 1038435"/>
                        <a:gd name="connsiteX15" fmla="*/ 196850 w 346075"/>
                        <a:gd name="connsiteY15" fmla="*/ 209550 h 1038435"/>
                        <a:gd name="connsiteX16" fmla="*/ 209550 w 346075"/>
                        <a:gd name="connsiteY16" fmla="*/ 225425 h 1038435"/>
                        <a:gd name="connsiteX17" fmla="*/ 231775 w 346075"/>
                        <a:gd name="connsiteY17" fmla="*/ 250825 h 1038435"/>
                        <a:gd name="connsiteX18" fmla="*/ 244475 w 346075"/>
                        <a:gd name="connsiteY18" fmla="*/ 266700 h 1038435"/>
                        <a:gd name="connsiteX19" fmla="*/ 266700 w 346075"/>
                        <a:gd name="connsiteY19" fmla="*/ 292100 h 1038435"/>
                        <a:gd name="connsiteX20" fmla="*/ 288925 w 346075"/>
                        <a:gd name="connsiteY20" fmla="*/ 317500 h 1038435"/>
                        <a:gd name="connsiteX21" fmla="*/ 311150 w 346075"/>
                        <a:gd name="connsiteY21" fmla="*/ 342900 h 1038435"/>
                        <a:gd name="connsiteX22" fmla="*/ 314325 w 346075"/>
                        <a:gd name="connsiteY22" fmla="*/ 352425 h 1038435"/>
                        <a:gd name="connsiteX23" fmla="*/ 327025 w 346075"/>
                        <a:gd name="connsiteY23" fmla="*/ 371475 h 1038435"/>
                        <a:gd name="connsiteX24" fmla="*/ 333375 w 346075"/>
                        <a:gd name="connsiteY24" fmla="*/ 381000 h 1038435"/>
                        <a:gd name="connsiteX25" fmla="*/ 336550 w 346075"/>
                        <a:gd name="connsiteY25" fmla="*/ 390525 h 1038435"/>
                        <a:gd name="connsiteX26" fmla="*/ 339725 w 346075"/>
                        <a:gd name="connsiteY26" fmla="*/ 403225 h 1038435"/>
                        <a:gd name="connsiteX27" fmla="*/ 346075 w 346075"/>
                        <a:gd name="connsiteY27" fmla="*/ 422275 h 1038435"/>
                        <a:gd name="connsiteX28" fmla="*/ 342900 w 346075"/>
                        <a:gd name="connsiteY28" fmla="*/ 485775 h 1038435"/>
                        <a:gd name="connsiteX29" fmla="*/ 336550 w 346075"/>
                        <a:gd name="connsiteY29" fmla="*/ 511175 h 1038435"/>
                        <a:gd name="connsiteX30" fmla="*/ 327025 w 346075"/>
                        <a:gd name="connsiteY30" fmla="*/ 539750 h 1038435"/>
                        <a:gd name="connsiteX31" fmla="*/ 323850 w 346075"/>
                        <a:gd name="connsiteY31" fmla="*/ 549275 h 1038435"/>
                        <a:gd name="connsiteX32" fmla="*/ 314325 w 346075"/>
                        <a:gd name="connsiteY32" fmla="*/ 568325 h 1038435"/>
                        <a:gd name="connsiteX33" fmla="*/ 301625 w 346075"/>
                        <a:gd name="connsiteY33" fmla="*/ 587375 h 1038435"/>
                        <a:gd name="connsiteX34" fmla="*/ 295275 w 346075"/>
                        <a:gd name="connsiteY34" fmla="*/ 596900 h 1038435"/>
                        <a:gd name="connsiteX35" fmla="*/ 292100 w 346075"/>
                        <a:gd name="connsiteY35" fmla="*/ 606425 h 1038435"/>
                        <a:gd name="connsiteX36" fmla="*/ 282575 w 346075"/>
                        <a:gd name="connsiteY36" fmla="*/ 615950 h 1038435"/>
                        <a:gd name="connsiteX37" fmla="*/ 279400 w 346075"/>
                        <a:gd name="connsiteY37" fmla="*/ 625475 h 1038435"/>
                        <a:gd name="connsiteX38" fmla="*/ 266700 w 346075"/>
                        <a:gd name="connsiteY38" fmla="*/ 644525 h 1038435"/>
                        <a:gd name="connsiteX39" fmla="*/ 254000 w 346075"/>
                        <a:gd name="connsiteY39" fmla="*/ 663575 h 1038435"/>
                        <a:gd name="connsiteX40" fmla="*/ 247650 w 346075"/>
                        <a:gd name="connsiteY40" fmla="*/ 673100 h 1038435"/>
                        <a:gd name="connsiteX41" fmla="*/ 241300 w 346075"/>
                        <a:gd name="connsiteY41" fmla="*/ 682625 h 1038435"/>
                        <a:gd name="connsiteX42" fmla="*/ 238125 w 346075"/>
                        <a:gd name="connsiteY42" fmla="*/ 692150 h 1038435"/>
                        <a:gd name="connsiteX43" fmla="*/ 225425 w 346075"/>
                        <a:gd name="connsiteY43" fmla="*/ 711200 h 1038435"/>
                        <a:gd name="connsiteX44" fmla="*/ 215900 w 346075"/>
                        <a:gd name="connsiteY44" fmla="*/ 730250 h 1038435"/>
                        <a:gd name="connsiteX45" fmla="*/ 212725 w 346075"/>
                        <a:gd name="connsiteY45" fmla="*/ 739775 h 1038435"/>
                        <a:gd name="connsiteX46" fmla="*/ 200025 w 346075"/>
                        <a:gd name="connsiteY46" fmla="*/ 758825 h 1038435"/>
                        <a:gd name="connsiteX47" fmla="*/ 190500 w 346075"/>
                        <a:gd name="connsiteY47" fmla="*/ 777875 h 1038435"/>
                        <a:gd name="connsiteX48" fmla="*/ 187325 w 346075"/>
                        <a:gd name="connsiteY48" fmla="*/ 787400 h 1038435"/>
                        <a:gd name="connsiteX49" fmla="*/ 180975 w 346075"/>
                        <a:gd name="connsiteY49" fmla="*/ 796925 h 1038435"/>
                        <a:gd name="connsiteX50" fmla="*/ 177800 w 346075"/>
                        <a:gd name="connsiteY50" fmla="*/ 806450 h 1038435"/>
                        <a:gd name="connsiteX51" fmla="*/ 165100 w 346075"/>
                        <a:gd name="connsiteY51" fmla="*/ 825500 h 1038435"/>
                        <a:gd name="connsiteX52" fmla="*/ 158750 w 346075"/>
                        <a:gd name="connsiteY52" fmla="*/ 844550 h 1038435"/>
                        <a:gd name="connsiteX53" fmla="*/ 133350 w 346075"/>
                        <a:gd name="connsiteY53" fmla="*/ 882650 h 1038435"/>
                        <a:gd name="connsiteX54" fmla="*/ 107950 w 346075"/>
                        <a:gd name="connsiteY54" fmla="*/ 920750 h 1038435"/>
                        <a:gd name="connsiteX55" fmla="*/ 101600 w 346075"/>
                        <a:gd name="connsiteY55" fmla="*/ 930275 h 1038435"/>
                        <a:gd name="connsiteX56" fmla="*/ 95250 w 346075"/>
                        <a:gd name="connsiteY56" fmla="*/ 939800 h 1038435"/>
                        <a:gd name="connsiteX57" fmla="*/ 85725 w 346075"/>
                        <a:gd name="connsiteY57" fmla="*/ 946150 h 1038435"/>
                        <a:gd name="connsiteX58" fmla="*/ 73025 w 346075"/>
                        <a:gd name="connsiteY58" fmla="*/ 962025 h 1038435"/>
                        <a:gd name="connsiteX59" fmla="*/ 60325 w 346075"/>
                        <a:gd name="connsiteY59" fmla="*/ 981075 h 1038435"/>
                        <a:gd name="connsiteX60" fmla="*/ 50800 w 346075"/>
                        <a:gd name="connsiteY60" fmla="*/ 990600 h 1038435"/>
                        <a:gd name="connsiteX61" fmla="*/ 44450 w 346075"/>
                        <a:gd name="connsiteY61" fmla="*/ 1000125 h 1038435"/>
                        <a:gd name="connsiteX62" fmla="*/ 34925 w 346075"/>
                        <a:gd name="connsiteY62" fmla="*/ 1006475 h 1038435"/>
                        <a:gd name="connsiteX63" fmla="*/ 19050 w 346075"/>
                        <a:gd name="connsiteY63" fmla="*/ 1022350 h 1038435"/>
                        <a:gd name="connsiteX64" fmla="*/ 3175 w 346075"/>
                        <a:gd name="connsiteY64" fmla="*/ 1038225 h 1038435"/>
                        <a:gd name="connsiteX65" fmla="*/ 0 w 346075"/>
                        <a:gd name="connsiteY65" fmla="*/ 1038225 h 10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6075" h="1038435">
                          <a:moveTo>
                            <a:pt x="19050" y="0"/>
                          </a:moveTo>
                          <a:cubicBezTo>
                            <a:pt x="22225" y="5292"/>
                            <a:pt x="24559" y="11190"/>
                            <a:pt x="28575" y="15875"/>
                          </a:cubicBezTo>
                          <a:cubicBezTo>
                            <a:pt x="31058" y="18772"/>
                            <a:pt x="35716" y="19245"/>
                            <a:pt x="38100" y="22225"/>
                          </a:cubicBezTo>
                          <a:cubicBezTo>
                            <a:pt x="40191" y="24838"/>
                            <a:pt x="39419" y="28965"/>
                            <a:pt x="41275" y="31750"/>
                          </a:cubicBezTo>
                          <a:cubicBezTo>
                            <a:pt x="43766" y="35486"/>
                            <a:pt x="48043" y="37731"/>
                            <a:pt x="50800" y="41275"/>
                          </a:cubicBezTo>
                          <a:cubicBezTo>
                            <a:pt x="70746" y="66919"/>
                            <a:pt x="54586" y="54382"/>
                            <a:pt x="73025" y="66675"/>
                          </a:cubicBezTo>
                          <a:lnTo>
                            <a:pt x="85725" y="85725"/>
                          </a:lnTo>
                          <a:cubicBezTo>
                            <a:pt x="87842" y="88900"/>
                            <a:pt x="88900" y="93133"/>
                            <a:pt x="92075" y="95250"/>
                          </a:cubicBezTo>
                          <a:lnTo>
                            <a:pt x="101600" y="101600"/>
                          </a:lnTo>
                          <a:cubicBezTo>
                            <a:pt x="109580" y="125541"/>
                            <a:pt x="97887" y="96959"/>
                            <a:pt x="114300" y="117475"/>
                          </a:cubicBezTo>
                          <a:cubicBezTo>
                            <a:pt x="131827" y="139383"/>
                            <a:pt x="99703" y="115152"/>
                            <a:pt x="127000" y="133350"/>
                          </a:cubicBezTo>
                          <a:cubicBezTo>
                            <a:pt x="141817" y="155575"/>
                            <a:pt x="133350" y="148167"/>
                            <a:pt x="149225" y="158750"/>
                          </a:cubicBezTo>
                          <a:cubicBezTo>
                            <a:pt x="164991" y="182399"/>
                            <a:pt x="144728" y="153354"/>
                            <a:pt x="165100" y="177800"/>
                          </a:cubicBezTo>
                          <a:cubicBezTo>
                            <a:pt x="178329" y="193675"/>
                            <a:pt x="163513" y="182033"/>
                            <a:pt x="180975" y="193675"/>
                          </a:cubicBezTo>
                          <a:cubicBezTo>
                            <a:pt x="183092" y="196850"/>
                            <a:pt x="184627" y="200502"/>
                            <a:pt x="187325" y="203200"/>
                          </a:cubicBezTo>
                          <a:cubicBezTo>
                            <a:pt x="190023" y="205898"/>
                            <a:pt x="194466" y="206570"/>
                            <a:pt x="196850" y="209550"/>
                          </a:cubicBezTo>
                          <a:cubicBezTo>
                            <a:pt x="214377" y="231458"/>
                            <a:pt x="182253" y="207227"/>
                            <a:pt x="209550" y="225425"/>
                          </a:cubicBezTo>
                          <a:cubicBezTo>
                            <a:pt x="224367" y="247650"/>
                            <a:pt x="215900" y="240242"/>
                            <a:pt x="231775" y="250825"/>
                          </a:cubicBezTo>
                          <a:cubicBezTo>
                            <a:pt x="238925" y="272275"/>
                            <a:pt x="229009" y="249025"/>
                            <a:pt x="244475" y="266700"/>
                          </a:cubicBezTo>
                          <a:cubicBezTo>
                            <a:pt x="270404" y="296333"/>
                            <a:pt x="245269" y="277813"/>
                            <a:pt x="266700" y="292100"/>
                          </a:cubicBezTo>
                          <a:cubicBezTo>
                            <a:pt x="281517" y="314325"/>
                            <a:pt x="273050" y="306917"/>
                            <a:pt x="288925" y="317500"/>
                          </a:cubicBezTo>
                          <a:cubicBezTo>
                            <a:pt x="303742" y="339725"/>
                            <a:pt x="295275" y="332317"/>
                            <a:pt x="311150" y="342900"/>
                          </a:cubicBezTo>
                          <a:cubicBezTo>
                            <a:pt x="312208" y="346075"/>
                            <a:pt x="312700" y="349499"/>
                            <a:pt x="314325" y="352425"/>
                          </a:cubicBezTo>
                          <a:cubicBezTo>
                            <a:pt x="318031" y="359096"/>
                            <a:pt x="322792" y="365125"/>
                            <a:pt x="327025" y="371475"/>
                          </a:cubicBezTo>
                          <a:cubicBezTo>
                            <a:pt x="329142" y="374650"/>
                            <a:pt x="332168" y="377380"/>
                            <a:pt x="333375" y="381000"/>
                          </a:cubicBezTo>
                          <a:cubicBezTo>
                            <a:pt x="334433" y="384175"/>
                            <a:pt x="335631" y="387307"/>
                            <a:pt x="336550" y="390525"/>
                          </a:cubicBezTo>
                          <a:cubicBezTo>
                            <a:pt x="337749" y="394721"/>
                            <a:pt x="338471" y="399045"/>
                            <a:pt x="339725" y="403225"/>
                          </a:cubicBezTo>
                          <a:cubicBezTo>
                            <a:pt x="341648" y="409636"/>
                            <a:pt x="346075" y="422275"/>
                            <a:pt x="346075" y="422275"/>
                          </a:cubicBezTo>
                          <a:cubicBezTo>
                            <a:pt x="345017" y="443442"/>
                            <a:pt x="345158" y="464702"/>
                            <a:pt x="342900" y="485775"/>
                          </a:cubicBezTo>
                          <a:cubicBezTo>
                            <a:pt x="341970" y="494453"/>
                            <a:pt x="339310" y="502896"/>
                            <a:pt x="336550" y="511175"/>
                          </a:cubicBezTo>
                          <a:lnTo>
                            <a:pt x="327025" y="539750"/>
                          </a:lnTo>
                          <a:cubicBezTo>
                            <a:pt x="325967" y="542925"/>
                            <a:pt x="325706" y="546490"/>
                            <a:pt x="323850" y="549275"/>
                          </a:cubicBezTo>
                          <a:cubicBezTo>
                            <a:pt x="295660" y="591560"/>
                            <a:pt x="336233" y="528890"/>
                            <a:pt x="314325" y="568325"/>
                          </a:cubicBezTo>
                          <a:cubicBezTo>
                            <a:pt x="310619" y="574996"/>
                            <a:pt x="305858" y="581025"/>
                            <a:pt x="301625" y="587375"/>
                          </a:cubicBezTo>
                          <a:cubicBezTo>
                            <a:pt x="299508" y="590550"/>
                            <a:pt x="296482" y="593280"/>
                            <a:pt x="295275" y="596900"/>
                          </a:cubicBezTo>
                          <a:cubicBezTo>
                            <a:pt x="294217" y="600075"/>
                            <a:pt x="293956" y="603640"/>
                            <a:pt x="292100" y="606425"/>
                          </a:cubicBezTo>
                          <a:cubicBezTo>
                            <a:pt x="289609" y="610161"/>
                            <a:pt x="285750" y="612775"/>
                            <a:pt x="282575" y="615950"/>
                          </a:cubicBezTo>
                          <a:cubicBezTo>
                            <a:pt x="281517" y="619125"/>
                            <a:pt x="281025" y="622549"/>
                            <a:pt x="279400" y="625475"/>
                          </a:cubicBezTo>
                          <a:cubicBezTo>
                            <a:pt x="275694" y="632146"/>
                            <a:pt x="270933" y="638175"/>
                            <a:pt x="266700" y="644525"/>
                          </a:cubicBezTo>
                          <a:lnTo>
                            <a:pt x="254000" y="663575"/>
                          </a:lnTo>
                          <a:lnTo>
                            <a:pt x="247650" y="673100"/>
                          </a:lnTo>
                          <a:cubicBezTo>
                            <a:pt x="245533" y="676275"/>
                            <a:pt x="242507" y="679005"/>
                            <a:pt x="241300" y="682625"/>
                          </a:cubicBezTo>
                          <a:cubicBezTo>
                            <a:pt x="240242" y="685800"/>
                            <a:pt x="239750" y="689224"/>
                            <a:pt x="238125" y="692150"/>
                          </a:cubicBezTo>
                          <a:cubicBezTo>
                            <a:pt x="234419" y="698821"/>
                            <a:pt x="227838" y="703960"/>
                            <a:pt x="225425" y="711200"/>
                          </a:cubicBezTo>
                          <a:cubicBezTo>
                            <a:pt x="217445" y="735141"/>
                            <a:pt x="228210" y="705631"/>
                            <a:pt x="215900" y="730250"/>
                          </a:cubicBezTo>
                          <a:cubicBezTo>
                            <a:pt x="214403" y="733243"/>
                            <a:pt x="214350" y="736849"/>
                            <a:pt x="212725" y="739775"/>
                          </a:cubicBezTo>
                          <a:cubicBezTo>
                            <a:pt x="209019" y="746446"/>
                            <a:pt x="202438" y="751585"/>
                            <a:pt x="200025" y="758825"/>
                          </a:cubicBezTo>
                          <a:cubicBezTo>
                            <a:pt x="192045" y="782766"/>
                            <a:pt x="202810" y="753256"/>
                            <a:pt x="190500" y="777875"/>
                          </a:cubicBezTo>
                          <a:cubicBezTo>
                            <a:pt x="189003" y="780868"/>
                            <a:pt x="188822" y="784407"/>
                            <a:pt x="187325" y="787400"/>
                          </a:cubicBezTo>
                          <a:cubicBezTo>
                            <a:pt x="185618" y="790813"/>
                            <a:pt x="182682" y="793512"/>
                            <a:pt x="180975" y="796925"/>
                          </a:cubicBezTo>
                          <a:cubicBezTo>
                            <a:pt x="179478" y="799918"/>
                            <a:pt x="179425" y="803524"/>
                            <a:pt x="177800" y="806450"/>
                          </a:cubicBezTo>
                          <a:cubicBezTo>
                            <a:pt x="174094" y="813121"/>
                            <a:pt x="167513" y="818260"/>
                            <a:pt x="165100" y="825500"/>
                          </a:cubicBezTo>
                          <a:cubicBezTo>
                            <a:pt x="162983" y="831850"/>
                            <a:pt x="162463" y="838981"/>
                            <a:pt x="158750" y="844550"/>
                          </a:cubicBezTo>
                          <a:lnTo>
                            <a:pt x="133350" y="882650"/>
                          </a:lnTo>
                          <a:lnTo>
                            <a:pt x="107950" y="920750"/>
                          </a:lnTo>
                          <a:lnTo>
                            <a:pt x="101600" y="930275"/>
                          </a:lnTo>
                          <a:cubicBezTo>
                            <a:pt x="99483" y="933450"/>
                            <a:pt x="98425" y="937683"/>
                            <a:pt x="95250" y="939800"/>
                          </a:cubicBezTo>
                          <a:lnTo>
                            <a:pt x="85725" y="946150"/>
                          </a:lnTo>
                          <a:cubicBezTo>
                            <a:pt x="78575" y="967600"/>
                            <a:pt x="88491" y="944350"/>
                            <a:pt x="73025" y="962025"/>
                          </a:cubicBezTo>
                          <a:cubicBezTo>
                            <a:pt x="67999" y="967768"/>
                            <a:pt x="65721" y="975679"/>
                            <a:pt x="60325" y="981075"/>
                          </a:cubicBezTo>
                          <a:cubicBezTo>
                            <a:pt x="57150" y="984250"/>
                            <a:pt x="53675" y="987151"/>
                            <a:pt x="50800" y="990600"/>
                          </a:cubicBezTo>
                          <a:cubicBezTo>
                            <a:pt x="48357" y="993531"/>
                            <a:pt x="47148" y="997427"/>
                            <a:pt x="44450" y="1000125"/>
                          </a:cubicBezTo>
                          <a:cubicBezTo>
                            <a:pt x="41752" y="1002823"/>
                            <a:pt x="38100" y="1004358"/>
                            <a:pt x="34925" y="1006475"/>
                          </a:cubicBezTo>
                          <a:cubicBezTo>
                            <a:pt x="17992" y="1031875"/>
                            <a:pt x="40217" y="1001183"/>
                            <a:pt x="19050" y="1022350"/>
                          </a:cubicBezTo>
                          <a:cubicBezTo>
                            <a:pt x="6350" y="1035050"/>
                            <a:pt x="20108" y="1029758"/>
                            <a:pt x="3175" y="1038225"/>
                          </a:cubicBezTo>
                          <a:cubicBezTo>
                            <a:pt x="2228" y="1038698"/>
                            <a:pt x="1058" y="1038225"/>
                            <a:pt x="0" y="1038225"/>
                          </a:cubicBezTo>
                        </a:path>
                      </a:pathLst>
                    </a:cu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5" name="Straight Connector 104">
                <a:extLst>
                  <a:ext uri="{FF2B5EF4-FFF2-40B4-BE49-F238E27FC236}">
                    <a16:creationId xmlns:a16="http://schemas.microsoft.com/office/drawing/2014/main" id="{91265417-AE7E-2BDF-6FA2-C6C5EF5BF280}"/>
                  </a:ext>
                </a:extLst>
              </p:cNvPr>
              <p:cNvCxnSpPr/>
              <p:nvPr/>
            </p:nvCxnSpPr>
            <p:spPr bwMode="auto">
              <a:xfrm>
                <a:off x="5908048" y="8554089"/>
                <a:ext cx="101216" cy="62514"/>
              </a:xfrm>
              <a:prstGeom prst="line">
                <a:avLst/>
              </a:prstGeom>
              <a:solidFill>
                <a:schemeClr val="accent1"/>
              </a:solidFill>
              <a:ln w="9525" cap="flat" cmpd="sng" algn="ctr">
                <a:solidFill>
                  <a:srgbClr val="0070C0"/>
                </a:solidFill>
                <a:prstDash val="solid"/>
                <a:round/>
                <a:headEnd type="none" w="med" len="med"/>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6" name="Group 105">
                <a:extLst>
                  <a:ext uri="{FF2B5EF4-FFF2-40B4-BE49-F238E27FC236}">
                    <a16:creationId xmlns:a16="http://schemas.microsoft.com/office/drawing/2014/main" id="{2E8F9448-845B-C4FF-94DA-F54205124BB5}"/>
                  </a:ext>
                </a:extLst>
              </p:cNvPr>
              <p:cNvGrpSpPr/>
              <p:nvPr/>
            </p:nvGrpSpPr>
            <p:grpSpPr>
              <a:xfrm>
                <a:off x="5566831" y="8159237"/>
                <a:ext cx="371666" cy="473069"/>
                <a:chOff x="5466272" y="8090697"/>
                <a:chExt cx="371666" cy="473069"/>
              </a:xfrm>
            </p:grpSpPr>
            <p:pic>
              <p:nvPicPr>
                <p:cNvPr id="122" name="Graphic 121" descr="Group of men with solid fill">
                  <a:extLst>
                    <a:ext uri="{FF2B5EF4-FFF2-40B4-BE49-F238E27FC236}">
                      <a16:creationId xmlns:a16="http://schemas.microsoft.com/office/drawing/2014/main" id="{8E7A94E5-A9CB-9270-E1B6-4A5EA945C11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466272" y="8192100"/>
                  <a:ext cx="371666" cy="371666"/>
                </a:xfrm>
                <a:prstGeom prst="rect">
                  <a:avLst/>
                </a:prstGeom>
              </p:spPr>
            </p:pic>
            <p:grpSp>
              <p:nvGrpSpPr>
                <p:cNvPr id="123" name="Group 122">
                  <a:extLst>
                    <a:ext uri="{FF2B5EF4-FFF2-40B4-BE49-F238E27FC236}">
                      <a16:creationId xmlns:a16="http://schemas.microsoft.com/office/drawing/2014/main" id="{543F14D4-0841-7324-533D-B809AE90C2F0}"/>
                    </a:ext>
                  </a:extLst>
                </p:cNvPr>
                <p:cNvGrpSpPr>
                  <a:grpSpLocks noChangeAspect="1"/>
                </p:cNvGrpSpPr>
                <p:nvPr/>
              </p:nvGrpSpPr>
              <p:grpSpPr>
                <a:xfrm>
                  <a:off x="5541157" y="8090697"/>
                  <a:ext cx="209869" cy="91442"/>
                  <a:chOff x="5828129" y="7499991"/>
                  <a:chExt cx="816395" cy="276020"/>
                </a:xfrm>
              </p:grpSpPr>
              <p:sp>
                <p:nvSpPr>
                  <p:cNvPr id="124" name="Freeform 123">
                    <a:extLst>
                      <a:ext uri="{FF2B5EF4-FFF2-40B4-BE49-F238E27FC236}">
                        <a16:creationId xmlns:a16="http://schemas.microsoft.com/office/drawing/2014/main" id="{8AA4808B-97A4-0784-A5AB-3059786E0419}"/>
                      </a:ext>
                    </a:extLst>
                  </p:cNvPr>
                  <p:cNvSpPr>
                    <a:spLocks noChangeAspect="1"/>
                  </p:cNvSpPr>
                  <p:nvPr/>
                </p:nvSpPr>
                <p:spPr>
                  <a:xfrm>
                    <a:off x="5828129" y="7501691"/>
                    <a:ext cx="406328"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124">
                    <a:extLst>
                      <a:ext uri="{FF2B5EF4-FFF2-40B4-BE49-F238E27FC236}">
                        <a16:creationId xmlns:a16="http://schemas.microsoft.com/office/drawing/2014/main" id="{08266D78-F24C-6264-1F34-2D5B55D68797}"/>
                      </a:ext>
                    </a:extLst>
                  </p:cNvPr>
                  <p:cNvSpPr>
                    <a:spLocks noChangeAspect="1"/>
                  </p:cNvSpPr>
                  <p:nvPr/>
                </p:nvSpPr>
                <p:spPr>
                  <a:xfrm rot="10800000">
                    <a:off x="6238196" y="7499991"/>
                    <a:ext cx="406328" cy="269385"/>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107" name="Group 106">
                <a:extLst>
                  <a:ext uri="{FF2B5EF4-FFF2-40B4-BE49-F238E27FC236}">
                    <a16:creationId xmlns:a16="http://schemas.microsoft.com/office/drawing/2014/main" id="{554F57F8-5962-6913-9A5C-74D9C199F26D}"/>
                  </a:ext>
                </a:extLst>
              </p:cNvPr>
              <p:cNvGrpSpPr/>
              <p:nvPr/>
            </p:nvGrpSpPr>
            <p:grpSpPr>
              <a:xfrm>
                <a:off x="5486977" y="9061534"/>
                <a:ext cx="483421" cy="473060"/>
                <a:chOff x="5486977" y="9061534"/>
                <a:chExt cx="483421" cy="473060"/>
              </a:xfrm>
            </p:grpSpPr>
            <p:grpSp>
              <p:nvGrpSpPr>
                <p:cNvPr id="116" name="Group 115">
                  <a:extLst>
                    <a:ext uri="{FF2B5EF4-FFF2-40B4-BE49-F238E27FC236}">
                      <a16:creationId xmlns:a16="http://schemas.microsoft.com/office/drawing/2014/main" id="{19CF79F8-C491-69D8-D732-A8DE5264509F}"/>
                    </a:ext>
                  </a:extLst>
                </p:cNvPr>
                <p:cNvGrpSpPr/>
                <p:nvPr/>
              </p:nvGrpSpPr>
              <p:grpSpPr>
                <a:xfrm>
                  <a:off x="5486977" y="9061534"/>
                  <a:ext cx="371666" cy="473060"/>
                  <a:chOff x="5466272" y="8090706"/>
                  <a:chExt cx="371666" cy="473060"/>
                </a:xfrm>
              </p:grpSpPr>
              <p:pic>
                <p:nvPicPr>
                  <p:cNvPr id="118" name="Graphic 117" descr="Group of men with solid fill">
                    <a:extLst>
                      <a:ext uri="{FF2B5EF4-FFF2-40B4-BE49-F238E27FC236}">
                        <a16:creationId xmlns:a16="http://schemas.microsoft.com/office/drawing/2014/main" id="{B7DF1680-A83D-ED5C-4E50-E4D6A83A95D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66272" y="8192100"/>
                    <a:ext cx="371666" cy="371666"/>
                  </a:xfrm>
                  <a:prstGeom prst="rect">
                    <a:avLst/>
                  </a:prstGeom>
                </p:spPr>
              </p:pic>
              <p:grpSp>
                <p:nvGrpSpPr>
                  <p:cNvPr id="119" name="Group 118">
                    <a:extLst>
                      <a:ext uri="{FF2B5EF4-FFF2-40B4-BE49-F238E27FC236}">
                        <a16:creationId xmlns:a16="http://schemas.microsoft.com/office/drawing/2014/main" id="{1591D32C-D044-80D9-F636-50CABD9158A9}"/>
                      </a:ext>
                    </a:extLst>
                  </p:cNvPr>
                  <p:cNvGrpSpPr>
                    <a:grpSpLocks noChangeAspect="1"/>
                  </p:cNvGrpSpPr>
                  <p:nvPr/>
                </p:nvGrpSpPr>
                <p:grpSpPr>
                  <a:xfrm>
                    <a:off x="5541157" y="8090706"/>
                    <a:ext cx="209869" cy="91440"/>
                    <a:chOff x="5828129" y="7499991"/>
                    <a:chExt cx="816395" cy="276013"/>
                  </a:xfrm>
                </p:grpSpPr>
                <p:sp>
                  <p:nvSpPr>
                    <p:cNvPr id="120" name="Freeform 119">
                      <a:extLst>
                        <a:ext uri="{FF2B5EF4-FFF2-40B4-BE49-F238E27FC236}">
                          <a16:creationId xmlns:a16="http://schemas.microsoft.com/office/drawing/2014/main" id="{25459721-074E-E401-ACE6-64415DF15A00}"/>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120">
                      <a:extLst>
                        <a:ext uri="{FF2B5EF4-FFF2-40B4-BE49-F238E27FC236}">
                          <a16:creationId xmlns:a16="http://schemas.microsoft.com/office/drawing/2014/main" id="{2D9AA606-E880-50C5-77D4-59B90B1F1B17}"/>
                        </a:ext>
                      </a:extLst>
                    </p:cNvPr>
                    <p:cNvSpPr>
                      <a:spLocks noChangeAspect="1"/>
                    </p:cNvSpPr>
                    <p:nvPr/>
                  </p:nvSpPr>
                  <p:spPr>
                    <a:xfrm rot="10800000">
                      <a:off x="6238195" y="7499991"/>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E19F7E"/>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7" name="Left Brace 116">
                  <a:extLst>
                    <a:ext uri="{FF2B5EF4-FFF2-40B4-BE49-F238E27FC236}">
                      <a16:creationId xmlns:a16="http://schemas.microsoft.com/office/drawing/2014/main" id="{900C08FE-7417-35E4-138E-6F8308B0B93C}"/>
                    </a:ext>
                  </a:extLst>
                </p:cNvPr>
                <p:cNvSpPr/>
                <p:nvPr/>
              </p:nvSpPr>
              <p:spPr>
                <a:xfrm rot="19631421">
                  <a:off x="5852718" y="9148190"/>
                  <a:ext cx="117680" cy="234478"/>
                </a:xfrm>
                <a:prstGeom prst="leftBrace">
                  <a:avLst>
                    <a:gd name="adj1" fmla="val 0"/>
                    <a:gd name="adj2" fmla="val 50000"/>
                  </a:avLst>
                </a:prstGeom>
                <a:ln>
                  <a:solidFill>
                    <a:srgbClr val="E19F7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5F107491-21EE-C636-5301-46B1452918D3}"/>
                  </a:ext>
                </a:extLst>
              </p:cNvPr>
              <p:cNvGrpSpPr/>
              <p:nvPr/>
            </p:nvGrpSpPr>
            <p:grpSpPr>
              <a:xfrm>
                <a:off x="7143544" y="8535945"/>
                <a:ext cx="515106" cy="820424"/>
                <a:chOff x="5343537" y="8990374"/>
                <a:chExt cx="515106" cy="820424"/>
              </a:xfrm>
            </p:grpSpPr>
            <p:grpSp>
              <p:nvGrpSpPr>
                <p:cNvPr id="110" name="Group 109">
                  <a:extLst>
                    <a:ext uri="{FF2B5EF4-FFF2-40B4-BE49-F238E27FC236}">
                      <a16:creationId xmlns:a16="http://schemas.microsoft.com/office/drawing/2014/main" id="{CF38417C-7CA9-9F5C-6B8C-53060CE0B100}"/>
                    </a:ext>
                  </a:extLst>
                </p:cNvPr>
                <p:cNvGrpSpPr/>
                <p:nvPr/>
              </p:nvGrpSpPr>
              <p:grpSpPr>
                <a:xfrm>
                  <a:off x="5486977" y="9061541"/>
                  <a:ext cx="371666" cy="473053"/>
                  <a:chOff x="5466272" y="8090713"/>
                  <a:chExt cx="371666" cy="473053"/>
                </a:xfrm>
              </p:grpSpPr>
              <p:pic>
                <p:nvPicPr>
                  <p:cNvPr id="112" name="Graphic 111" descr="Group of men with solid fill">
                    <a:extLst>
                      <a:ext uri="{FF2B5EF4-FFF2-40B4-BE49-F238E27FC236}">
                        <a16:creationId xmlns:a16="http://schemas.microsoft.com/office/drawing/2014/main" id="{E7DB2835-6851-BC8A-C19E-FCFA14E22AE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66272" y="8192100"/>
                    <a:ext cx="371666" cy="371666"/>
                  </a:xfrm>
                  <a:prstGeom prst="rect">
                    <a:avLst/>
                  </a:prstGeom>
                </p:spPr>
              </p:pic>
              <p:grpSp>
                <p:nvGrpSpPr>
                  <p:cNvPr id="113" name="Group 112">
                    <a:extLst>
                      <a:ext uri="{FF2B5EF4-FFF2-40B4-BE49-F238E27FC236}">
                        <a16:creationId xmlns:a16="http://schemas.microsoft.com/office/drawing/2014/main" id="{6C83C267-0105-744E-1408-1DB06D680F2E}"/>
                      </a:ext>
                    </a:extLst>
                  </p:cNvPr>
                  <p:cNvGrpSpPr>
                    <a:grpSpLocks noChangeAspect="1"/>
                  </p:cNvGrpSpPr>
                  <p:nvPr/>
                </p:nvGrpSpPr>
                <p:grpSpPr>
                  <a:xfrm>
                    <a:off x="5541157" y="8090713"/>
                    <a:ext cx="209869" cy="91431"/>
                    <a:chOff x="5828129" y="7500018"/>
                    <a:chExt cx="816395" cy="275986"/>
                  </a:xfrm>
                </p:grpSpPr>
                <p:sp>
                  <p:nvSpPr>
                    <p:cNvPr id="114" name="Freeform 113">
                      <a:extLst>
                        <a:ext uri="{FF2B5EF4-FFF2-40B4-BE49-F238E27FC236}">
                          <a16:creationId xmlns:a16="http://schemas.microsoft.com/office/drawing/2014/main" id="{DCF0981E-D975-E26E-F122-E68A01B696EE}"/>
                        </a:ext>
                      </a:extLst>
                    </p:cNvPr>
                    <p:cNvSpPr>
                      <a:spLocks noChangeAspect="1"/>
                    </p:cNvSpPr>
                    <p:nvPr/>
                  </p:nvSpPr>
                  <p:spPr>
                    <a:xfrm>
                      <a:off x="5828129" y="7501684"/>
                      <a:ext cx="406329" cy="274320"/>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chemeClr val="bg1">
                        <a:lumMod val="85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114">
                      <a:extLst>
                        <a:ext uri="{FF2B5EF4-FFF2-40B4-BE49-F238E27FC236}">
                          <a16:creationId xmlns:a16="http://schemas.microsoft.com/office/drawing/2014/main" id="{ECA2B8CF-B437-1880-BF49-D77ED5F95EB2}"/>
                        </a:ext>
                      </a:extLst>
                    </p:cNvPr>
                    <p:cNvSpPr>
                      <a:spLocks noChangeAspect="1"/>
                    </p:cNvSpPr>
                    <p:nvPr/>
                  </p:nvSpPr>
                  <p:spPr>
                    <a:xfrm rot="10800000">
                      <a:off x="6238196" y="7500018"/>
                      <a:ext cx="406328" cy="274321"/>
                    </a:xfrm>
                    <a:custGeom>
                      <a:avLst/>
                      <a:gdLst>
                        <a:gd name="connsiteX0" fmla="*/ 132009 w 406329"/>
                        <a:gd name="connsiteY0" fmla="*/ 0 h 274320"/>
                        <a:gd name="connsiteX1" fmla="*/ 138575 w 406329"/>
                        <a:gd name="connsiteY1" fmla="*/ 0 h 274320"/>
                        <a:gd name="connsiteX2" fmla="*/ 406329 w 406329"/>
                        <a:gd name="connsiteY2" fmla="*/ 0 h 274320"/>
                        <a:gd name="connsiteX3" fmla="*/ 406329 w 406329"/>
                        <a:gd name="connsiteY3" fmla="*/ 274320 h 274320"/>
                        <a:gd name="connsiteX4" fmla="*/ 138575 w 406329"/>
                        <a:gd name="connsiteY4" fmla="*/ 274320 h 274320"/>
                        <a:gd name="connsiteX5" fmla="*/ 132009 w 406329"/>
                        <a:gd name="connsiteY5" fmla="*/ 274320 h 274320"/>
                        <a:gd name="connsiteX6" fmla="*/ 132009 w 406329"/>
                        <a:gd name="connsiteY6" fmla="*/ 273008 h 274320"/>
                        <a:gd name="connsiteX7" fmla="*/ 84636 w 406329"/>
                        <a:gd name="connsiteY7" fmla="*/ 263541 h 274320"/>
                        <a:gd name="connsiteX8" fmla="*/ 0 w 406329"/>
                        <a:gd name="connsiteY8" fmla="*/ 137160 h 274320"/>
                        <a:gd name="connsiteX9" fmla="*/ 84636 w 406329"/>
                        <a:gd name="connsiteY9" fmla="*/ 10779 h 274320"/>
                        <a:gd name="connsiteX10" fmla="*/ 132009 w 406329"/>
                        <a:gd name="connsiteY10" fmla="*/ 131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29" h="274320">
                          <a:moveTo>
                            <a:pt x="132009" y="0"/>
                          </a:moveTo>
                          <a:lnTo>
                            <a:pt x="138575" y="0"/>
                          </a:lnTo>
                          <a:lnTo>
                            <a:pt x="406329" y="0"/>
                          </a:lnTo>
                          <a:lnTo>
                            <a:pt x="406329" y="274320"/>
                          </a:lnTo>
                          <a:lnTo>
                            <a:pt x="138575" y="274320"/>
                          </a:lnTo>
                          <a:lnTo>
                            <a:pt x="132009" y="274320"/>
                          </a:lnTo>
                          <a:lnTo>
                            <a:pt x="132009" y="273008"/>
                          </a:lnTo>
                          <a:lnTo>
                            <a:pt x="84636" y="263541"/>
                          </a:lnTo>
                          <a:cubicBezTo>
                            <a:pt x="34899" y="242719"/>
                            <a:pt x="0" y="193973"/>
                            <a:pt x="0" y="137160"/>
                          </a:cubicBezTo>
                          <a:cubicBezTo>
                            <a:pt x="0" y="80347"/>
                            <a:pt x="34899" y="31601"/>
                            <a:pt x="84636" y="10779"/>
                          </a:cubicBezTo>
                          <a:lnTo>
                            <a:pt x="132009" y="1312"/>
                          </a:lnTo>
                          <a:close/>
                        </a:path>
                      </a:pathLst>
                    </a:custGeom>
                    <a:solidFill>
                      <a:srgbClr val="913250"/>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1" name="Left Brace 110">
                  <a:extLst>
                    <a:ext uri="{FF2B5EF4-FFF2-40B4-BE49-F238E27FC236}">
                      <a16:creationId xmlns:a16="http://schemas.microsoft.com/office/drawing/2014/main" id="{0C433983-11E2-E051-626A-6210375F1CE4}"/>
                    </a:ext>
                  </a:extLst>
                </p:cNvPr>
                <p:cNvSpPr/>
                <p:nvPr/>
              </p:nvSpPr>
              <p:spPr>
                <a:xfrm rot="10800000">
                  <a:off x="5343537" y="8990374"/>
                  <a:ext cx="146096" cy="820424"/>
                </a:xfrm>
                <a:prstGeom prst="leftBrace">
                  <a:avLst>
                    <a:gd name="adj1" fmla="val 0"/>
                    <a:gd name="adj2" fmla="val 50000"/>
                  </a:avLst>
                </a:prstGeom>
                <a:ln>
                  <a:solidFill>
                    <a:srgbClr val="9132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3D255693-CA04-A4F6-6DF3-2A900E6E45C3}"/>
                  </a:ext>
                </a:extLst>
              </p:cNvPr>
              <p:cNvCxnSpPr>
                <a:cxnSpLocks/>
              </p:cNvCxnSpPr>
              <p:nvPr/>
            </p:nvCxnSpPr>
            <p:spPr>
              <a:xfrm>
                <a:off x="7148179" y="8945985"/>
                <a:ext cx="91440" cy="0"/>
              </a:xfrm>
              <a:prstGeom prst="line">
                <a:avLst/>
              </a:prstGeom>
              <a:ln>
                <a:solidFill>
                  <a:srgbClr val="913250"/>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B6CE4F15-423D-8170-A379-FFF4307F5CCA}"/>
                </a:ext>
              </a:extLst>
            </p:cNvPr>
            <p:cNvSpPr txBox="1"/>
            <p:nvPr/>
          </p:nvSpPr>
          <p:spPr>
            <a:xfrm>
              <a:off x="3289834" y="9076627"/>
              <a:ext cx="481222" cy="184666"/>
            </a:xfrm>
            <a:prstGeom prst="rect">
              <a:avLst/>
            </a:prstGeom>
            <a:noFill/>
          </p:spPr>
          <p:txBody>
            <a:bodyPr wrap="none" rtlCol="0">
              <a:spAutoFit/>
            </a:bodyPr>
            <a:lstStyle/>
            <a:p>
              <a:r>
                <a:rPr lang="en-US" sz="600" dirty="0"/>
                <a:t>patient 1</a:t>
              </a:r>
            </a:p>
          </p:txBody>
        </p:sp>
        <p:sp>
          <p:nvSpPr>
            <p:cNvPr id="56" name="TextBox 55">
              <a:extLst>
                <a:ext uri="{FF2B5EF4-FFF2-40B4-BE49-F238E27FC236}">
                  <a16:creationId xmlns:a16="http://schemas.microsoft.com/office/drawing/2014/main" id="{1A98D370-C4CA-E1EF-29EC-9E50A44F81F3}"/>
                </a:ext>
              </a:extLst>
            </p:cNvPr>
            <p:cNvSpPr txBox="1"/>
            <p:nvPr/>
          </p:nvSpPr>
          <p:spPr>
            <a:xfrm>
              <a:off x="4194168" y="9063894"/>
              <a:ext cx="481222" cy="184666"/>
            </a:xfrm>
            <a:prstGeom prst="rect">
              <a:avLst/>
            </a:prstGeom>
            <a:noFill/>
          </p:spPr>
          <p:txBody>
            <a:bodyPr wrap="none" rtlCol="0">
              <a:spAutoFit/>
            </a:bodyPr>
            <a:lstStyle/>
            <a:p>
              <a:r>
                <a:rPr lang="en-US" sz="600" dirty="0"/>
                <a:t>patient 2</a:t>
              </a:r>
            </a:p>
          </p:txBody>
        </p:sp>
      </p:grpSp>
    </p:spTree>
    <p:extLst>
      <p:ext uri="{BB962C8B-B14F-4D97-AF65-F5344CB8AC3E}">
        <p14:creationId xmlns:p14="http://schemas.microsoft.com/office/powerpoint/2010/main" val="41880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
          <p:cNvSpPr txBox="1"/>
          <p:nvPr/>
        </p:nvSpPr>
        <p:spPr>
          <a:xfrm>
            <a:off x="0" y="0"/>
            <a:ext cx="679409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S1 Quality control summary for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scRNA</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 and </a:t>
            </a:r>
            <a:r>
              <a:rPr lang="en-US" sz="1600" b="1" i="0" u="none" strike="noStrike" cap="none" dirty="0" err="1">
                <a:solidFill>
                  <a:schemeClr val="dk1"/>
                </a:solidFill>
                <a:latin typeface="Arial" panose="020B0604020202020204" pitchFamily="34" charset="0"/>
                <a:ea typeface="Calibri"/>
                <a:cs typeface="Arial" panose="020B0604020202020204" pitchFamily="34" charset="0"/>
                <a:sym typeface="Calibri"/>
              </a:rPr>
              <a:t>scATAC</a:t>
            </a: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3" name="Group 2">
            <a:extLst>
              <a:ext uri="{FF2B5EF4-FFF2-40B4-BE49-F238E27FC236}">
                <a16:creationId xmlns:a16="http://schemas.microsoft.com/office/drawing/2014/main" id="{B23AD56E-407A-B7F9-568D-D7CFF49BB4B6}"/>
              </a:ext>
            </a:extLst>
          </p:cNvPr>
          <p:cNvGrpSpPr/>
          <p:nvPr/>
        </p:nvGrpSpPr>
        <p:grpSpPr>
          <a:xfrm>
            <a:off x="8327648" y="735201"/>
            <a:ext cx="5536554" cy="5757794"/>
            <a:chOff x="260280" y="628861"/>
            <a:chExt cx="5536554" cy="5757794"/>
          </a:xfrm>
        </p:grpSpPr>
        <p:grpSp>
          <p:nvGrpSpPr>
            <p:cNvPr id="633" name="Google Shape;633;p5"/>
            <p:cNvGrpSpPr/>
            <p:nvPr/>
          </p:nvGrpSpPr>
          <p:grpSpPr>
            <a:xfrm>
              <a:off x="260280" y="628861"/>
              <a:ext cx="4737989" cy="2717925"/>
              <a:chOff x="304648" y="3378094"/>
              <a:chExt cx="4737989" cy="2717925"/>
            </a:xfrm>
          </p:grpSpPr>
          <p:sp>
            <p:nvSpPr>
              <p:cNvPr id="634" name="Google Shape;634;p5"/>
              <p:cNvSpPr/>
              <p:nvPr/>
            </p:nvSpPr>
            <p:spPr>
              <a:xfrm>
                <a:off x="304648" y="337834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35" name="Google Shape;635;p5"/>
              <p:cNvSpPr txBox="1"/>
              <p:nvPr/>
            </p:nvSpPr>
            <p:spPr>
              <a:xfrm>
                <a:off x="651338" y="3378094"/>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and scATAC-seq of one control 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36" name="Google Shape;636;p5"/>
              <p:cNvGrpSpPr/>
              <p:nvPr/>
            </p:nvGrpSpPr>
            <p:grpSpPr>
              <a:xfrm>
                <a:off x="337641" y="3672463"/>
                <a:ext cx="4704996" cy="2423556"/>
                <a:chOff x="617596" y="3699302"/>
                <a:chExt cx="4704996" cy="2423556"/>
              </a:xfrm>
            </p:grpSpPr>
            <p:pic>
              <p:nvPicPr>
                <p:cNvPr id="637" name="Google Shape;637;p5" descr="A group of colorful spots&#10;&#10;Description automatically generated"/>
                <p:cNvPicPr preferRelativeResize="0"/>
                <p:nvPr/>
              </p:nvPicPr>
              <p:blipFill rotWithShape="1">
                <a:blip r:embed="rId3">
                  <a:alphaModFix/>
                </a:blip>
                <a:srcRect/>
                <a:stretch/>
              </p:blipFill>
              <p:spPr>
                <a:xfrm>
                  <a:off x="3167453" y="4017894"/>
                  <a:ext cx="1836388" cy="1828800"/>
                </a:xfrm>
                <a:prstGeom prst="rect">
                  <a:avLst/>
                </a:prstGeom>
                <a:noFill/>
                <a:ln>
                  <a:noFill/>
                </a:ln>
              </p:spPr>
            </p:pic>
            <p:pic>
              <p:nvPicPr>
                <p:cNvPr id="638" name="Google Shape;638;p5" descr="A map of different colors&#10;&#10;Description automatically generated"/>
                <p:cNvPicPr preferRelativeResize="0"/>
                <p:nvPr/>
              </p:nvPicPr>
              <p:blipFill rotWithShape="1">
                <a:blip r:embed="rId4">
                  <a:alphaModFix/>
                </a:blip>
                <a:srcRect l="13817" t="2316" r="2731" b="10689"/>
                <a:stretch/>
              </p:blipFill>
              <p:spPr>
                <a:xfrm>
                  <a:off x="925759" y="4023088"/>
                  <a:ext cx="1836158" cy="1828800"/>
                </a:xfrm>
                <a:prstGeom prst="rect">
                  <a:avLst/>
                </a:prstGeom>
                <a:noFill/>
                <a:ln>
                  <a:noFill/>
                </a:ln>
              </p:spPr>
            </p:pic>
            <p:grpSp>
              <p:nvGrpSpPr>
                <p:cNvPr id="639" name="Google Shape;639;p5"/>
                <p:cNvGrpSpPr/>
                <p:nvPr/>
              </p:nvGrpSpPr>
              <p:grpSpPr>
                <a:xfrm>
                  <a:off x="617596" y="3707582"/>
                  <a:ext cx="2175153" cy="2415276"/>
                  <a:chOff x="99419" y="4773441"/>
                  <a:chExt cx="2175153" cy="2415276"/>
                </a:xfrm>
              </p:grpSpPr>
              <p:sp>
                <p:nvSpPr>
                  <p:cNvPr id="640" name="Google Shape;640;p5"/>
                  <p:cNvSpPr txBox="1"/>
                  <p:nvPr/>
                </p:nvSpPr>
                <p:spPr>
                  <a:xfrm>
                    <a:off x="299071" y="4773441"/>
                    <a:ext cx="110039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scRNA-seq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1" name="Google Shape;641;p5"/>
                  <p:cNvGrpSpPr/>
                  <p:nvPr/>
                </p:nvGrpSpPr>
                <p:grpSpPr>
                  <a:xfrm>
                    <a:off x="99419" y="5043778"/>
                    <a:ext cx="2175153" cy="2144939"/>
                    <a:chOff x="99419" y="5043778"/>
                    <a:chExt cx="2175153" cy="2144939"/>
                  </a:xfrm>
                </p:grpSpPr>
                <p:sp>
                  <p:nvSpPr>
                    <p:cNvPr id="642" name="Google Shape;642;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3" name="Google Shape;643;p5"/>
                    <p:cNvSpPr txBox="1"/>
                    <p:nvPr/>
                  </p:nvSpPr>
                  <p:spPr>
                    <a:xfrm>
                      <a:off x="1030850" y="6957925"/>
                      <a:ext cx="71582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44" name="Google Shape;644;p5"/>
                    <p:cNvSpPr txBox="1"/>
                    <p:nvPr/>
                  </p:nvSpPr>
                  <p:spPr>
                    <a:xfrm rot="16200000">
                      <a:off x="-194232" y="5788589"/>
                      <a:ext cx="81809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45" name="Google Shape;645;p5"/>
                <p:cNvGrpSpPr/>
                <p:nvPr/>
              </p:nvGrpSpPr>
              <p:grpSpPr>
                <a:xfrm>
                  <a:off x="2839392" y="3699302"/>
                  <a:ext cx="2175153" cy="2409700"/>
                  <a:chOff x="2321215" y="4765161"/>
                  <a:chExt cx="2175153" cy="2409700"/>
                </a:xfrm>
              </p:grpSpPr>
              <p:sp>
                <p:nvSpPr>
                  <p:cNvPr id="646" name="Google Shape;646;p5"/>
                  <p:cNvSpPr txBox="1"/>
                  <p:nvPr/>
                </p:nvSpPr>
                <p:spPr>
                  <a:xfrm>
                    <a:off x="2510659" y="4765161"/>
                    <a:ext cx="116565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scATAC-seq only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47" name="Google Shape;647;p5"/>
                  <p:cNvGrpSpPr/>
                  <p:nvPr/>
                </p:nvGrpSpPr>
                <p:grpSpPr>
                  <a:xfrm>
                    <a:off x="2321215" y="5029922"/>
                    <a:ext cx="2175153" cy="2144939"/>
                    <a:chOff x="99419" y="5043778"/>
                    <a:chExt cx="2175153" cy="2144939"/>
                  </a:xfrm>
                </p:grpSpPr>
                <p:sp>
                  <p:nvSpPr>
                    <p:cNvPr id="648" name="Google Shape;648;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49" name="Google Shape;649;p5"/>
                    <p:cNvSpPr txBox="1"/>
                    <p:nvPr/>
                  </p:nvSpPr>
                  <p:spPr>
                    <a:xfrm>
                      <a:off x="1030850" y="6957925"/>
                      <a:ext cx="79557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0" name="Google Shape;650;p5"/>
                    <p:cNvSpPr txBox="1"/>
                    <p:nvPr/>
                  </p:nvSpPr>
                  <p:spPr>
                    <a:xfrm rot="16200000">
                      <a:off x="-241893" y="5740927"/>
                      <a:ext cx="91341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pic>
              <p:nvPicPr>
                <p:cNvPr id="651" name="Google Shape;651;p5" descr="A group of colored dots with black text&#10;&#10;Description automatically generated"/>
                <p:cNvPicPr preferRelativeResize="0">
                  <a:picLocks noChangeAspect="1"/>
                </p:cNvPicPr>
                <p:nvPr/>
              </p:nvPicPr>
              <p:blipFill rotWithShape="1">
                <a:blip r:embed="rId5">
                  <a:alphaModFix/>
                </a:blip>
                <a:srcRect r="75092"/>
                <a:stretch/>
              </p:blipFill>
              <p:spPr>
                <a:xfrm>
                  <a:off x="5107752" y="4227250"/>
                  <a:ext cx="214840" cy="1554480"/>
                </a:xfrm>
                <a:prstGeom prst="rect">
                  <a:avLst/>
                </a:prstGeom>
                <a:noFill/>
                <a:ln>
                  <a:noFill/>
                </a:ln>
              </p:spPr>
            </p:pic>
          </p:grpSp>
        </p:grpSp>
        <p:grpSp>
          <p:nvGrpSpPr>
            <p:cNvPr id="652" name="Google Shape;652;p5"/>
            <p:cNvGrpSpPr/>
            <p:nvPr/>
          </p:nvGrpSpPr>
          <p:grpSpPr>
            <a:xfrm>
              <a:off x="299021" y="3559222"/>
              <a:ext cx="4787561" cy="2827433"/>
              <a:chOff x="153785" y="6250430"/>
              <a:chExt cx="4787561" cy="2827433"/>
            </a:xfrm>
          </p:grpSpPr>
          <p:sp>
            <p:nvSpPr>
              <p:cNvPr id="653" name="Google Shape;653;p5"/>
              <p:cNvSpPr/>
              <p:nvPr/>
            </p:nvSpPr>
            <p:spPr>
              <a:xfrm>
                <a:off x="153785" y="625661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54" name="Google Shape;654;p5"/>
              <p:cNvSpPr txBox="1"/>
              <p:nvPr/>
            </p:nvSpPr>
            <p:spPr>
              <a:xfrm>
                <a:off x="452115" y="6250430"/>
                <a:ext cx="448923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Co-embedding of scRNA-seq and scATAC-seq in </a:t>
                </a: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one control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sample</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5" name="Google Shape;655;p5"/>
              <p:cNvGrpSpPr/>
              <p:nvPr/>
            </p:nvGrpSpPr>
            <p:grpSpPr>
              <a:xfrm>
                <a:off x="181794" y="6668163"/>
                <a:ext cx="4456399" cy="2409700"/>
                <a:chOff x="635131" y="6681942"/>
                <a:chExt cx="4456399" cy="2409700"/>
              </a:xfrm>
            </p:grpSpPr>
            <p:pic>
              <p:nvPicPr>
                <p:cNvPr id="656" name="Google Shape;656;p5" descr="A red and blue spots on a white background&#10;&#10;Description automatically generated"/>
                <p:cNvPicPr preferRelativeResize="0"/>
                <p:nvPr/>
              </p:nvPicPr>
              <p:blipFill rotWithShape="1">
                <a:blip r:embed="rId6">
                  <a:alphaModFix/>
                </a:blip>
                <a:srcRect/>
                <a:stretch/>
              </p:blipFill>
              <p:spPr>
                <a:xfrm>
                  <a:off x="3197766" y="6988147"/>
                  <a:ext cx="1793734" cy="1828800"/>
                </a:xfrm>
                <a:prstGeom prst="rect">
                  <a:avLst/>
                </a:prstGeom>
                <a:noFill/>
                <a:ln>
                  <a:noFill/>
                </a:ln>
              </p:spPr>
            </p:pic>
            <p:grpSp>
              <p:nvGrpSpPr>
                <p:cNvPr id="657" name="Google Shape;657;p5"/>
                <p:cNvGrpSpPr/>
                <p:nvPr/>
              </p:nvGrpSpPr>
              <p:grpSpPr>
                <a:xfrm>
                  <a:off x="635131" y="6699762"/>
                  <a:ext cx="2420570" cy="2390650"/>
                  <a:chOff x="4718596" y="4331827"/>
                  <a:chExt cx="2420570" cy="2390650"/>
                </a:xfrm>
              </p:grpSpPr>
              <p:sp>
                <p:nvSpPr>
                  <p:cNvPr id="658" name="Google Shape;658;p5"/>
                  <p:cNvSpPr txBox="1"/>
                  <p:nvPr/>
                </p:nvSpPr>
                <p:spPr>
                  <a:xfrm>
                    <a:off x="4904531" y="4331827"/>
                    <a:ext cx="223463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cell types</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59" name="Google Shape;659;p5"/>
                  <p:cNvGrpSpPr/>
                  <p:nvPr/>
                </p:nvGrpSpPr>
                <p:grpSpPr>
                  <a:xfrm>
                    <a:off x="4718596" y="4577538"/>
                    <a:ext cx="2175153" cy="2144939"/>
                    <a:chOff x="99419" y="5043778"/>
                    <a:chExt cx="2175153" cy="2144939"/>
                  </a:xfrm>
                </p:grpSpPr>
                <p:sp>
                  <p:nvSpPr>
                    <p:cNvPr id="660" name="Google Shape;660;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1" name="Google Shape;661;p5"/>
                    <p:cNvSpPr txBox="1"/>
                    <p:nvPr/>
                  </p:nvSpPr>
                  <p:spPr>
                    <a:xfrm>
                      <a:off x="1030851" y="6957925"/>
                      <a:ext cx="87867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2" name="Google Shape;662;p5"/>
                    <p:cNvSpPr txBox="1"/>
                    <p:nvPr/>
                  </p:nvSpPr>
                  <p:spPr>
                    <a:xfrm rot="16200000">
                      <a:off x="-219942" y="5762879"/>
                      <a:ext cx="86951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3" name="Google Shape;663;p5"/>
                <p:cNvGrpSpPr/>
                <p:nvPr/>
              </p:nvGrpSpPr>
              <p:grpSpPr>
                <a:xfrm>
                  <a:off x="2866256" y="6681942"/>
                  <a:ext cx="2225274" cy="2409700"/>
                  <a:chOff x="2321214" y="4765161"/>
                  <a:chExt cx="2225274" cy="2409700"/>
                </a:xfrm>
              </p:grpSpPr>
              <p:sp>
                <p:nvSpPr>
                  <p:cNvPr id="664" name="Google Shape;664;p5"/>
                  <p:cNvSpPr txBox="1"/>
                  <p:nvPr/>
                </p:nvSpPr>
                <p:spPr>
                  <a:xfrm>
                    <a:off x="2510660" y="4765161"/>
                    <a:ext cx="203582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panose="020B0604020202020204" pitchFamily="34" charset="0"/>
                        <a:ea typeface="Calibri"/>
                        <a:cs typeface="Arial" panose="020B0604020202020204" pitchFamily="34" charset="0"/>
                        <a:sym typeface="Calibri"/>
                      </a:rPr>
                      <a:t>colored by assay</a:t>
                    </a:r>
                    <a:endParaRPr sz="9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65" name="Google Shape;665;p5"/>
                  <p:cNvGrpSpPr/>
                  <p:nvPr/>
                </p:nvGrpSpPr>
                <p:grpSpPr>
                  <a:xfrm>
                    <a:off x="2321214" y="5029922"/>
                    <a:ext cx="2175154" cy="2144939"/>
                    <a:chOff x="99418" y="5043778"/>
                    <a:chExt cx="2175154" cy="2144939"/>
                  </a:xfrm>
                </p:grpSpPr>
                <p:sp>
                  <p:nvSpPr>
                    <p:cNvPr id="666" name="Google Shape;666;p5"/>
                    <p:cNvSpPr/>
                    <p:nvPr/>
                  </p:nvSpPr>
                  <p:spPr>
                    <a:xfrm>
                      <a:off x="354332" y="5043778"/>
                      <a:ext cx="1920240" cy="192024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67" name="Google Shape;667;p5"/>
                    <p:cNvSpPr txBox="1"/>
                    <p:nvPr/>
                  </p:nvSpPr>
                  <p:spPr>
                    <a:xfrm>
                      <a:off x="1030850" y="6957925"/>
                      <a:ext cx="1010931"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1</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68" name="Google Shape;668;p5"/>
                    <p:cNvSpPr txBox="1"/>
                    <p:nvPr/>
                  </p:nvSpPr>
                  <p:spPr>
                    <a:xfrm rot="16200000">
                      <a:off x="-195200" y="5787622"/>
                      <a:ext cx="82002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UMAP 2</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669" name="Google Shape;669;p5"/>
                <p:cNvGrpSpPr/>
                <p:nvPr/>
              </p:nvGrpSpPr>
              <p:grpSpPr>
                <a:xfrm>
                  <a:off x="4074107" y="6998122"/>
                  <a:ext cx="1009330" cy="397808"/>
                  <a:chOff x="6613142" y="8144837"/>
                  <a:chExt cx="1009330" cy="397808"/>
                </a:xfrm>
              </p:grpSpPr>
              <p:sp>
                <p:nvSpPr>
                  <p:cNvPr id="670" name="Google Shape;670;p5"/>
                  <p:cNvSpPr/>
                  <p:nvPr/>
                </p:nvSpPr>
                <p:spPr>
                  <a:xfrm>
                    <a:off x="6615235" y="8198654"/>
                    <a:ext cx="97808" cy="97808"/>
                  </a:xfrm>
                  <a:prstGeom prst="rect">
                    <a:avLst/>
                  </a:prstGeom>
                  <a:solidFill>
                    <a:srgbClr val="272E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1" name="Google Shape;671;p5"/>
                  <p:cNvSpPr/>
                  <p:nvPr/>
                </p:nvSpPr>
                <p:spPr>
                  <a:xfrm>
                    <a:off x="6613142" y="8361673"/>
                    <a:ext cx="97808" cy="97808"/>
                  </a:xfrm>
                  <a:prstGeom prst="rect">
                    <a:avLst/>
                  </a:prstGeom>
                  <a:solidFill>
                    <a:srgbClr val="D61E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panose="020B0604020202020204" pitchFamily="34" charset="0"/>
                      <a:ea typeface="Calibri"/>
                      <a:cs typeface="Arial" panose="020B0604020202020204" pitchFamily="34" charset="0"/>
                      <a:sym typeface="Calibri"/>
                    </a:endParaRPr>
                  </a:p>
                </p:txBody>
              </p:sp>
              <p:sp>
                <p:nvSpPr>
                  <p:cNvPr id="672" name="Google Shape;672;p5"/>
                  <p:cNvSpPr txBox="1"/>
                  <p:nvPr/>
                </p:nvSpPr>
                <p:spPr>
                  <a:xfrm>
                    <a:off x="6734777" y="8144837"/>
                    <a:ext cx="872353"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scATAC-seq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3" name="Google Shape;673;p5"/>
                  <p:cNvSpPr txBox="1"/>
                  <p:nvPr/>
                </p:nvSpPr>
                <p:spPr>
                  <a:xfrm>
                    <a:off x="6732685" y="8311813"/>
                    <a:ext cx="88978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scRNA-seq</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674" name="Google Shape;674;p5" descr="A group of colorful spots&#10;&#10;Description automatically generated"/>
                <p:cNvPicPr preferRelativeResize="0"/>
                <p:nvPr/>
              </p:nvPicPr>
              <p:blipFill rotWithShape="1">
                <a:blip r:embed="rId7">
                  <a:alphaModFix/>
                </a:blip>
                <a:srcRect/>
                <a:stretch/>
              </p:blipFill>
              <p:spPr>
                <a:xfrm>
                  <a:off x="935984" y="6988147"/>
                  <a:ext cx="1813789" cy="1828800"/>
                </a:xfrm>
                <a:prstGeom prst="rect">
                  <a:avLst/>
                </a:prstGeom>
                <a:noFill/>
                <a:ln>
                  <a:noFill/>
                </a:ln>
              </p:spPr>
            </p:pic>
          </p:grpSp>
        </p:grpSp>
        <p:sp>
          <p:nvSpPr>
            <p:cNvPr id="2" name="TextBox 1">
              <a:extLst>
                <a:ext uri="{FF2B5EF4-FFF2-40B4-BE49-F238E27FC236}">
                  <a16:creationId xmlns:a16="http://schemas.microsoft.com/office/drawing/2014/main" id="{DBAC1E98-B901-5981-EB51-55C4D93B13F2}"/>
                </a:ext>
              </a:extLst>
            </p:cNvPr>
            <p:cNvSpPr txBox="1"/>
            <p:nvPr/>
          </p:nvSpPr>
          <p:spPr>
            <a:xfrm>
              <a:off x="4951731" y="1410919"/>
              <a:ext cx="845103" cy="1634999"/>
            </a:xfrm>
            <a:prstGeom prst="rect">
              <a:avLst/>
            </a:prstGeom>
            <a:noFill/>
          </p:spPr>
          <p:txBody>
            <a:bodyPr wrap="none" rtlCol="0">
              <a:spAutoFit/>
            </a:bodyPr>
            <a:lstStyle/>
            <a:p>
              <a:pPr>
                <a:lnSpc>
                  <a:spcPts val="1120"/>
                </a:lnSpc>
              </a:pPr>
              <a:r>
                <a:rPr lang="en-US" sz="900" dirty="0"/>
                <a:t>B memory</a:t>
              </a:r>
            </a:p>
            <a:p>
              <a:pPr>
                <a:lnSpc>
                  <a:spcPts val="1120"/>
                </a:lnSpc>
              </a:pPr>
              <a:r>
                <a:rPr lang="en-US" sz="900" dirty="0"/>
                <a:t>B naive</a:t>
              </a:r>
            </a:p>
            <a:p>
              <a:pPr>
                <a:lnSpc>
                  <a:spcPts val="1120"/>
                </a:lnSpc>
              </a:pPr>
              <a:r>
                <a:rPr lang="en-US" sz="900" dirty="0"/>
                <a:t>CD14 Mono</a:t>
              </a:r>
            </a:p>
            <a:p>
              <a:pPr>
                <a:lnSpc>
                  <a:spcPts val="1120"/>
                </a:lnSpc>
              </a:pPr>
              <a:r>
                <a:rPr lang="en-US" sz="900" dirty="0"/>
                <a:t>CD16 Mono</a:t>
              </a:r>
            </a:p>
            <a:p>
              <a:pPr>
                <a:lnSpc>
                  <a:spcPts val="1120"/>
                </a:lnSpc>
              </a:pPr>
              <a:r>
                <a:rPr lang="en-US" sz="900" dirty="0"/>
                <a:t>CD4 T Naive</a:t>
              </a:r>
            </a:p>
            <a:p>
              <a:pPr>
                <a:lnSpc>
                  <a:spcPts val="1120"/>
                </a:lnSpc>
              </a:pPr>
              <a:r>
                <a:rPr lang="en-US" sz="900" dirty="0"/>
                <a:t>CD4 TCM</a:t>
              </a:r>
            </a:p>
            <a:p>
              <a:pPr>
                <a:lnSpc>
                  <a:spcPts val="1120"/>
                </a:lnSpc>
              </a:pPr>
              <a:r>
                <a:rPr lang="en-US" sz="900" dirty="0"/>
                <a:t>CD8 T Naive</a:t>
              </a:r>
            </a:p>
            <a:p>
              <a:pPr>
                <a:lnSpc>
                  <a:spcPts val="1120"/>
                </a:lnSpc>
              </a:pPr>
              <a:r>
                <a:rPr lang="en-US" sz="900" dirty="0"/>
                <a:t>CD8 TEM</a:t>
              </a:r>
            </a:p>
            <a:p>
              <a:pPr>
                <a:lnSpc>
                  <a:spcPts val="1120"/>
                </a:lnSpc>
              </a:pPr>
              <a:r>
                <a:rPr lang="en-US" sz="900" dirty="0"/>
                <a:t>MAIT</a:t>
              </a:r>
            </a:p>
            <a:p>
              <a:pPr>
                <a:lnSpc>
                  <a:spcPts val="1120"/>
                </a:lnSpc>
              </a:pPr>
              <a:r>
                <a:rPr lang="en-US" sz="900" dirty="0"/>
                <a:t>NK</a:t>
              </a:r>
            </a:p>
            <a:p>
              <a:pPr>
                <a:lnSpc>
                  <a:spcPts val="1120"/>
                </a:lnSpc>
              </a:pPr>
              <a:r>
                <a:rPr lang="en-US" sz="900" dirty="0"/>
                <a:t>Treg</a:t>
              </a:r>
            </a:p>
          </p:txBody>
        </p:sp>
      </p:grpSp>
      <p:sp>
        <p:nvSpPr>
          <p:cNvPr id="11" name="Google Shape;677;p5">
            <a:extLst>
              <a:ext uri="{FF2B5EF4-FFF2-40B4-BE49-F238E27FC236}">
                <a16:creationId xmlns:a16="http://schemas.microsoft.com/office/drawing/2014/main" id="{60F1AF6C-01B3-1F77-A3E6-98C35C23A7A2}"/>
              </a:ext>
            </a:extLst>
          </p:cNvPr>
          <p:cNvSpPr/>
          <p:nvPr/>
        </p:nvSpPr>
        <p:spPr>
          <a:xfrm>
            <a:off x="-3348677" y="5686361"/>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12" name="Google Shape;678;p5">
            <a:extLst>
              <a:ext uri="{FF2B5EF4-FFF2-40B4-BE49-F238E27FC236}">
                <a16:creationId xmlns:a16="http://schemas.microsoft.com/office/drawing/2014/main" id="{74CF1885-0C31-C0A1-343A-B79974EE8F9B}"/>
              </a:ext>
            </a:extLst>
          </p:cNvPr>
          <p:cNvSpPr txBox="1"/>
          <p:nvPr/>
        </p:nvSpPr>
        <p:spPr>
          <a:xfrm>
            <a:off x="-3106612" y="5680178"/>
            <a:ext cx="251239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Cells distribution in  CD4 TCM cluster</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22" name="Group 21">
            <a:extLst>
              <a:ext uri="{FF2B5EF4-FFF2-40B4-BE49-F238E27FC236}">
                <a16:creationId xmlns:a16="http://schemas.microsoft.com/office/drawing/2014/main" id="{D802F8A7-69A0-4323-E7E5-A98BE9A116C0}"/>
              </a:ext>
            </a:extLst>
          </p:cNvPr>
          <p:cNvGrpSpPr/>
          <p:nvPr/>
        </p:nvGrpSpPr>
        <p:grpSpPr>
          <a:xfrm>
            <a:off x="-2804529" y="6234278"/>
            <a:ext cx="1996461" cy="1586455"/>
            <a:chOff x="5453270" y="6795046"/>
            <a:chExt cx="1996461" cy="1586455"/>
          </a:xfrm>
        </p:grpSpPr>
        <p:pic>
          <p:nvPicPr>
            <p:cNvPr id="4" name="Picture 3" descr="A pie chart with different colors&#10;&#10;Description automatically generated">
              <a:extLst>
                <a:ext uri="{FF2B5EF4-FFF2-40B4-BE49-F238E27FC236}">
                  <a16:creationId xmlns:a16="http://schemas.microsoft.com/office/drawing/2014/main" id="{8AA3497D-4EC5-4121-EB4E-99C83F084578}"/>
                </a:ext>
              </a:extLst>
            </p:cNvPr>
            <p:cNvPicPr>
              <a:picLocks noChangeAspect="1"/>
            </p:cNvPicPr>
            <p:nvPr/>
          </p:nvPicPr>
          <p:blipFill rotWithShape="1">
            <a:blip r:embed="rId8"/>
            <a:srcRect l="5186"/>
            <a:stretch/>
          </p:blipFill>
          <p:spPr>
            <a:xfrm>
              <a:off x="5503232" y="6899247"/>
              <a:ext cx="1479982" cy="1482254"/>
            </a:xfrm>
            <a:prstGeom prst="rect">
              <a:avLst/>
            </a:prstGeom>
          </p:spPr>
        </p:pic>
        <p:sp>
          <p:nvSpPr>
            <p:cNvPr id="15" name="TextBox 14">
              <a:extLst>
                <a:ext uri="{FF2B5EF4-FFF2-40B4-BE49-F238E27FC236}">
                  <a16:creationId xmlns:a16="http://schemas.microsoft.com/office/drawing/2014/main" id="{CEFB8D3A-7B22-A674-C471-46EDE879B148}"/>
                </a:ext>
              </a:extLst>
            </p:cNvPr>
            <p:cNvSpPr txBox="1"/>
            <p:nvPr/>
          </p:nvSpPr>
          <p:spPr>
            <a:xfrm>
              <a:off x="5453270" y="7426957"/>
              <a:ext cx="933035" cy="224357"/>
            </a:xfrm>
            <a:prstGeom prst="rect">
              <a:avLst/>
            </a:prstGeom>
            <a:noFill/>
          </p:spPr>
          <p:txBody>
            <a:bodyPr wrap="square">
              <a:spAutoFit/>
            </a:bodyPr>
            <a:lstStyle/>
            <a:p>
              <a:pPr>
                <a:lnSpc>
                  <a:spcPts val="1120"/>
                </a:lnSpc>
              </a:pPr>
              <a:r>
                <a:rPr lang="en-US" sz="900" dirty="0"/>
                <a:t>CD4 T Naive</a:t>
              </a:r>
            </a:p>
          </p:txBody>
        </p:sp>
        <p:sp>
          <p:nvSpPr>
            <p:cNvPr id="16" name="TextBox 15">
              <a:extLst>
                <a:ext uri="{FF2B5EF4-FFF2-40B4-BE49-F238E27FC236}">
                  <a16:creationId xmlns:a16="http://schemas.microsoft.com/office/drawing/2014/main" id="{9DFE2FBC-EE0B-B39B-7974-BACB863E163E}"/>
                </a:ext>
              </a:extLst>
            </p:cNvPr>
            <p:cNvSpPr txBox="1"/>
            <p:nvPr/>
          </p:nvSpPr>
          <p:spPr>
            <a:xfrm>
              <a:off x="5919788" y="7869738"/>
              <a:ext cx="933035" cy="224357"/>
            </a:xfrm>
            <a:prstGeom prst="rect">
              <a:avLst/>
            </a:prstGeom>
            <a:noFill/>
          </p:spPr>
          <p:txBody>
            <a:bodyPr wrap="square">
              <a:spAutoFit/>
            </a:bodyPr>
            <a:lstStyle/>
            <a:p>
              <a:pPr>
                <a:lnSpc>
                  <a:spcPts val="1120"/>
                </a:lnSpc>
              </a:pPr>
              <a:r>
                <a:rPr lang="en-US" sz="900" dirty="0"/>
                <a:t>CD4 TCM</a:t>
              </a:r>
            </a:p>
          </p:txBody>
        </p:sp>
        <p:sp>
          <p:nvSpPr>
            <p:cNvPr id="17" name="TextBox 16">
              <a:extLst>
                <a:ext uri="{FF2B5EF4-FFF2-40B4-BE49-F238E27FC236}">
                  <a16:creationId xmlns:a16="http://schemas.microsoft.com/office/drawing/2014/main" id="{2FCC43C3-19FE-A2A0-E87E-56A461CDAD72}"/>
                </a:ext>
              </a:extLst>
            </p:cNvPr>
            <p:cNvSpPr txBox="1"/>
            <p:nvPr/>
          </p:nvSpPr>
          <p:spPr>
            <a:xfrm>
              <a:off x="6369863" y="7450503"/>
              <a:ext cx="933035" cy="224357"/>
            </a:xfrm>
            <a:prstGeom prst="rect">
              <a:avLst/>
            </a:prstGeom>
            <a:noFill/>
          </p:spPr>
          <p:txBody>
            <a:bodyPr wrap="square">
              <a:spAutoFit/>
            </a:bodyPr>
            <a:lstStyle/>
            <a:p>
              <a:pPr>
                <a:lnSpc>
                  <a:spcPts val="1120"/>
                </a:lnSpc>
              </a:pPr>
              <a:r>
                <a:rPr lang="en-US" sz="900" dirty="0"/>
                <a:t>CD8 T Naive</a:t>
              </a:r>
            </a:p>
          </p:txBody>
        </p:sp>
        <p:sp>
          <p:nvSpPr>
            <p:cNvPr id="19" name="TextBox 18">
              <a:extLst>
                <a:ext uri="{FF2B5EF4-FFF2-40B4-BE49-F238E27FC236}">
                  <a16:creationId xmlns:a16="http://schemas.microsoft.com/office/drawing/2014/main" id="{BA40644C-2FFA-8197-3B96-059CA05CA259}"/>
                </a:ext>
              </a:extLst>
            </p:cNvPr>
            <p:cNvSpPr txBox="1"/>
            <p:nvPr/>
          </p:nvSpPr>
          <p:spPr>
            <a:xfrm>
              <a:off x="6516696" y="6930771"/>
              <a:ext cx="933035" cy="224357"/>
            </a:xfrm>
            <a:prstGeom prst="rect">
              <a:avLst/>
            </a:prstGeom>
            <a:noFill/>
          </p:spPr>
          <p:txBody>
            <a:bodyPr wrap="square">
              <a:spAutoFit/>
            </a:bodyPr>
            <a:lstStyle/>
            <a:p>
              <a:pPr>
                <a:lnSpc>
                  <a:spcPts val="1120"/>
                </a:lnSpc>
              </a:pPr>
              <a:r>
                <a:rPr lang="en-US" sz="900" dirty="0"/>
                <a:t>CD8 TEM</a:t>
              </a:r>
            </a:p>
          </p:txBody>
        </p:sp>
        <p:sp>
          <p:nvSpPr>
            <p:cNvPr id="20" name="TextBox 19">
              <a:extLst>
                <a:ext uri="{FF2B5EF4-FFF2-40B4-BE49-F238E27FC236}">
                  <a16:creationId xmlns:a16="http://schemas.microsoft.com/office/drawing/2014/main" id="{DE88FEBF-C9DC-884D-03CB-ADDDF8B29331}"/>
                </a:ext>
              </a:extLst>
            </p:cNvPr>
            <p:cNvSpPr txBox="1"/>
            <p:nvPr/>
          </p:nvSpPr>
          <p:spPr>
            <a:xfrm>
              <a:off x="6081993" y="6795046"/>
              <a:ext cx="933035" cy="224357"/>
            </a:xfrm>
            <a:prstGeom prst="rect">
              <a:avLst/>
            </a:prstGeom>
            <a:noFill/>
          </p:spPr>
          <p:txBody>
            <a:bodyPr wrap="square">
              <a:spAutoFit/>
            </a:bodyPr>
            <a:lstStyle/>
            <a:p>
              <a:pPr>
                <a:lnSpc>
                  <a:spcPts val="1120"/>
                </a:lnSpc>
              </a:pPr>
              <a:r>
                <a:rPr lang="en-US" sz="900" dirty="0"/>
                <a:t>Treg</a:t>
              </a:r>
            </a:p>
          </p:txBody>
        </p:sp>
        <p:sp>
          <p:nvSpPr>
            <p:cNvPr id="21" name="TextBox 20">
              <a:extLst>
                <a:ext uri="{FF2B5EF4-FFF2-40B4-BE49-F238E27FC236}">
                  <a16:creationId xmlns:a16="http://schemas.microsoft.com/office/drawing/2014/main" id="{DD29B327-F9FE-14E7-143C-B81F6FEAB550}"/>
                </a:ext>
              </a:extLst>
            </p:cNvPr>
            <p:cNvSpPr txBox="1"/>
            <p:nvPr/>
          </p:nvSpPr>
          <p:spPr>
            <a:xfrm>
              <a:off x="6413042" y="6802831"/>
              <a:ext cx="570171" cy="224357"/>
            </a:xfrm>
            <a:prstGeom prst="rect">
              <a:avLst/>
            </a:prstGeom>
            <a:noFill/>
          </p:spPr>
          <p:txBody>
            <a:bodyPr wrap="square">
              <a:spAutoFit/>
            </a:bodyPr>
            <a:lstStyle/>
            <a:p>
              <a:pPr>
                <a:lnSpc>
                  <a:spcPts val="1120"/>
                </a:lnSpc>
              </a:pPr>
              <a:r>
                <a:rPr lang="en-US" sz="900" dirty="0"/>
                <a:t>MAIT</a:t>
              </a:r>
            </a:p>
          </p:txBody>
        </p:sp>
      </p:grpSp>
      <p:grpSp>
        <p:nvGrpSpPr>
          <p:cNvPr id="602" name="Group 601">
            <a:extLst>
              <a:ext uri="{FF2B5EF4-FFF2-40B4-BE49-F238E27FC236}">
                <a16:creationId xmlns:a16="http://schemas.microsoft.com/office/drawing/2014/main" id="{68358948-F5A5-67F9-C3F7-8715BC0EE573}"/>
              </a:ext>
            </a:extLst>
          </p:cNvPr>
          <p:cNvGrpSpPr/>
          <p:nvPr/>
        </p:nvGrpSpPr>
        <p:grpSpPr>
          <a:xfrm>
            <a:off x="4567002" y="6675213"/>
            <a:ext cx="2611132" cy="2923339"/>
            <a:chOff x="-6254091" y="5679019"/>
            <a:chExt cx="2611132" cy="2923339"/>
          </a:xfrm>
        </p:grpSpPr>
        <p:sp>
          <p:nvSpPr>
            <p:cNvPr id="677" name="Google Shape;677;p5"/>
            <p:cNvSpPr/>
            <p:nvPr/>
          </p:nvSpPr>
          <p:spPr>
            <a:xfrm>
              <a:off x="-6254091" y="5680178"/>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8" name="Google Shape;678;p5"/>
            <p:cNvSpPr txBox="1"/>
            <p:nvPr/>
          </p:nvSpPr>
          <p:spPr>
            <a:xfrm>
              <a:off x="-5955760" y="5679019"/>
              <a:ext cx="229231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Cluster purity across cell types</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14" name="Group 13">
              <a:extLst>
                <a:ext uri="{FF2B5EF4-FFF2-40B4-BE49-F238E27FC236}">
                  <a16:creationId xmlns:a16="http://schemas.microsoft.com/office/drawing/2014/main" id="{8E285EB0-63A4-EE98-DEB4-A67956AE4866}"/>
                </a:ext>
              </a:extLst>
            </p:cNvPr>
            <p:cNvGrpSpPr/>
            <p:nvPr/>
          </p:nvGrpSpPr>
          <p:grpSpPr>
            <a:xfrm>
              <a:off x="-6165838" y="6015581"/>
              <a:ext cx="2522879" cy="2586777"/>
              <a:chOff x="534107" y="6797630"/>
              <a:chExt cx="2522879" cy="2586777"/>
            </a:xfrm>
          </p:grpSpPr>
          <p:grpSp>
            <p:nvGrpSpPr>
              <p:cNvPr id="31" name="Group 30">
                <a:extLst>
                  <a:ext uri="{FF2B5EF4-FFF2-40B4-BE49-F238E27FC236}">
                    <a16:creationId xmlns:a16="http://schemas.microsoft.com/office/drawing/2014/main" id="{EBC39006-575D-A70E-E57B-864679029107}"/>
                  </a:ext>
                </a:extLst>
              </p:cNvPr>
              <p:cNvGrpSpPr/>
              <p:nvPr/>
            </p:nvGrpSpPr>
            <p:grpSpPr>
              <a:xfrm>
                <a:off x="534107" y="6797630"/>
                <a:ext cx="2522879" cy="2586777"/>
                <a:chOff x="534107" y="6797630"/>
                <a:chExt cx="2522879" cy="2586777"/>
              </a:xfrm>
            </p:grpSpPr>
            <p:sp>
              <p:nvSpPr>
                <p:cNvPr id="5" name="TextBox 4">
                  <a:extLst>
                    <a:ext uri="{FF2B5EF4-FFF2-40B4-BE49-F238E27FC236}">
                      <a16:creationId xmlns:a16="http://schemas.microsoft.com/office/drawing/2014/main" id="{46AD915D-D35F-88F4-5A6C-A6C9314F0780}"/>
                    </a:ext>
                  </a:extLst>
                </p:cNvPr>
                <p:cNvSpPr txBox="1"/>
                <p:nvPr/>
              </p:nvSpPr>
              <p:spPr>
                <a:xfrm>
                  <a:off x="710790" y="6797630"/>
                  <a:ext cx="344966" cy="230832"/>
                </a:xfrm>
                <a:prstGeom prst="rect">
                  <a:avLst/>
                </a:prstGeom>
                <a:noFill/>
              </p:spPr>
              <p:txBody>
                <a:bodyPr wrap="none" rtlCol="0">
                  <a:spAutoFit/>
                </a:bodyPr>
                <a:lstStyle/>
                <a:p>
                  <a:r>
                    <a:rPr lang="en-US" sz="900" dirty="0"/>
                    <a:t>1.0</a:t>
                  </a:r>
                </a:p>
              </p:txBody>
            </p:sp>
            <p:sp>
              <p:nvSpPr>
                <p:cNvPr id="6" name="TextBox 5">
                  <a:extLst>
                    <a:ext uri="{FF2B5EF4-FFF2-40B4-BE49-F238E27FC236}">
                      <a16:creationId xmlns:a16="http://schemas.microsoft.com/office/drawing/2014/main" id="{0B59F5C6-07A3-1998-F45C-87AA6A08658B}"/>
                    </a:ext>
                  </a:extLst>
                </p:cNvPr>
                <p:cNvSpPr txBox="1"/>
                <p:nvPr/>
              </p:nvSpPr>
              <p:spPr>
                <a:xfrm>
                  <a:off x="710790" y="7207148"/>
                  <a:ext cx="344966" cy="230832"/>
                </a:xfrm>
                <a:prstGeom prst="rect">
                  <a:avLst/>
                </a:prstGeom>
                <a:noFill/>
              </p:spPr>
              <p:txBody>
                <a:bodyPr wrap="none" rtlCol="0">
                  <a:spAutoFit/>
                </a:bodyPr>
                <a:lstStyle/>
                <a:p>
                  <a:r>
                    <a:rPr lang="en-US" sz="900" dirty="0"/>
                    <a:t>0.8</a:t>
                  </a:r>
                </a:p>
              </p:txBody>
            </p:sp>
            <p:sp>
              <p:nvSpPr>
                <p:cNvPr id="7" name="TextBox 6">
                  <a:extLst>
                    <a:ext uri="{FF2B5EF4-FFF2-40B4-BE49-F238E27FC236}">
                      <a16:creationId xmlns:a16="http://schemas.microsoft.com/office/drawing/2014/main" id="{E2316B9B-D0B0-2B24-C3A2-AE0F9184DE72}"/>
                    </a:ext>
                  </a:extLst>
                </p:cNvPr>
                <p:cNvSpPr txBox="1"/>
                <p:nvPr/>
              </p:nvSpPr>
              <p:spPr>
                <a:xfrm>
                  <a:off x="710790" y="7595733"/>
                  <a:ext cx="344966" cy="230832"/>
                </a:xfrm>
                <a:prstGeom prst="rect">
                  <a:avLst/>
                </a:prstGeom>
                <a:noFill/>
              </p:spPr>
              <p:txBody>
                <a:bodyPr wrap="none" rtlCol="0">
                  <a:spAutoFit/>
                </a:bodyPr>
                <a:lstStyle/>
                <a:p>
                  <a:r>
                    <a:rPr lang="en-US" sz="900" dirty="0"/>
                    <a:t>0.6</a:t>
                  </a:r>
                </a:p>
              </p:txBody>
            </p:sp>
            <p:sp>
              <p:nvSpPr>
                <p:cNvPr id="8" name="TextBox 7">
                  <a:extLst>
                    <a:ext uri="{FF2B5EF4-FFF2-40B4-BE49-F238E27FC236}">
                      <a16:creationId xmlns:a16="http://schemas.microsoft.com/office/drawing/2014/main" id="{875AA031-771D-E55B-DB82-30F1EB877BFE}"/>
                    </a:ext>
                  </a:extLst>
                </p:cNvPr>
                <p:cNvSpPr txBox="1"/>
                <p:nvPr/>
              </p:nvSpPr>
              <p:spPr>
                <a:xfrm>
                  <a:off x="710790" y="8004571"/>
                  <a:ext cx="344966" cy="230832"/>
                </a:xfrm>
                <a:prstGeom prst="rect">
                  <a:avLst/>
                </a:prstGeom>
                <a:noFill/>
              </p:spPr>
              <p:txBody>
                <a:bodyPr wrap="none" rtlCol="0">
                  <a:spAutoFit/>
                </a:bodyPr>
                <a:lstStyle/>
                <a:p>
                  <a:r>
                    <a:rPr lang="en-US" sz="900" dirty="0"/>
                    <a:t>0.4</a:t>
                  </a:r>
                </a:p>
              </p:txBody>
            </p:sp>
            <p:sp>
              <p:nvSpPr>
                <p:cNvPr id="9" name="TextBox 8">
                  <a:extLst>
                    <a:ext uri="{FF2B5EF4-FFF2-40B4-BE49-F238E27FC236}">
                      <a16:creationId xmlns:a16="http://schemas.microsoft.com/office/drawing/2014/main" id="{EA7A4B82-D5B1-E1DA-C5E0-22B97918EFB4}"/>
                    </a:ext>
                  </a:extLst>
                </p:cNvPr>
                <p:cNvSpPr txBox="1"/>
                <p:nvPr/>
              </p:nvSpPr>
              <p:spPr>
                <a:xfrm rot="16200000">
                  <a:off x="416126" y="7497693"/>
                  <a:ext cx="466794" cy="230832"/>
                </a:xfrm>
                <a:prstGeom prst="rect">
                  <a:avLst/>
                </a:prstGeom>
                <a:noFill/>
              </p:spPr>
              <p:txBody>
                <a:bodyPr wrap="none" rtlCol="0">
                  <a:spAutoFit/>
                </a:bodyPr>
                <a:lstStyle/>
                <a:p>
                  <a:r>
                    <a:rPr lang="en-US" sz="900" dirty="0"/>
                    <a:t>purity</a:t>
                  </a:r>
                </a:p>
              </p:txBody>
            </p:sp>
            <p:sp>
              <p:nvSpPr>
                <p:cNvPr id="10" name="TextBox 9">
                  <a:extLst>
                    <a:ext uri="{FF2B5EF4-FFF2-40B4-BE49-F238E27FC236}">
                      <a16:creationId xmlns:a16="http://schemas.microsoft.com/office/drawing/2014/main" id="{23F3C6B1-CD38-4A9E-AC93-F69DAE68AC27}"/>
                    </a:ext>
                  </a:extLst>
                </p:cNvPr>
                <p:cNvSpPr txBox="1"/>
                <p:nvPr/>
              </p:nvSpPr>
              <p:spPr>
                <a:xfrm rot="16200000">
                  <a:off x="1545034" y="7872455"/>
                  <a:ext cx="992579" cy="2031325"/>
                </a:xfrm>
                <a:prstGeom prst="rect">
                  <a:avLst/>
                </a:prstGeom>
                <a:noFill/>
              </p:spPr>
              <p:txBody>
                <a:bodyPr wrap="none" rtlCol="0">
                  <a:spAutoFit/>
                </a:bodyPr>
                <a:lstStyle/>
                <a:p>
                  <a:pPr algn="r"/>
                  <a:r>
                    <a:rPr lang="en-US" sz="900" dirty="0"/>
                    <a:t>B intermediate</a:t>
                  </a:r>
                </a:p>
                <a:p>
                  <a:pPr algn="r"/>
                  <a:r>
                    <a:rPr lang="en-US" sz="900" dirty="0"/>
                    <a:t>B memory</a:t>
                  </a:r>
                </a:p>
                <a:p>
                  <a:pPr algn="r"/>
                  <a:r>
                    <a:rPr lang="en-US" sz="900" dirty="0"/>
                    <a:t>B naive</a:t>
                  </a:r>
                </a:p>
                <a:p>
                  <a:pPr algn="r"/>
                  <a:r>
                    <a:rPr lang="en-US" sz="900" dirty="0"/>
                    <a:t>CD14 Mono</a:t>
                  </a:r>
                </a:p>
                <a:p>
                  <a:pPr algn="r"/>
                  <a:r>
                    <a:rPr lang="en-US" sz="900" dirty="0"/>
                    <a:t>CD16 Mono</a:t>
                  </a:r>
                </a:p>
                <a:p>
                  <a:pPr algn="r"/>
                  <a:r>
                    <a:rPr lang="en-US" sz="900" dirty="0"/>
                    <a:t>CD4 T Naive</a:t>
                  </a:r>
                </a:p>
                <a:p>
                  <a:pPr algn="r"/>
                  <a:r>
                    <a:rPr lang="en-US" sz="900" dirty="0"/>
                    <a:t>CD4 TCM</a:t>
                  </a:r>
                </a:p>
                <a:p>
                  <a:pPr algn="r"/>
                  <a:r>
                    <a:rPr lang="en-US" sz="900" dirty="0"/>
                    <a:t>CD8 T Naive</a:t>
                  </a:r>
                </a:p>
                <a:p>
                  <a:pPr algn="r"/>
                  <a:r>
                    <a:rPr lang="en-US" sz="900" dirty="0"/>
                    <a:t>CD8 TEM</a:t>
                  </a:r>
                </a:p>
                <a:p>
                  <a:pPr algn="r"/>
                  <a:r>
                    <a:rPr lang="en-US" sz="900" dirty="0"/>
                    <a:t>cDC2</a:t>
                  </a:r>
                </a:p>
                <a:p>
                  <a:pPr algn="r"/>
                  <a:r>
                    <a:rPr lang="en-US" sz="900" dirty="0"/>
                    <a:t>MAIT</a:t>
                  </a:r>
                </a:p>
                <a:p>
                  <a:pPr algn="r"/>
                  <a:r>
                    <a:rPr lang="en-US" sz="900" dirty="0"/>
                    <a:t>NK</a:t>
                  </a:r>
                </a:p>
                <a:p>
                  <a:pPr algn="r"/>
                  <a:r>
                    <a:rPr lang="en-US" sz="900" dirty="0"/>
                    <a:t>NK_CD56bright</a:t>
                  </a:r>
                </a:p>
                <a:p>
                  <a:pPr algn="r"/>
                  <a:r>
                    <a:rPr lang="en-US" sz="900" dirty="0"/>
                    <a:t>Treg</a:t>
                  </a:r>
                </a:p>
              </p:txBody>
            </p:sp>
          </p:grpSp>
          <p:pic>
            <p:nvPicPr>
              <p:cNvPr id="13" name="Picture 12" descr="A diagram of different colored squares&#10;&#10;Description automatically generated with medium confidence">
                <a:extLst>
                  <a:ext uri="{FF2B5EF4-FFF2-40B4-BE49-F238E27FC236}">
                    <a16:creationId xmlns:a16="http://schemas.microsoft.com/office/drawing/2014/main" id="{55075774-F533-11CB-E5E3-760EB7928375}"/>
                  </a:ext>
                </a:extLst>
              </p:cNvPr>
              <p:cNvPicPr>
                <a:picLocks noChangeAspect="1"/>
              </p:cNvPicPr>
              <p:nvPr/>
            </p:nvPicPr>
            <p:blipFill>
              <a:blip r:embed="rId9"/>
              <a:srcRect l="7020" t="4552" r="26135" b="7504"/>
              <a:stretch/>
            </p:blipFill>
            <p:spPr>
              <a:xfrm>
                <a:off x="1033404" y="6797630"/>
                <a:ext cx="2023581" cy="1608322"/>
              </a:xfrm>
              <a:prstGeom prst="rect">
                <a:avLst/>
              </a:prstGeom>
            </p:spPr>
          </p:pic>
        </p:grpSp>
      </p:grpSp>
      <p:sp>
        <p:nvSpPr>
          <p:cNvPr id="18" name="Google Shape;634;p5">
            <a:extLst>
              <a:ext uri="{FF2B5EF4-FFF2-40B4-BE49-F238E27FC236}">
                <a16:creationId xmlns:a16="http://schemas.microsoft.com/office/drawing/2014/main" id="{94139941-FB10-3105-7266-ACBAED953029}"/>
              </a:ext>
            </a:extLst>
          </p:cNvPr>
          <p:cNvSpPr/>
          <p:nvPr/>
        </p:nvSpPr>
        <p:spPr>
          <a:xfrm>
            <a:off x="117929" y="458637"/>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3" name="Google Shape;635;p5">
            <a:extLst>
              <a:ext uri="{FF2B5EF4-FFF2-40B4-BE49-F238E27FC236}">
                <a16:creationId xmlns:a16="http://schemas.microsoft.com/office/drawing/2014/main" id="{510841FF-3C4B-4627-6151-14DB3EBDA2A1}"/>
              </a:ext>
            </a:extLst>
          </p:cNvPr>
          <p:cNvSpPr txBox="1"/>
          <p:nvPr/>
        </p:nvSpPr>
        <p:spPr>
          <a:xfrm>
            <a:off x="464619" y="458383"/>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scRNA-seq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pic>
        <p:nvPicPr>
          <p:cNvPr id="25" name="Picture 24" descr="A diagram of a number of rhombuses&#10;&#10;Description automatically generated">
            <a:extLst>
              <a:ext uri="{FF2B5EF4-FFF2-40B4-BE49-F238E27FC236}">
                <a16:creationId xmlns:a16="http://schemas.microsoft.com/office/drawing/2014/main" id="{835B915B-D705-BD0B-86C6-078DD6E3A330}"/>
              </a:ext>
            </a:extLst>
          </p:cNvPr>
          <p:cNvPicPr>
            <a:picLocks noChangeAspect="1"/>
          </p:cNvPicPr>
          <p:nvPr/>
        </p:nvPicPr>
        <p:blipFill>
          <a:blip r:embed="rId10"/>
          <a:stretch>
            <a:fillRect/>
          </a:stretch>
        </p:blipFill>
        <p:spPr>
          <a:xfrm>
            <a:off x="274008" y="797095"/>
            <a:ext cx="7315200" cy="1312052"/>
          </a:xfrm>
          <a:prstGeom prst="rect">
            <a:avLst/>
          </a:prstGeom>
        </p:spPr>
      </p:pic>
      <p:sp>
        <p:nvSpPr>
          <p:cNvPr id="48" name="Google Shape;634;p5">
            <a:extLst>
              <a:ext uri="{FF2B5EF4-FFF2-40B4-BE49-F238E27FC236}">
                <a16:creationId xmlns:a16="http://schemas.microsoft.com/office/drawing/2014/main" id="{1CFB7147-1292-36B1-705E-3EF907E42D42}"/>
              </a:ext>
            </a:extLst>
          </p:cNvPr>
          <p:cNvSpPr/>
          <p:nvPr/>
        </p:nvSpPr>
        <p:spPr>
          <a:xfrm>
            <a:off x="162564" y="479753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9" name="Google Shape;635;p5">
            <a:extLst>
              <a:ext uri="{FF2B5EF4-FFF2-40B4-BE49-F238E27FC236}">
                <a16:creationId xmlns:a16="http://schemas.microsoft.com/office/drawing/2014/main" id="{E14FD934-2A4C-2A82-7C9A-8E2C3839559F}"/>
              </a:ext>
            </a:extLst>
          </p:cNvPr>
          <p:cNvSpPr txBox="1"/>
          <p:nvPr/>
        </p:nvSpPr>
        <p:spPr>
          <a:xfrm>
            <a:off x="509254" y="4797282"/>
            <a:ext cx="327478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QC metrics for scATAC-seq</a:t>
            </a:r>
            <a:endParaRPr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 name="Group 59">
            <a:extLst>
              <a:ext uri="{FF2B5EF4-FFF2-40B4-BE49-F238E27FC236}">
                <a16:creationId xmlns:a16="http://schemas.microsoft.com/office/drawing/2014/main" id="{6AA3C101-9623-DE83-064A-D347DC09F56E}"/>
              </a:ext>
            </a:extLst>
          </p:cNvPr>
          <p:cNvGrpSpPr/>
          <p:nvPr/>
        </p:nvGrpSpPr>
        <p:grpSpPr>
          <a:xfrm>
            <a:off x="162564" y="2280608"/>
            <a:ext cx="7542699" cy="2401259"/>
            <a:chOff x="134238" y="3879495"/>
            <a:chExt cx="7542699" cy="2401259"/>
          </a:xfrm>
        </p:grpSpPr>
        <p:sp>
          <p:nvSpPr>
            <p:cNvPr id="26" name="Google Shape;634;p5">
              <a:extLst>
                <a:ext uri="{FF2B5EF4-FFF2-40B4-BE49-F238E27FC236}">
                  <a16:creationId xmlns:a16="http://schemas.microsoft.com/office/drawing/2014/main" id="{A6F9E0A4-7B71-67FC-92D4-A830EACD1A0A}"/>
                </a:ext>
              </a:extLst>
            </p:cNvPr>
            <p:cNvSpPr/>
            <p:nvPr/>
          </p:nvSpPr>
          <p:spPr>
            <a:xfrm>
              <a:off x="134238" y="387974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27" name="Google Shape;635;p5">
              <a:extLst>
                <a:ext uri="{FF2B5EF4-FFF2-40B4-BE49-F238E27FC236}">
                  <a16:creationId xmlns:a16="http://schemas.microsoft.com/office/drawing/2014/main" id="{1E76DA6B-ACB3-FD02-596A-BA0A2859ADE7}"/>
                </a:ext>
              </a:extLst>
            </p:cNvPr>
            <p:cNvSpPr txBox="1"/>
            <p:nvPr/>
          </p:nvSpPr>
          <p:spPr>
            <a:xfrm>
              <a:off x="480928" y="3879495"/>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scRNA-seq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59" name="Group 58">
              <a:extLst>
                <a:ext uri="{FF2B5EF4-FFF2-40B4-BE49-F238E27FC236}">
                  <a16:creationId xmlns:a16="http://schemas.microsoft.com/office/drawing/2014/main" id="{480C95CB-5A51-B441-4148-A30BC556766C}"/>
                </a:ext>
              </a:extLst>
            </p:cNvPr>
            <p:cNvGrpSpPr/>
            <p:nvPr/>
          </p:nvGrpSpPr>
          <p:grpSpPr>
            <a:xfrm>
              <a:off x="314446" y="4249967"/>
              <a:ext cx="7362491" cy="2030787"/>
              <a:chOff x="314446" y="4249967"/>
              <a:chExt cx="7362491" cy="2030787"/>
            </a:xfrm>
          </p:grpSpPr>
          <p:sp>
            <p:nvSpPr>
              <p:cNvPr id="50" name="TextBox 49">
                <a:extLst>
                  <a:ext uri="{FF2B5EF4-FFF2-40B4-BE49-F238E27FC236}">
                    <a16:creationId xmlns:a16="http://schemas.microsoft.com/office/drawing/2014/main" id="{1BBB4BB4-FDF8-6808-EF39-8DA10173C178}"/>
                  </a:ext>
                </a:extLst>
              </p:cNvPr>
              <p:cNvSpPr txBox="1"/>
              <p:nvPr/>
            </p:nvSpPr>
            <p:spPr>
              <a:xfrm>
                <a:off x="886571" y="4252727"/>
                <a:ext cx="627095" cy="230832"/>
              </a:xfrm>
              <a:prstGeom prst="rect">
                <a:avLst/>
              </a:prstGeom>
              <a:noFill/>
            </p:spPr>
            <p:txBody>
              <a:bodyPr wrap="none" rtlCol="0">
                <a:spAutoFit/>
              </a:bodyPr>
              <a:lstStyle/>
              <a:p>
                <a:r>
                  <a:rPr lang="en-US" sz="900" b="1" i="1" dirty="0"/>
                  <a:t>Sample </a:t>
                </a:r>
              </a:p>
            </p:txBody>
          </p:sp>
          <p:sp>
            <p:nvSpPr>
              <p:cNvPr id="51" name="TextBox 50">
                <a:extLst>
                  <a:ext uri="{FF2B5EF4-FFF2-40B4-BE49-F238E27FC236}">
                    <a16:creationId xmlns:a16="http://schemas.microsoft.com/office/drawing/2014/main" id="{369D4417-2362-B529-7230-28DD965A0802}"/>
                  </a:ext>
                </a:extLst>
              </p:cNvPr>
              <p:cNvSpPr txBox="1"/>
              <p:nvPr/>
            </p:nvSpPr>
            <p:spPr>
              <a:xfrm>
                <a:off x="4402006" y="4249967"/>
                <a:ext cx="729687" cy="230832"/>
              </a:xfrm>
              <a:prstGeom prst="rect">
                <a:avLst/>
              </a:prstGeom>
              <a:noFill/>
            </p:spPr>
            <p:txBody>
              <a:bodyPr wrap="none" rtlCol="0">
                <a:spAutoFit/>
              </a:bodyPr>
              <a:lstStyle/>
              <a:p>
                <a:r>
                  <a:rPr lang="en-US" sz="900" b="1" i="1" dirty="0"/>
                  <a:t>Cell types</a:t>
                </a:r>
              </a:p>
            </p:txBody>
          </p:sp>
          <p:grpSp>
            <p:nvGrpSpPr>
              <p:cNvPr id="58" name="Group 57">
                <a:extLst>
                  <a:ext uri="{FF2B5EF4-FFF2-40B4-BE49-F238E27FC236}">
                    <a16:creationId xmlns:a16="http://schemas.microsoft.com/office/drawing/2014/main" id="{C26A0076-A6F9-A32C-C32B-BEFECA0FA44A}"/>
                  </a:ext>
                </a:extLst>
              </p:cNvPr>
              <p:cNvGrpSpPr/>
              <p:nvPr/>
            </p:nvGrpSpPr>
            <p:grpSpPr>
              <a:xfrm>
                <a:off x="314446" y="4451794"/>
                <a:ext cx="7362491" cy="1828960"/>
                <a:chOff x="314446" y="4451794"/>
                <a:chExt cx="7362491" cy="1828960"/>
              </a:xfrm>
            </p:grpSpPr>
            <p:pic>
              <p:nvPicPr>
                <p:cNvPr id="55" name="Picture 54" descr="A chart with different colors&#10;&#10;Description automatically generated with medium confidence">
                  <a:extLst>
                    <a:ext uri="{FF2B5EF4-FFF2-40B4-BE49-F238E27FC236}">
                      <a16:creationId xmlns:a16="http://schemas.microsoft.com/office/drawing/2014/main" id="{6CDADE36-7F65-4761-AB34-51EEB70E4F1C}"/>
                    </a:ext>
                  </a:extLst>
                </p:cNvPr>
                <p:cNvPicPr>
                  <a:picLocks noChangeAspect="1"/>
                </p:cNvPicPr>
                <p:nvPr/>
              </p:nvPicPr>
              <p:blipFill>
                <a:blip r:embed="rId11"/>
                <a:srcRect t="6022"/>
                <a:stretch/>
              </p:blipFill>
              <p:spPr>
                <a:xfrm>
                  <a:off x="314446" y="4451794"/>
                  <a:ext cx="7362491" cy="1828960"/>
                </a:xfrm>
                <a:prstGeom prst="rect">
                  <a:avLst/>
                </a:prstGeom>
              </p:spPr>
            </p:pic>
            <p:sp>
              <p:nvSpPr>
                <p:cNvPr id="56" name="Rectangle 55">
                  <a:extLst>
                    <a:ext uri="{FF2B5EF4-FFF2-40B4-BE49-F238E27FC236}">
                      <a16:creationId xmlns:a16="http://schemas.microsoft.com/office/drawing/2014/main" id="{931DDC35-795B-EA84-28AB-3FFF939BAAFD}"/>
                    </a:ext>
                  </a:extLst>
                </p:cNvPr>
                <p:cNvSpPr/>
                <p:nvPr/>
              </p:nvSpPr>
              <p:spPr>
                <a:xfrm>
                  <a:off x="2096712" y="5433710"/>
                  <a:ext cx="173385"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624F2FE-FB07-A675-59CA-01A2CC56A177}"/>
                    </a:ext>
                  </a:extLst>
                </p:cNvPr>
                <p:cNvSpPr/>
                <p:nvPr/>
              </p:nvSpPr>
              <p:spPr>
                <a:xfrm>
                  <a:off x="5681070" y="5428891"/>
                  <a:ext cx="222774" cy="187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582" name="Picture 581" descr="A diagram of different colored shapes&#10;&#10;Description automatically generated">
            <a:extLst>
              <a:ext uri="{FF2B5EF4-FFF2-40B4-BE49-F238E27FC236}">
                <a16:creationId xmlns:a16="http://schemas.microsoft.com/office/drawing/2014/main" id="{3CA2C59B-4D40-D405-8DAF-3E973B03E6BA}"/>
              </a:ext>
            </a:extLst>
          </p:cNvPr>
          <p:cNvPicPr>
            <a:picLocks noChangeAspect="1"/>
          </p:cNvPicPr>
          <p:nvPr/>
        </p:nvPicPr>
        <p:blipFill>
          <a:blip r:embed="rId12"/>
          <a:stretch>
            <a:fillRect/>
          </a:stretch>
        </p:blipFill>
        <p:spPr>
          <a:xfrm>
            <a:off x="233430" y="5146780"/>
            <a:ext cx="7315200" cy="1313914"/>
          </a:xfrm>
          <a:prstGeom prst="rect">
            <a:avLst/>
          </a:prstGeom>
        </p:spPr>
      </p:pic>
      <p:sp>
        <p:nvSpPr>
          <p:cNvPr id="584" name="Google Shape;634;p5">
            <a:extLst>
              <a:ext uri="{FF2B5EF4-FFF2-40B4-BE49-F238E27FC236}">
                <a16:creationId xmlns:a16="http://schemas.microsoft.com/office/drawing/2014/main" id="{CCF2AB46-E151-4BA7-F048-F189E8E46309}"/>
              </a:ext>
            </a:extLst>
          </p:cNvPr>
          <p:cNvSpPr/>
          <p:nvPr/>
        </p:nvSpPr>
        <p:spPr>
          <a:xfrm>
            <a:off x="160258" y="6670443"/>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85" name="Google Shape;635;p5">
            <a:extLst>
              <a:ext uri="{FF2B5EF4-FFF2-40B4-BE49-F238E27FC236}">
                <a16:creationId xmlns:a16="http://schemas.microsoft.com/office/drawing/2014/main" id="{7F6EF1F3-2A1B-A965-FB92-C9662E9BBB48}"/>
              </a:ext>
            </a:extLst>
          </p:cNvPr>
          <p:cNvSpPr txBox="1"/>
          <p:nvPr/>
        </p:nvSpPr>
        <p:spPr>
          <a:xfrm>
            <a:off x="506948" y="6670189"/>
            <a:ext cx="37479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UMAP plots from all scATAC-seq cells</a:t>
            </a:r>
            <a:endParaRPr lang="en-US" sz="1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grpSp>
        <p:nvGrpSpPr>
          <p:cNvPr id="601" name="Group 600">
            <a:extLst>
              <a:ext uri="{FF2B5EF4-FFF2-40B4-BE49-F238E27FC236}">
                <a16:creationId xmlns:a16="http://schemas.microsoft.com/office/drawing/2014/main" id="{18554856-0B32-317C-4B02-6B8E8968E3DF}"/>
              </a:ext>
            </a:extLst>
          </p:cNvPr>
          <p:cNvGrpSpPr/>
          <p:nvPr/>
        </p:nvGrpSpPr>
        <p:grpSpPr>
          <a:xfrm>
            <a:off x="492758" y="7022761"/>
            <a:ext cx="3610932" cy="1864723"/>
            <a:chOff x="492758" y="7022761"/>
            <a:chExt cx="3610932" cy="1864723"/>
          </a:xfrm>
        </p:grpSpPr>
        <p:sp>
          <p:nvSpPr>
            <p:cNvPr id="587" name="TextBox 586">
              <a:extLst>
                <a:ext uri="{FF2B5EF4-FFF2-40B4-BE49-F238E27FC236}">
                  <a16:creationId xmlns:a16="http://schemas.microsoft.com/office/drawing/2014/main" id="{B9CD00F0-0BF4-32BD-EEE3-467C35372D70}"/>
                </a:ext>
              </a:extLst>
            </p:cNvPr>
            <p:cNvSpPr txBox="1"/>
            <p:nvPr/>
          </p:nvSpPr>
          <p:spPr>
            <a:xfrm>
              <a:off x="912591" y="7043421"/>
              <a:ext cx="627095" cy="230832"/>
            </a:xfrm>
            <a:prstGeom prst="rect">
              <a:avLst/>
            </a:prstGeom>
            <a:noFill/>
          </p:spPr>
          <p:txBody>
            <a:bodyPr wrap="none" rtlCol="0">
              <a:spAutoFit/>
            </a:bodyPr>
            <a:lstStyle/>
            <a:p>
              <a:r>
                <a:rPr lang="en-US" sz="900" b="1" i="1" dirty="0"/>
                <a:t>Sample </a:t>
              </a:r>
            </a:p>
          </p:txBody>
        </p:sp>
        <p:sp>
          <p:nvSpPr>
            <p:cNvPr id="588" name="TextBox 587">
              <a:extLst>
                <a:ext uri="{FF2B5EF4-FFF2-40B4-BE49-F238E27FC236}">
                  <a16:creationId xmlns:a16="http://schemas.microsoft.com/office/drawing/2014/main" id="{DF254659-D968-CAE5-5006-F620D93366E4}"/>
                </a:ext>
              </a:extLst>
            </p:cNvPr>
            <p:cNvSpPr txBox="1"/>
            <p:nvPr/>
          </p:nvSpPr>
          <p:spPr>
            <a:xfrm>
              <a:off x="2896009" y="7022761"/>
              <a:ext cx="729687" cy="230832"/>
            </a:xfrm>
            <a:prstGeom prst="rect">
              <a:avLst/>
            </a:prstGeom>
            <a:noFill/>
          </p:spPr>
          <p:txBody>
            <a:bodyPr wrap="none" rtlCol="0">
              <a:spAutoFit/>
            </a:bodyPr>
            <a:lstStyle/>
            <a:p>
              <a:r>
                <a:rPr lang="en-US" sz="900" b="1" i="1" dirty="0"/>
                <a:t>Cell types</a:t>
              </a:r>
            </a:p>
          </p:txBody>
        </p:sp>
        <p:pic>
          <p:nvPicPr>
            <p:cNvPr id="598" name="Picture 597" descr="A colorful image of a multicolored object&#10;&#10;Description automatically generated with medium confidence">
              <a:extLst>
                <a:ext uri="{FF2B5EF4-FFF2-40B4-BE49-F238E27FC236}">
                  <a16:creationId xmlns:a16="http://schemas.microsoft.com/office/drawing/2014/main" id="{A274E18E-C0DA-5232-F8DD-42C852CCEB48}"/>
                </a:ext>
              </a:extLst>
            </p:cNvPr>
            <p:cNvPicPr>
              <a:picLocks noChangeAspect="1"/>
            </p:cNvPicPr>
            <p:nvPr/>
          </p:nvPicPr>
          <p:blipFill>
            <a:blip r:embed="rId13"/>
            <a:srcRect l="8967" t="2437" r="4538" b="7127"/>
            <a:stretch/>
          </p:blipFill>
          <p:spPr>
            <a:xfrm>
              <a:off x="2521869" y="7238908"/>
              <a:ext cx="1581821" cy="1626536"/>
            </a:xfrm>
            <a:prstGeom prst="rect">
              <a:avLst/>
            </a:prstGeom>
          </p:spPr>
        </p:pic>
        <p:pic>
          <p:nvPicPr>
            <p:cNvPr id="600" name="Picture 599" descr="A colorful dots on a white background&#10;&#10;Description automatically generated">
              <a:extLst>
                <a:ext uri="{FF2B5EF4-FFF2-40B4-BE49-F238E27FC236}">
                  <a16:creationId xmlns:a16="http://schemas.microsoft.com/office/drawing/2014/main" id="{D4DECBBA-74B7-18FE-E321-93C00832239D}"/>
                </a:ext>
              </a:extLst>
            </p:cNvPr>
            <p:cNvPicPr>
              <a:picLocks noChangeAspect="1"/>
            </p:cNvPicPr>
            <p:nvPr/>
          </p:nvPicPr>
          <p:blipFill>
            <a:blip r:embed="rId14"/>
            <a:srcRect l="10247" t="3788" r="4428" b="7773"/>
            <a:stretch/>
          </p:blipFill>
          <p:spPr>
            <a:xfrm>
              <a:off x="492758" y="7274253"/>
              <a:ext cx="1560439" cy="161323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34" name="Picture 33" descr="A graph of different colored lines&#10;&#10;Description automatically generated">
            <a:extLst>
              <a:ext uri="{FF2B5EF4-FFF2-40B4-BE49-F238E27FC236}">
                <a16:creationId xmlns:a16="http://schemas.microsoft.com/office/drawing/2014/main" id="{3A35DE6C-CA76-594B-06B4-6676A51C9E65}"/>
              </a:ext>
            </a:extLst>
          </p:cNvPr>
          <p:cNvPicPr>
            <a:picLocks noChangeAspect="1"/>
          </p:cNvPicPr>
          <p:nvPr/>
        </p:nvPicPr>
        <p:blipFill>
          <a:blip r:embed="rId3"/>
          <a:srcRect l="11105" r="31273" b="16496"/>
          <a:stretch/>
        </p:blipFill>
        <p:spPr>
          <a:xfrm>
            <a:off x="5365605" y="1079886"/>
            <a:ext cx="1507961" cy="114261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71DB2E81-6062-F4A9-7142-92E7F6AF1179}"/>
              </a:ext>
            </a:extLst>
          </p:cNvPr>
          <p:cNvPicPr>
            <a:picLocks noChangeAspect="1"/>
          </p:cNvPicPr>
          <p:nvPr/>
        </p:nvPicPr>
        <p:blipFill>
          <a:blip r:embed="rId4"/>
          <a:srcRect l="15677" r="22467"/>
          <a:stretch/>
        </p:blipFill>
        <p:spPr>
          <a:xfrm>
            <a:off x="5571312" y="6105637"/>
            <a:ext cx="1960612" cy="2569473"/>
          </a:xfrm>
          <a:prstGeom prst="rect">
            <a:avLst/>
          </a:prstGeom>
        </p:spPr>
      </p:pic>
      <p:grpSp>
        <p:nvGrpSpPr>
          <p:cNvPr id="46" name="Group 45">
            <a:extLst>
              <a:ext uri="{FF2B5EF4-FFF2-40B4-BE49-F238E27FC236}">
                <a16:creationId xmlns:a16="http://schemas.microsoft.com/office/drawing/2014/main" id="{EDFBAB99-7871-3F67-5424-E627B1645CD5}"/>
              </a:ext>
            </a:extLst>
          </p:cNvPr>
          <p:cNvGrpSpPr/>
          <p:nvPr/>
        </p:nvGrpSpPr>
        <p:grpSpPr>
          <a:xfrm>
            <a:off x="340370" y="2934379"/>
            <a:ext cx="6313179" cy="2485972"/>
            <a:chOff x="340370" y="3016267"/>
            <a:chExt cx="6697387" cy="2485972"/>
          </a:xfrm>
        </p:grpSpPr>
        <p:pic>
          <p:nvPicPr>
            <p:cNvPr id="28" name="Picture 27" descr="A close up of a screen&#10;&#10;Description automatically generated">
              <a:extLst>
                <a:ext uri="{FF2B5EF4-FFF2-40B4-BE49-F238E27FC236}">
                  <a16:creationId xmlns:a16="http://schemas.microsoft.com/office/drawing/2014/main" id="{384003E8-4BB0-38C1-EA92-57F30937945C}"/>
                </a:ext>
              </a:extLst>
            </p:cNvPr>
            <p:cNvPicPr>
              <a:picLocks noChangeAspect="1"/>
            </p:cNvPicPr>
            <p:nvPr/>
          </p:nvPicPr>
          <p:blipFill>
            <a:blip r:embed="rId5"/>
            <a:srcRect l="1039" t="10717" r="11318"/>
            <a:stretch/>
          </p:blipFill>
          <p:spPr>
            <a:xfrm>
              <a:off x="340370" y="3453390"/>
              <a:ext cx="6689282" cy="2004198"/>
            </a:xfrm>
            <a:prstGeom prst="rect">
              <a:avLst/>
            </a:prstGeom>
          </p:spPr>
        </p:pic>
        <p:pic>
          <p:nvPicPr>
            <p:cNvPr id="678" name="Picture 677">
              <a:extLst>
                <a:ext uri="{FF2B5EF4-FFF2-40B4-BE49-F238E27FC236}">
                  <a16:creationId xmlns:a16="http://schemas.microsoft.com/office/drawing/2014/main" id="{626AE7BF-F588-BD53-D141-46501C98C4A4}"/>
                </a:ext>
              </a:extLst>
            </p:cNvPr>
            <p:cNvPicPr>
              <a:picLocks noChangeAspect="1"/>
            </p:cNvPicPr>
            <p:nvPr/>
          </p:nvPicPr>
          <p:blipFill>
            <a:blip r:embed="rId6"/>
            <a:srcRect t="10576" r="26148" b="87273"/>
            <a:stretch/>
          </p:blipFill>
          <p:spPr>
            <a:xfrm>
              <a:off x="441133" y="3290627"/>
              <a:ext cx="6581753" cy="140860"/>
            </a:xfrm>
            <a:prstGeom prst="rect">
              <a:avLst/>
            </a:prstGeom>
          </p:spPr>
        </p:pic>
        <p:grpSp>
          <p:nvGrpSpPr>
            <p:cNvPr id="59" name="Group 58">
              <a:extLst>
                <a:ext uri="{FF2B5EF4-FFF2-40B4-BE49-F238E27FC236}">
                  <a16:creationId xmlns:a16="http://schemas.microsoft.com/office/drawing/2014/main" id="{BF216F2F-500D-DCAB-7E18-12B0E076851D}"/>
                </a:ext>
              </a:extLst>
            </p:cNvPr>
            <p:cNvGrpSpPr>
              <a:grpSpLocks noChangeAspect="1"/>
            </p:cNvGrpSpPr>
            <p:nvPr/>
          </p:nvGrpSpPr>
          <p:grpSpPr>
            <a:xfrm>
              <a:off x="1100010" y="3016267"/>
              <a:ext cx="5937747" cy="2485972"/>
              <a:chOff x="1049267" y="6638459"/>
              <a:chExt cx="4781725" cy="2971015"/>
            </a:xfrm>
          </p:grpSpPr>
          <p:sp>
            <p:nvSpPr>
              <p:cNvPr id="705" name="Google Shape;705;p6"/>
              <p:cNvSpPr/>
              <p:nvPr/>
            </p:nvSpPr>
            <p:spPr>
              <a:xfrm>
                <a:off x="1367319" y="6928061"/>
                <a:ext cx="1053553" cy="26814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58" name="Group 57">
                <a:extLst>
                  <a:ext uri="{FF2B5EF4-FFF2-40B4-BE49-F238E27FC236}">
                    <a16:creationId xmlns:a16="http://schemas.microsoft.com/office/drawing/2014/main" id="{8ADD94FF-53AA-2227-52CC-280B8B2F36EA}"/>
                  </a:ext>
                </a:extLst>
              </p:cNvPr>
              <p:cNvGrpSpPr/>
              <p:nvPr/>
            </p:nvGrpSpPr>
            <p:grpSpPr>
              <a:xfrm>
                <a:off x="1049267" y="6638459"/>
                <a:ext cx="4781725" cy="300753"/>
                <a:chOff x="1049267" y="6638459"/>
                <a:chExt cx="4781725" cy="300753"/>
              </a:xfrm>
            </p:grpSpPr>
            <p:sp>
              <p:nvSpPr>
                <p:cNvPr id="721" name="Google Shape;721;p6"/>
                <p:cNvSpPr txBox="1"/>
                <p:nvPr/>
              </p:nvSpPr>
              <p:spPr>
                <a:xfrm>
                  <a:off x="1049267" y="6663390"/>
                  <a:ext cx="390463"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G1</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2" name="Google Shape;722;p6"/>
                <p:cNvSpPr txBox="1"/>
                <p:nvPr/>
              </p:nvSpPr>
              <p:spPr>
                <a:xfrm>
                  <a:off x="1772829" y="6663390"/>
                  <a:ext cx="459027"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G2</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3" name="Google Shape;723;p6"/>
                <p:cNvSpPr txBox="1"/>
                <p:nvPr/>
              </p:nvSpPr>
              <p:spPr>
                <a:xfrm>
                  <a:off x="2730259" y="666338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G3</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4" name="Google Shape;724;p6"/>
                <p:cNvSpPr txBox="1"/>
                <p:nvPr/>
              </p:nvSpPr>
              <p:spPr>
                <a:xfrm>
                  <a:off x="4199773" y="6643519"/>
                  <a:ext cx="387983" cy="275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G4</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725;p6"/>
                <p:cNvSpPr txBox="1"/>
                <p:nvPr/>
              </p:nvSpPr>
              <p:spPr>
                <a:xfrm>
                  <a:off x="5441902" y="6638459"/>
                  <a:ext cx="389090" cy="275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Arial" panose="020B0604020202020204" pitchFamily="34" charset="0"/>
                      <a:ea typeface="Calibri"/>
                      <a:cs typeface="Arial" panose="020B0604020202020204" pitchFamily="34" charset="0"/>
                      <a:sym typeface="Calibri"/>
                    </a:rPr>
                    <a:t>G5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sp>
        <p:nvSpPr>
          <p:cNvPr id="684" name="Google Shape;684;p6"/>
          <p:cNvSpPr txBox="1"/>
          <p:nvPr/>
        </p:nvSpPr>
        <p:spPr>
          <a:xfrm>
            <a:off x="-1" y="0"/>
            <a:ext cx="752390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S2 Unsupervised clustering based on PageRank scores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1" name="Google Shape;731;p6"/>
          <p:cNvSpPr/>
          <p:nvPr/>
        </p:nvSpPr>
        <p:spPr>
          <a:xfrm>
            <a:off x="231209" y="2710956"/>
            <a:ext cx="3764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D</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2" name="Google Shape;732;p6"/>
          <p:cNvSpPr txBox="1"/>
          <p:nvPr/>
        </p:nvSpPr>
        <p:spPr>
          <a:xfrm>
            <a:off x="596427" y="2710956"/>
            <a:ext cx="218888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clustering: all TFs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34" name="Google Shape;734;p6"/>
          <p:cNvSpPr/>
          <p:nvPr/>
        </p:nvSpPr>
        <p:spPr>
          <a:xfrm>
            <a:off x="207748" y="5763172"/>
            <a:ext cx="37623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E</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35" name="Google Shape;735;p6"/>
          <p:cNvSpPr txBox="1"/>
          <p:nvPr/>
        </p:nvSpPr>
        <p:spPr>
          <a:xfrm>
            <a:off x="545369" y="5773679"/>
            <a:ext cx="196840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Kmeans group-specific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5" name="Google Shape;685;p6"/>
          <p:cNvSpPr/>
          <p:nvPr/>
        </p:nvSpPr>
        <p:spPr>
          <a:xfrm>
            <a:off x="2338382" y="48676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cs typeface="Arial" panose="020B0604020202020204" pitchFamily="34" charset="0"/>
                <a:sym typeface="Arial"/>
              </a:rPr>
              <a:t>B</a:t>
            </a:r>
            <a:endParaRPr sz="10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687" name="Google Shape;687;p6"/>
          <p:cNvSpPr txBox="1"/>
          <p:nvPr/>
        </p:nvSpPr>
        <p:spPr>
          <a:xfrm>
            <a:off x="2678467" y="487648"/>
            <a:ext cx="19633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First several PCs are related cell types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80" name="Group 679">
            <a:extLst>
              <a:ext uri="{FF2B5EF4-FFF2-40B4-BE49-F238E27FC236}">
                <a16:creationId xmlns:a16="http://schemas.microsoft.com/office/drawing/2014/main" id="{0555C76E-A009-1B82-CF42-E5139BD3A43F}"/>
              </a:ext>
            </a:extLst>
          </p:cNvPr>
          <p:cNvGrpSpPr/>
          <p:nvPr/>
        </p:nvGrpSpPr>
        <p:grpSpPr>
          <a:xfrm>
            <a:off x="2760503" y="5765136"/>
            <a:ext cx="2514445" cy="248374"/>
            <a:chOff x="4752935" y="3543528"/>
            <a:chExt cx="2514445" cy="248374"/>
          </a:xfrm>
        </p:grpSpPr>
        <p:sp>
          <p:nvSpPr>
            <p:cNvPr id="682" name="Google Shape;734;p6">
              <a:extLst>
                <a:ext uri="{FF2B5EF4-FFF2-40B4-BE49-F238E27FC236}">
                  <a16:creationId xmlns:a16="http://schemas.microsoft.com/office/drawing/2014/main" id="{AE75DBF4-904A-DB99-2B14-3111924D6804}"/>
                </a:ext>
              </a:extLst>
            </p:cNvPr>
            <p:cNvSpPr/>
            <p:nvPr/>
          </p:nvSpPr>
          <p:spPr>
            <a:xfrm>
              <a:off x="4752935" y="35457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F</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3" name="Google Shape;735;p6">
              <a:extLst>
                <a:ext uri="{FF2B5EF4-FFF2-40B4-BE49-F238E27FC236}">
                  <a16:creationId xmlns:a16="http://schemas.microsoft.com/office/drawing/2014/main" id="{B75D4D48-2A82-F7F5-64A6-6A5B28325972}"/>
                </a:ext>
              </a:extLst>
            </p:cNvPr>
            <p:cNvSpPr txBox="1"/>
            <p:nvPr/>
          </p:nvSpPr>
          <p:spPr>
            <a:xfrm>
              <a:off x="5090556" y="3543528"/>
              <a:ext cx="217682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19" name="Group 718">
            <a:extLst>
              <a:ext uri="{FF2B5EF4-FFF2-40B4-BE49-F238E27FC236}">
                <a16:creationId xmlns:a16="http://schemas.microsoft.com/office/drawing/2014/main" id="{54924985-63CC-35BE-3610-7B7B899D06EE}"/>
              </a:ext>
            </a:extLst>
          </p:cNvPr>
          <p:cNvGrpSpPr>
            <a:grpSpLocks noChangeAspect="1"/>
          </p:cNvGrpSpPr>
          <p:nvPr/>
        </p:nvGrpSpPr>
        <p:grpSpPr>
          <a:xfrm>
            <a:off x="3144991" y="6109352"/>
            <a:ext cx="1269992" cy="914400"/>
            <a:chOff x="3193725" y="7052441"/>
            <a:chExt cx="2031983" cy="1463040"/>
          </a:xfrm>
        </p:grpSpPr>
        <p:sp>
          <p:nvSpPr>
            <p:cNvPr id="712" name="Oval 711">
              <a:extLst>
                <a:ext uri="{FF2B5EF4-FFF2-40B4-BE49-F238E27FC236}">
                  <a16:creationId xmlns:a16="http://schemas.microsoft.com/office/drawing/2014/main" id="{50005777-4323-5C73-62BF-9CE5E2B712EA}"/>
                </a:ext>
              </a:extLst>
            </p:cNvPr>
            <p:cNvSpPr>
              <a:spLocks noChangeAspect="1"/>
            </p:cNvSpPr>
            <p:nvPr/>
          </p:nvSpPr>
          <p:spPr>
            <a:xfrm>
              <a:off x="3700115" y="7102883"/>
              <a:ext cx="1371600" cy="137160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1" name="Oval 710">
              <a:extLst>
                <a:ext uri="{FF2B5EF4-FFF2-40B4-BE49-F238E27FC236}">
                  <a16:creationId xmlns:a16="http://schemas.microsoft.com/office/drawing/2014/main" id="{38FCBE9A-0F6A-C7E9-8632-94B301ED2BC6}"/>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3" name="TextBox 712">
              <a:extLst>
                <a:ext uri="{FF2B5EF4-FFF2-40B4-BE49-F238E27FC236}">
                  <a16:creationId xmlns:a16="http://schemas.microsoft.com/office/drawing/2014/main" id="{4D648FF5-DE43-0B97-CD76-38491C457509}"/>
                </a:ext>
              </a:extLst>
            </p:cNvPr>
            <p:cNvSpPr txBox="1"/>
            <p:nvPr/>
          </p:nvSpPr>
          <p:spPr>
            <a:xfrm>
              <a:off x="3252645" y="7107331"/>
              <a:ext cx="738275" cy="306197"/>
            </a:xfrm>
            <a:prstGeom prst="rect">
              <a:avLst/>
            </a:prstGeom>
            <a:noFill/>
          </p:spPr>
          <p:txBody>
            <a:bodyPr wrap="none" rtlCol="0">
              <a:spAutoFit/>
            </a:bodyPr>
            <a:lstStyle/>
            <a:p>
              <a:r>
                <a:rPr lang="en-US" sz="900" dirty="0"/>
                <a:t>At-Risk</a:t>
              </a:r>
            </a:p>
          </p:txBody>
        </p:sp>
        <p:sp>
          <p:nvSpPr>
            <p:cNvPr id="714" name="TextBox 713">
              <a:extLst>
                <a:ext uri="{FF2B5EF4-FFF2-40B4-BE49-F238E27FC236}">
                  <a16:creationId xmlns:a16="http://schemas.microsoft.com/office/drawing/2014/main" id="{73FB6218-7B08-38B0-D7B0-782BAAD55192}"/>
                </a:ext>
              </a:extLst>
            </p:cNvPr>
            <p:cNvSpPr txBox="1"/>
            <p:nvPr/>
          </p:nvSpPr>
          <p:spPr>
            <a:xfrm>
              <a:off x="4652214" y="7087486"/>
              <a:ext cx="559659" cy="306197"/>
            </a:xfrm>
            <a:prstGeom prst="rect">
              <a:avLst/>
            </a:prstGeom>
            <a:noFill/>
          </p:spPr>
          <p:txBody>
            <a:bodyPr wrap="none" rtlCol="0">
              <a:spAutoFit/>
            </a:bodyPr>
            <a:lstStyle/>
            <a:p>
              <a:r>
                <a:rPr lang="en-US" sz="900" dirty="0"/>
                <a:t>ERA</a:t>
              </a:r>
            </a:p>
          </p:txBody>
        </p:sp>
        <p:sp>
          <p:nvSpPr>
            <p:cNvPr id="716" name="TextBox 715">
              <a:extLst>
                <a:ext uri="{FF2B5EF4-FFF2-40B4-BE49-F238E27FC236}">
                  <a16:creationId xmlns:a16="http://schemas.microsoft.com/office/drawing/2014/main" id="{6928A74A-9915-7A6C-7EE0-4F2E9F2C0211}"/>
                </a:ext>
              </a:extLst>
            </p:cNvPr>
            <p:cNvSpPr txBox="1"/>
            <p:nvPr/>
          </p:nvSpPr>
          <p:spPr>
            <a:xfrm>
              <a:off x="4098971" y="7645687"/>
              <a:ext cx="500121" cy="306197"/>
            </a:xfrm>
            <a:prstGeom prst="rect">
              <a:avLst/>
            </a:prstGeom>
            <a:noFill/>
          </p:spPr>
          <p:txBody>
            <a:bodyPr wrap="none" rtlCol="0">
              <a:spAutoFit/>
            </a:bodyPr>
            <a:lstStyle/>
            <a:p>
              <a:r>
                <a:rPr lang="en-US" sz="900" dirty="0"/>
                <a:t>398</a:t>
              </a:r>
            </a:p>
          </p:txBody>
        </p:sp>
        <p:sp>
          <p:nvSpPr>
            <p:cNvPr id="717" name="TextBox 716">
              <a:extLst>
                <a:ext uri="{FF2B5EF4-FFF2-40B4-BE49-F238E27FC236}">
                  <a16:creationId xmlns:a16="http://schemas.microsoft.com/office/drawing/2014/main" id="{0DFB8D84-2C15-CF27-D417-62D2969AB49E}"/>
                </a:ext>
              </a:extLst>
            </p:cNvPr>
            <p:cNvSpPr txBox="1"/>
            <p:nvPr/>
          </p:nvSpPr>
          <p:spPr>
            <a:xfrm>
              <a:off x="3193725" y="7667953"/>
              <a:ext cx="532167" cy="369331"/>
            </a:xfrm>
            <a:prstGeom prst="rect">
              <a:avLst/>
            </a:prstGeom>
            <a:noFill/>
          </p:spPr>
          <p:txBody>
            <a:bodyPr wrap="square" rtlCol="0">
              <a:spAutoFit/>
            </a:bodyPr>
            <a:lstStyle/>
            <a:p>
              <a:r>
                <a:rPr lang="en-US" sz="900" dirty="0"/>
                <a:t>38</a:t>
              </a:r>
            </a:p>
          </p:txBody>
        </p:sp>
        <p:sp>
          <p:nvSpPr>
            <p:cNvPr id="718" name="TextBox 717">
              <a:extLst>
                <a:ext uri="{FF2B5EF4-FFF2-40B4-BE49-F238E27FC236}">
                  <a16:creationId xmlns:a16="http://schemas.microsoft.com/office/drawing/2014/main" id="{1DEFC698-2575-84E3-4D1A-E8CD700BBF6F}"/>
                </a:ext>
              </a:extLst>
            </p:cNvPr>
            <p:cNvSpPr txBox="1"/>
            <p:nvPr/>
          </p:nvSpPr>
          <p:spPr>
            <a:xfrm>
              <a:off x="4899978" y="7645687"/>
              <a:ext cx="325730" cy="306197"/>
            </a:xfrm>
            <a:prstGeom prst="rect">
              <a:avLst/>
            </a:prstGeom>
            <a:noFill/>
          </p:spPr>
          <p:txBody>
            <a:bodyPr wrap="square" rtlCol="0">
              <a:spAutoFit/>
            </a:bodyPr>
            <a:lstStyle/>
            <a:p>
              <a:r>
                <a:rPr lang="en-US" sz="900" dirty="0"/>
                <a:t>4</a:t>
              </a:r>
            </a:p>
          </p:txBody>
        </p:sp>
      </p:grpSp>
      <p:grpSp>
        <p:nvGrpSpPr>
          <p:cNvPr id="720" name="Group 719">
            <a:extLst>
              <a:ext uri="{FF2B5EF4-FFF2-40B4-BE49-F238E27FC236}">
                <a16:creationId xmlns:a16="http://schemas.microsoft.com/office/drawing/2014/main" id="{27611635-10FE-9872-A7D4-DE173AC24AB2}"/>
              </a:ext>
            </a:extLst>
          </p:cNvPr>
          <p:cNvGrpSpPr/>
          <p:nvPr/>
        </p:nvGrpSpPr>
        <p:grpSpPr>
          <a:xfrm>
            <a:off x="2803212" y="7135996"/>
            <a:ext cx="2045590" cy="405696"/>
            <a:chOff x="4752935" y="3520321"/>
            <a:chExt cx="2045590" cy="405696"/>
          </a:xfrm>
        </p:grpSpPr>
        <p:sp>
          <p:nvSpPr>
            <p:cNvPr id="726" name="Google Shape;734;p6">
              <a:extLst>
                <a:ext uri="{FF2B5EF4-FFF2-40B4-BE49-F238E27FC236}">
                  <a16:creationId xmlns:a16="http://schemas.microsoft.com/office/drawing/2014/main" id="{0CEF72BE-08C6-B37C-7168-D4ECEA9A060E}"/>
                </a:ext>
              </a:extLst>
            </p:cNvPr>
            <p:cNvSpPr/>
            <p:nvPr/>
          </p:nvSpPr>
          <p:spPr>
            <a:xfrm>
              <a:off x="4752935" y="3520321"/>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G</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7" name="Google Shape;735;p6">
              <a:extLst>
                <a:ext uri="{FF2B5EF4-FFF2-40B4-BE49-F238E27FC236}">
                  <a16:creationId xmlns:a16="http://schemas.microsoft.com/office/drawing/2014/main" id="{692674BD-06C6-8114-5427-732374E9C47D}"/>
                </a:ext>
              </a:extLst>
            </p:cNvPr>
            <p:cNvSpPr txBox="1"/>
            <p:nvPr/>
          </p:nvSpPr>
          <p:spPr>
            <a:xfrm>
              <a:off x="5090556" y="3525948"/>
              <a:ext cx="170796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Overlap of G2-specific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28" name="Group 727">
            <a:extLst>
              <a:ext uri="{FF2B5EF4-FFF2-40B4-BE49-F238E27FC236}">
                <a16:creationId xmlns:a16="http://schemas.microsoft.com/office/drawing/2014/main" id="{D5A2A76E-1AD2-2B4F-8E74-B52BCFF99E7E}"/>
              </a:ext>
            </a:extLst>
          </p:cNvPr>
          <p:cNvGrpSpPr>
            <a:grpSpLocks noChangeAspect="1"/>
          </p:cNvGrpSpPr>
          <p:nvPr/>
        </p:nvGrpSpPr>
        <p:grpSpPr>
          <a:xfrm>
            <a:off x="3160803" y="7597882"/>
            <a:ext cx="1222104" cy="914400"/>
            <a:chOff x="3252645" y="7052441"/>
            <a:chExt cx="1973063" cy="1476286"/>
          </a:xfrm>
        </p:grpSpPr>
        <p:sp>
          <p:nvSpPr>
            <p:cNvPr id="729" name="Oval 728">
              <a:extLst>
                <a:ext uri="{FF2B5EF4-FFF2-40B4-BE49-F238E27FC236}">
                  <a16:creationId xmlns:a16="http://schemas.microsoft.com/office/drawing/2014/main" id="{8F39232B-6D67-8E92-9B71-8D18089D7C7E}"/>
                </a:ext>
              </a:extLst>
            </p:cNvPr>
            <p:cNvSpPr>
              <a:spLocks noChangeAspect="1"/>
            </p:cNvSpPr>
            <p:nvPr/>
          </p:nvSpPr>
          <p:spPr>
            <a:xfrm>
              <a:off x="3683677" y="7065687"/>
              <a:ext cx="1463039" cy="1463040"/>
            </a:xfrm>
            <a:prstGeom prst="ellipse">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0" name="Oval 729">
              <a:extLst>
                <a:ext uri="{FF2B5EF4-FFF2-40B4-BE49-F238E27FC236}">
                  <a16:creationId xmlns:a16="http://schemas.microsoft.com/office/drawing/2014/main" id="{A1AB715A-2418-9DC2-D74D-CA2A8F13EB03}"/>
                </a:ext>
              </a:extLst>
            </p:cNvPr>
            <p:cNvSpPr>
              <a:spLocks noChangeAspect="1"/>
            </p:cNvSpPr>
            <p:nvPr/>
          </p:nvSpPr>
          <p:spPr>
            <a:xfrm>
              <a:off x="3465186" y="7052441"/>
              <a:ext cx="1463040" cy="1463040"/>
            </a:xfrm>
            <a:prstGeom prst="ellipse">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6" name="TextBox 735">
              <a:extLst>
                <a:ext uri="{FF2B5EF4-FFF2-40B4-BE49-F238E27FC236}">
                  <a16:creationId xmlns:a16="http://schemas.microsoft.com/office/drawing/2014/main" id="{22A00BB3-9417-D974-2064-CA0859F2ABC0}"/>
                </a:ext>
              </a:extLst>
            </p:cNvPr>
            <p:cNvSpPr txBox="1"/>
            <p:nvPr/>
          </p:nvSpPr>
          <p:spPr>
            <a:xfrm>
              <a:off x="3252645" y="7107331"/>
              <a:ext cx="598241" cy="246221"/>
            </a:xfrm>
            <a:prstGeom prst="rect">
              <a:avLst/>
            </a:prstGeom>
            <a:noFill/>
          </p:spPr>
          <p:txBody>
            <a:bodyPr wrap="none" rtlCol="0">
              <a:spAutoFit/>
            </a:bodyPr>
            <a:lstStyle/>
            <a:p>
              <a:r>
                <a:rPr lang="en-US" sz="1000" dirty="0"/>
                <a:t>At-Risk</a:t>
              </a:r>
            </a:p>
          </p:txBody>
        </p:sp>
        <p:sp>
          <p:nvSpPr>
            <p:cNvPr id="737" name="TextBox 736">
              <a:extLst>
                <a:ext uri="{FF2B5EF4-FFF2-40B4-BE49-F238E27FC236}">
                  <a16:creationId xmlns:a16="http://schemas.microsoft.com/office/drawing/2014/main" id="{4DE9A3CF-56F1-0BC0-B496-DDFA8922C2A1}"/>
                </a:ext>
              </a:extLst>
            </p:cNvPr>
            <p:cNvSpPr txBox="1"/>
            <p:nvPr/>
          </p:nvSpPr>
          <p:spPr>
            <a:xfrm>
              <a:off x="4652214" y="7087486"/>
              <a:ext cx="447558" cy="246221"/>
            </a:xfrm>
            <a:prstGeom prst="rect">
              <a:avLst/>
            </a:prstGeom>
            <a:noFill/>
          </p:spPr>
          <p:txBody>
            <a:bodyPr wrap="none" rtlCol="0">
              <a:spAutoFit/>
            </a:bodyPr>
            <a:lstStyle/>
            <a:p>
              <a:r>
                <a:rPr lang="en-US" sz="1000" dirty="0"/>
                <a:t>ERA</a:t>
              </a:r>
            </a:p>
          </p:txBody>
        </p:sp>
        <p:sp>
          <p:nvSpPr>
            <p:cNvPr id="738" name="TextBox 737">
              <a:extLst>
                <a:ext uri="{FF2B5EF4-FFF2-40B4-BE49-F238E27FC236}">
                  <a16:creationId xmlns:a16="http://schemas.microsoft.com/office/drawing/2014/main" id="{798B67C1-C9A3-B79F-F89E-083CBE7AC83F}"/>
                </a:ext>
              </a:extLst>
            </p:cNvPr>
            <p:cNvSpPr txBox="1"/>
            <p:nvPr/>
          </p:nvSpPr>
          <p:spPr>
            <a:xfrm>
              <a:off x="4098969" y="7645687"/>
              <a:ext cx="400898" cy="303041"/>
            </a:xfrm>
            <a:prstGeom prst="rect">
              <a:avLst/>
            </a:prstGeom>
            <a:noFill/>
          </p:spPr>
          <p:txBody>
            <a:bodyPr wrap="none" rtlCol="0">
              <a:spAutoFit/>
            </a:bodyPr>
            <a:lstStyle/>
            <a:p>
              <a:r>
                <a:rPr lang="en-US" sz="1000" dirty="0"/>
                <a:t>18</a:t>
              </a:r>
            </a:p>
          </p:txBody>
        </p:sp>
        <p:sp>
          <p:nvSpPr>
            <p:cNvPr id="739" name="TextBox 738">
              <a:extLst>
                <a:ext uri="{FF2B5EF4-FFF2-40B4-BE49-F238E27FC236}">
                  <a16:creationId xmlns:a16="http://schemas.microsoft.com/office/drawing/2014/main" id="{920A4322-EC3F-AD0C-7F2D-C791463E79AA}"/>
                </a:ext>
              </a:extLst>
            </p:cNvPr>
            <p:cNvSpPr txBox="1"/>
            <p:nvPr/>
          </p:nvSpPr>
          <p:spPr>
            <a:xfrm>
              <a:off x="3394321" y="7645685"/>
              <a:ext cx="462216" cy="303041"/>
            </a:xfrm>
            <a:prstGeom prst="rect">
              <a:avLst/>
            </a:prstGeom>
            <a:noFill/>
          </p:spPr>
          <p:txBody>
            <a:bodyPr wrap="square" rtlCol="0">
              <a:spAutoFit/>
            </a:bodyPr>
            <a:lstStyle/>
            <a:p>
              <a:r>
                <a:rPr lang="en-US" sz="1000" dirty="0"/>
                <a:t>2</a:t>
              </a:r>
            </a:p>
          </p:txBody>
        </p:sp>
        <p:sp>
          <p:nvSpPr>
            <p:cNvPr id="740" name="TextBox 739">
              <a:extLst>
                <a:ext uri="{FF2B5EF4-FFF2-40B4-BE49-F238E27FC236}">
                  <a16:creationId xmlns:a16="http://schemas.microsoft.com/office/drawing/2014/main" id="{E5A3F845-C6B8-72D3-4889-625EFAACC538}"/>
                </a:ext>
              </a:extLst>
            </p:cNvPr>
            <p:cNvSpPr txBox="1"/>
            <p:nvPr/>
          </p:nvSpPr>
          <p:spPr>
            <a:xfrm>
              <a:off x="4899978" y="7645687"/>
              <a:ext cx="325730" cy="303041"/>
            </a:xfrm>
            <a:prstGeom prst="rect">
              <a:avLst/>
            </a:prstGeom>
            <a:noFill/>
          </p:spPr>
          <p:txBody>
            <a:bodyPr wrap="square" rtlCol="0">
              <a:spAutoFit/>
            </a:bodyPr>
            <a:lstStyle/>
            <a:p>
              <a:r>
                <a:rPr lang="en-US" sz="1000" dirty="0"/>
                <a:t>2</a:t>
              </a:r>
            </a:p>
          </p:txBody>
        </p:sp>
      </p:grpSp>
      <p:sp>
        <p:nvSpPr>
          <p:cNvPr id="748" name="Google Shape;748;p7"/>
          <p:cNvSpPr/>
          <p:nvPr/>
        </p:nvSpPr>
        <p:spPr>
          <a:xfrm>
            <a:off x="5254375" y="5764429"/>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H</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9" name="Google Shape;749;p7"/>
          <p:cNvSpPr txBox="1"/>
          <p:nvPr/>
        </p:nvSpPr>
        <p:spPr>
          <a:xfrm>
            <a:off x="5592223" y="5763172"/>
            <a:ext cx="227049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 clusters ratio per cell type</a:t>
            </a:r>
            <a:endParaRPr lang="en-US"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44" name="Group 743">
            <a:extLst>
              <a:ext uri="{FF2B5EF4-FFF2-40B4-BE49-F238E27FC236}">
                <a16:creationId xmlns:a16="http://schemas.microsoft.com/office/drawing/2014/main" id="{9C7774E0-738A-2DEB-E76F-E5661FB29E88}"/>
              </a:ext>
            </a:extLst>
          </p:cNvPr>
          <p:cNvGrpSpPr>
            <a:grpSpLocks noChangeAspect="1"/>
          </p:cNvGrpSpPr>
          <p:nvPr/>
        </p:nvGrpSpPr>
        <p:grpSpPr>
          <a:xfrm>
            <a:off x="4764102" y="6341609"/>
            <a:ext cx="3146120" cy="2516025"/>
            <a:chOff x="5025230" y="6319330"/>
            <a:chExt cx="3492919" cy="2793368"/>
          </a:xfrm>
        </p:grpSpPr>
        <p:sp>
          <p:nvSpPr>
            <p:cNvPr id="708" name="Google Shape;513;p3">
              <a:extLst>
                <a:ext uri="{FF2B5EF4-FFF2-40B4-BE49-F238E27FC236}">
                  <a16:creationId xmlns:a16="http://schemas.microsoft.com/office/drawing/2014/main" id="{C44346C2-8A30-B887-6568-FA2B1DFAE532}"/>
                </a:ext>
              </a:extLst>
            </p:cNvPr>
            <p:cNvSpPr txBox="1"/>
            <p:nvPr/>
          </p:nvSpPr>
          <p:spPr>
            <a:xfrm>
              <a:off x="5997382" y="8890636"/>
              <a:ext cx="2520767" cy="22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Percentage of G2 clusters per cell type</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669" name="Group 668">
              <a:extLst>
                <a:ext uri="{FF2B5EF4-FFF2-40B4-BE49-F238E27FC236}">
                  <a16:creationId xmlns:a16="http://schemas.microsoft.com/office/drawing/2014/main" id="{2751AEEE-B97E-57F6-5213-D6F223682C7F}"/>
                </a:ext>
              </a:extLst>
            </p:cNvPr>
            <p:cNvGrpSpPr/>
            <p:nvPr/>
          </p:nvGrpSpPr>
          <p:grpSpPr>
            <a:xfrm>
              <a:off x="5026438" y="6319330"/>
              <a:ext cx="950685" cy="520734"/>
              <a:chOff x="50495" y="1025430"/>
              <a:chExt cx="950685" cy="520734"/>
            </a:xfrm>
          </p:grpSpPr>
          <p:sp>
            <p:nvSpPr>
              <p:cNvPr id="700" name="TextBox 699">
                <a:extLst>
                  <a:ext uri="{FF2B5EF4-FFF2-40B4-BE49-F238E27FC236}">
                    <a16:creationId xmlns:a16="http://schemas.microsoft.com/office/drawing/2014/main" id="{346D0205-0596-B076-EE77-FE40F46C971C}"/>
                  </a:ext>
                </a:extLst>
              </p:cNvPr>
              <p:cNvSpPr txBox="1"/>
              <p:nvPr/>
            </p:nvSpPr>
            <p:spPr>
              <a:xfrm>
                <a:off x="50495" y="1025430"/>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01" name="TextBox 700">
                <a:extLst>
                  <a:ext uri="{FF2B5EF4-FFF2-40B4-BE49-F238E27FC236}">
                    <a16:creationId xmlns:a16="http://schemas.microsoft.com/office/drawing/2014/main" id="{BFED9DE4-353B-BEB5-CB09-A263C4D51901}"/>
                  </a:ext>
                </a:extLst>
              </p:cNvPr>
              <p:cNvSpPr txBox="1"/>
              <p:nvPr/>
            </p:nvSpPr>
            <p:spPr>
              <a:xfrm>
                <a:off x="50495" y="1324057"/>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0" name="Group 669">
              <a:extLst>
                <a:ext uri="{FF2B5EF4-FFF2-40B4-BE49-F238E27FC236}">
                  <a16:creationId xmlns:a16="http://schemas.microsoft.com/office/drawing/2014/main" id="{8E2FBD5E-B187-5C36-013D-0FA204DFAAB1}"/>
                </a:ext>
              </a:extLst>
            </p:cNvPr>
            <p:cNvGrpSpPr/>
            <p:nvPr/>
          </p:nvGrpSpPr>
          <p:grpSpPr>
            <a:xfrm>
              <a:off x="5025230" y="7218941"/>
              <a:ext cx="957735" cy="527785"/>
              <a:chOff x="75983" y="1016943"/>
              <a:chExt cx="957735" cy="527785"/>
            </a:xfrm>
          </p:grpSpPr>
          <p:sp>
            <p:nvSpPr>
              <p:cNvPr id="679" name="TextBox 678">
                <a:extLst>
                  <a:ext uri="{FF2B5EF4-FFF2-40B4-BE49-F238E27FC236}">
                    <a16:creationId xmlns:a16="http://schemas.microsoft.com/office/drawing/2014/main" id="{65419B3E-A1CF-03E6-C97F-B7DF42416B3F}"/>
                  </a:ext>
                </a:extLst>
              </p:cNvPr>
              <p:cNvSpPr txBox="1"/>
              <p:nvPr/>
            </p:nvSpPr>
            <p:spPr>
              <a:xfrm>
                <a:off x="83033" y="1016943"/>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81" name="TextBox 680">
                <a:extLst>
                  <a:ext uri="{FF2B5EF4-FFF2-40B4-BE49-F238E27FC236}">
                    <a16:creationId xmlns:a16="http://schemas.microsoft.com/office/drawing/2014/main" id="{F484C4DF-3B17-4B9D-4518-3B3037907370}"/>
                  </a:ext>
                </a:extLst>
              </p:cNvPr>
              <p:cNvSpPr txBox="1"/>
              <p:nvPr/>
            </p:nvSpPr>
            <p:spPr>
              <a:xfrm>
                <a:off x="75983" y="132262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671" name="Group 670">
              <a:extLst>
                <a:ext uri="{FF2B5EF4-FFF2-40B4-BE49-F238E27FC236}">
                  <a16:creationId xmlns:a16="http://schemas.microsoft.com/office/drawing/2014/main" id="{0BA3DDFB-6141-5FAD-1265-71BC46FBA53D}"/>
                </a:ext>
              </a:extLst>
            </p:cNvPr>
            <p:cNvGrpSpPr/>
            <p:nvPr/>
          </p:nvGrpSpPr>
          <p:grpSpPr>
            <a:xfrm>
              <a:off x="5037826" y="8111907"/>
              <a:ext cx="950685" cy="531310"/>
              <a:chOff x="61883" y="992268"/>
              <a:chExt cx="950685" cy="531310"/>
            </a:xfrm>
          </p:grpSpPr>
          <p:sp>
            <p:nvSpPr>
              <p:cNvPr id="674" name="TextBox 673">
                <a:extLst>
                  <a:ext uri="{FF2B5EF4-FFF2-40B4-BE49-F238E27FC236}">
                    <a16:creationId xmlns:a16="http://schemas.microsoft.com/office/drawing/2014/main" id="{7D64F1D4-CC64-21D6-53D7-823A7A7AF8B9}"/>
                  </a:ext>
                </a:extLst>
              </p:cNvPr>
              <p:cNvSpPr txBox="1"/>
              <p:nvPr/>
            </p:nvSpPr>
            <p:spPr>
              <a:xfrm>
                <a:off x="61883" y="992268"/>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CON</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75" name="TextBox 674">
                <a:extLst>
                  <a:ext uri="{FF2B5EF4-FFF2-40B4-BE49-F238E27FC236}">
                    <a16:creationId xmlns:a16="http://schemas.microsoft.com/office/drawing/2014/main" id="{EDEDDAD7-6661-E8AE-6968-04599E53B886}"/>
                  </a:ext>
                </a:extLst>
              </p:cNvPr>
              <p:cNvSpPr txBox="1"/>
              <p:nvPr/>
            </p:nvSpPr>
            <p:spPr>
              <a:xfrm>
                <a:off x="61883" y="1301471"/>
                <a:ext cx="950685" cy="222107"/>
              </a:xfrm>
              <a:prstGeom prst="rect">
                <a:avLst/>
              </a:prstGeom>
              <a:noFill/>
            </p:spPr>
            <p:txBody>
              <a:bodyPr wrap="square" rtlCol="0">
                <a:spAutoFit/>
              </a:bodyPr>
              <a:lstStyle/>
              <a:p>
                <a:pPr algn="r"/>
                <a:r>
                  <a:rPr lang="en-US" sz="700" dirty="0">
                    <a:solidFill>
                      <a:schemeClr val="dk1"/>
                    </a:solidFill>
                    <a:latin typeface="Arial" panose="020B0604020202020204" pitchFamily="34" charset="0"/>
                    <a:ea typeface="Calibri"/>
                    <a:cs typeface="Arial" panose="020B0604020202020204" pitchFamily="34" charset="0"/>
                    <a:sym typeface="Calibri"/>
                  </a:rPr>
                  <a:t>At-Risk/ERA</a:t>
                </a:r>
                <a:endParaRPr lang="en-US" sz="7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grpSp>
        <p:nvGrpSpPr>
          <p:cNvPr id="759" name="Group 758">
            <a:extLst>
              <a:ext uri="{FF2B5EF4-FFF2-40B4-BE49-F238E27FC236}">
                <a16:creationId xmlns:a16="http://schemas.microsoft.com/office/drawing/2014/main" id="{796395E1-5209-DAC9-571A-69AB9B93F41C}"/>
              </a:ext>
            </a:extLst>
          </p:cNvPr>
          <p:cNvGrpSpPr>
            <a:grpSpLocks noChangeAspect="1"/>
          </p:cNvGrpSpPr>
          <p:nvPr/>
        </p:nvGrpSpPr>
        <p:grpSpPr>
          <a:xfrm>
            <a:off x="3860610" y="1766261"/>
            <a:ext cx="588961" cy="365759"/>
            <a:chOff x="2870965" y="2220932"/>
            <a:chExt cx="742912" cy="461366"/>
          </a:xfrm>
        </p:grpSpPr>
        <p:sp>
          <p:nvSpPr>
            <p:cNvPr id="655" name="TextBox 654">
              <a:extLst>
                <a:ext uri="{FF2B5EF4-FFF2-40B4-BE49-F238E27FC236}">
                  <a16:creationId xmlns:a16="http://schemas.microsoft.com/office/drawing/2014/main" id="{621649CF-4EF3-0126-BFA9-4BCF6EAFA1B7}"/>
                </a:ext>
              </a:extLst>
            </p:cNvPr>
            <p:cNvSpPr txBox="1"/>
            <p:nvPr/>
          </p:nvSpPr>
          <p:spPr>
            <a:xfrm>
              <a:off x="2910406" y="2366707"/>
              <a:ext cx="542929" cy="169278"/>
            </a:xfrm>
            <a:prstGeom prst="rect">
              <a:avLst/>
            </a:prstGeom>
            <a:noFill/>
          </p:spPr>
          <p:txBody>
            <a:bodyPr wrap="square" rtlCol="0">
              <a:spAutoFit/>
            </a:bodyPr>
            <a:lstStyle/>
            <a:p>
              <a:r>
                <a:rPr lang="en-US" sz="500" dirty="0"/>
                <a:t>CON</a:t>
              </a:r>
            </a:p>
          </p:txBody>
        </p:sp>
        <p:sp>
          <p:nvSpPr>
            <p:cNvPr id="652" name="TextBox 651">
              <a:extLst>
                <a:ext uri="{FF2B5EF4-FFF2-40B4-BE49-F238E27FC236}">
                  <a16:creationId xmlns:a16="http://schemas.microsoft.com/office/drawing/2014/main" id="{1649EFFA-92AB-43D3-79E1-2FCEE8F92479}"/>
                </a:ext>
              </a:extLst>
            </p:cNvPr>
            <p:cNvSpPr txBox="1"/>
            <p:nvPr/>
          </p:nvSpPr>
          <p:spPr>
            <a:xfrm>
              <a:off x="2910406" y="2220932"/>
              <a:ext cx="668246" cy="169276"/>
            </a:xfrm>
            <a:prstGeom prst="rect">
              <a:avLst/>
            </a:prstGeom>
            <a:noFill/>
          </p:spPr>
          <p:txBody>
            <a:bodyPr wrap="square" rtlCol="0">
              <a:spAutoFit/>
            </a:bodyPr>
            <a:lstStyle/>
            <a:p>
              <a:r>
                <a:rPr lang="en-US" sz="500" dirty="0"/>
                <a:t>At-Risk</a:t>
              </a:r>
            </a:p>
          </p:txBody>
        </p:sp>
        <p:sp>
          <p:nvSpPr>
            <p:cNvPr id="653" name="TextBox 652">
              <a:extLst>
                <a:ext uri="{FF2B5EF4-FFF2-40B4-BE49-F238E27FC236}">
                  <a16:creationId xmlns:a16="http://schemas.microsoft.com/office/drawing/2014/main" id="{CF9D9824-CE58-E0E9-0DE5-A0C554DB948E}"/>
                </a:ext>
              </a:extLst>
            </p:cNvPr>
            <p:cNvSpPr txBox="1"/>
            <p:nvPr/>
          </p:nvSpPr>
          <p:spPr>
            <a:xfrm>
              <a:off x="2910406" y="2513020"/>
              <a:ext cx="703471" cy="169278"/>
            </a:xfrm>
            <a:prstGeom prst="rect">
              <a:avLst/>
            </a:prstGeom>
            <a:noFill/>
          </p:spPr>
          <p:txBody>
            <a:bodyPr wrap="square" rtlCol="0">
              <a:spAutoFit/>
            </a:bodyPr>
            <a:lstStyle/>
            <a:p>
              <a:r>
                <a:rPr lang="en-US" sz="500" dirty="0"/>
                <a:t>ERA</a:t>
              </a:r>
            </a:p>
          </p:txBody>
        </p:sp>
        <p:sp>
          <p:nvSpPr>
            <p:cNvPr id="665" name="Oval 664">
              <a:extLst>
                <a:ext uri="{FF2B5EF4-FFF2-40B4-BE49-F238E27FC236}">
                  <a16:creationId xmlns:a16="http://schemas.microsoft.com/office/drawing/2014/main" id="{F2AA25AA-2866-5495-C27F-52C4B16B2F5E}"/>
                </a:ext>
              </a:extLst>
            </p:cNvPr>
            <p:cNvSpPr>
              <a:spLocks noChangeAspect="1"/>
            </p:cNvSpPr>
            <p:nvPr/>
          </p:nvSpPr>
          <p:spPr>
            <a:xfrm>
              <a:off x="2870965" y="2282576"/>
              <a:ext cx="91617" cy="91440"/>
            </a:xfrm>
            <a:prstGeom prst="ellips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6" name="Triangle 665">
              <a:extLst>
                <a:ext uri="{FF2B5EF4-FFF2-40B4-BE49-F238E27FC236}">
                  <a16:creationId xmlns:a16="http://schemas.microsoft.com/office/drawing/2014/main" id="{E97603D5-9476-DD62-4D21-EB10B4B6B8A1}"/>
                </a:ext>
              </a:extLst>
            </p:cNvPr>
            <p:cNvSpPr>
              <a:spLocks noChangeAspect="1"/>
            </p:cNvSpPr>
            <p:nvPr/>
          </p:nvSpPr>
          <p:spPr>
            <a:xfrm>
              <a:off x="2870965" y="2412378"/>
              <a:ext cx="105542" cy="91440"/>
            </a:xfrm>
            <a:prstGeom prst="triangle">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68" name="Rectangle 667">
              <a:extLst>
                <a:ext uri="{FF2B5EF4-FFF2-40B4-BE49-F238E27FC236}">
                  <a16:creationId xmlns:a16="http://schemas.microsoft.com/office/drawing/2014/main" id="{3B1C4DC4-B8AB-0294-7CD7-C98AF8BF4EFF}"/>
                </a:ext>
              </a:extLst>
            </p:cNvPr>
            <p:cNvSpPr>
              <a:spLocks noChangeAspect="1"/>
            </p:cNvSpPr>
            <p:nvPr/>
          </p:nvSpPr>
          <p:spPr>
            <a:xfrm>
              <a:off x="2878016" y="2568183"/>
              <a:ext cx="91440" cy="9144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grpSp>
      <p:grpSp>
        <p:nvGrpSpPr>
          <p:cNvPr id="758" name="Group 757">
            <a:extLst>
              <a:ext uri="{FF2B5EF4-FFF2-40B4-BE49-F238E27FC236}">
                <a16:creationId xmlns:a16="http://schemas.microsoft.com/office/drawing/2014/main" id="{42F05D28-E070-BB8F-DF80-435C9783C4E1}"/>
              </a:ext>
            </a:extLst>
          </p:cNvPr>
          <p:cNvGrpSpPr/>
          <p:nvPr/>
        </p:nvGrpSpPr>
        <p:grpSpPr>
          <a:xfrm>
            <a:off x="3801343" y="861573"/>
            <a:ext cx="1196133" cy="940763"/>
            <a:chOff x="3738469" y="972684"/>
            <a:chExt cx="1196133" cy="940763"/>
          </a:xfrm>
        </p:grpSpPr>
        <p:pic>
          <p:nvPicPr>
            <p:cNvPr id="3" name="Picture 2" descr="A screenshot of a computer screen&#10;&#10;Description automatically generated">
              <a:extLst>
                <a:ext uri="{FF2B5EF4-FFF2-40B4-BE49-F238E27FC236}">
                  <a16:creationId xmlns:a16="http://schemas.microsoft.com/office/drawing/2014/main" id="{0756AFBA-F61B-C771-8EE7-9B6655513932}"/>
                </a:ext>
              </a:extLst>
            </p:cNvPr>
            <p:cNvPicPr>
              <a:picLocks noChangeAspect="1"/>
            </p:cNvPicPr>
            <p:nvPr/>
          </p:nvPicPr>
          <p:blipFill rotWithShape="1">
            <a:blip r:embed="rId7"/>
            <a:srcRect t="7156" r="89015" b="32823"/>
            <a:stretch/>
          </p:blipFill>
          <p:spPr>
            <a:xfrm>
              <a:off x="3738469" y="1018409"/>
              <a:ext cx="91440" cy="848947"/>
            </a:xfrm>
            <a:prstGeom prst="rect">
              <a:avLst/>
            </a:prstGeom>
          </p:spPr>
        </p:pic>
        <p:sp>
          <p:nvSpPr>
            <p:cNvPr id="6" name="TextBox 5">
              <a:extLst>
                <a:ext uri="{FF2B5EF4-FFF2-40B4-BE49-F238E27FC236}">
                  <a16:creationId xmlns:a16="http://schemas.microsoft.com/office/drawing/2014/main" id="{20C0BB84-2A39-1450-2AB4-C9A122938EA3}"/>
                </a:ext>
              </a:extLst>
            </p:cNvPr>
            <p:cNvSpPr txBox="1"/>
            <p:nvPr/>
          </p:nvSpPr>
          <p:spPr>
            <a:xfrm>
              <a:off x="3761445" y="972684"/>
              <a:ext cx="670376" cy="938719"/>
            </a:xfrm>
            <a:prstGeom prst="rect">
              <a:avLst/>
            </a:prstGeom>
            <a:noFill/>
          </p:spPr>
          <p:txBody>
            <a:bodyPr wrap="none" rtlCol="0">
              <a:spAutoFit/>
            </a:bodyPr>
            <a:lstStyle/>
            <a:p>
              <a:r>
                <a:rPr lang="en-US" sz="500" dirty="0"/>
                <a:t>B intermediate</a:t>
              </a:r>
            </a:p>
            <a:p>
              <a:r>
                <a:rPr lang="en-US" sz="500" dirty="0"/>
                <a:t>B memory</a:t>
              </a:r>
            </a:p>
            <a:p>
              <a:r>
                <a:rPr lang="en-US" sz="500" dirty="0"/>
                <a:t>B naive</a:t>
              </a:r>
            </a:p>
            <a:p>
              <a:r>
                <a:rPr lang="en-US" sz="500" dirty="0"/>
                <a:t>CD14 Mono</a:t>
              </a:r>
            </a:p>
            <a:p>
              <a:r>
                <a:rPr lang="en-US" sz="500" dirty="0"/>
                <a:t>CD16 Mono</a:t>
              </a:r>
            </a:p>
            <a:p>
              <a:r>
                <a:rPr lang="en-US" sz="500" dirty="0"/>
                <a:t>CD4 T Naive</a:t>
              </a:r>
            </a:p>
            <a:p>
              <a:r>
                <a:rPr lang="en-US" sz="500" dirty="0"/>
                <a:t>CD4 Proliferating</a:t>
              </a:r>
            </a:p>
            <a:p>
              <a:r>
                <a:rPr lang="en-US" sz="500" dirty="0"/>
                <a:t>CD4 TCM</a:t>
              </a:r>
            </a:p>
            <a:p>
              <a:r>
                <a:rPr lang="en-US" sz="500" dirty="0"/>
                <a:t>CD4 TEM</a:t>
              </a:r>
            </a:p>
            <a:p>
              <a:r>
                <a:rPr lang="en-US" sz="500" dirty="0"/>
                <a:t>CD8 T Naive</a:t>
              </a:r>
            </a:p>
            <a:p>
              <a:r>
                <a:rPr lang="en-US" sz="500" dirty="0"/>
                <a:t>CD8 TCM</a:t>
              </a:r>
            </a:p>
          </p:txBody>
        </p:sp>
        <p:sp>
          <p:nvSpPr>
            <p:cNvPr id="48" name="TextBox 47">
              <a:extLst>
                <a:ext uri="{FF2B5EF4-FFF2-40B4-BE49-F238E27FC236}">
                  <a16:creationId xmlns:a16="http://schemas.microsoft.com/office/drawing/2014/main" id="{B4416DDA-B5BF-0377-C9A9-72628E5CFE8E}"/>
                </a:ext>
              </a:extLst>
            </p:cNvPr>
            <p:cNvSpPr txBox="1"/>
            <p:nvPr/>
          </p:nvSpPr>
          <p:spPr>
            <a:xfrm>
              <a:off x="4302698" y="974728"/>
              <a:ext cx="631904" cy="938719"/>
            </a:xfrm>
            <a:prstGeom prst="rect">
              <a:avLst/>
            </a:prstGeom>
            <a:noFill/>
          </p:spPr>
          <p:txBody>
            <a:bodyPr wrap="none" rtlCol="0">
              <a:spAutoFit/>
            </a:bodyPr>
            <a:lstStyle/>
            <a:p>
              <a:r>
                <a:rPr lang="en-US" sz="500" dirty="0"/>
                <a:t>CD8 TEM</a:t>
              </a:r>
            </a:p>
            <a:p>
              <a:r>
                <a:rPr lang="en-US" sz="500" dirty="0"/>
                <a:t>cDC2</a:t>
              </a:r>
            </a:p>
            <a:p>
              <a:r>
                <a:rPr lang="en-US" sz="500" dirty="0" err="1"/>
                <a:t>Eryth</a:t>
              </a:r>
              <a:endParaRPr lang="en-US" sz="500" dirty="0"/>
            </a:p>
            <a:p>
              <a:r>
                <a:rPr lang="en-US" sz="500" dirty="0" err="1"/>
                <a:t>gdT</a:t>
              </a:r>
              <a:endParaRPr lang="en-US" sz="500" dirty="0"/>
            </a:p>
            <a:p>
              <a:r>
                <a:rPr lang="en-US" sz="500" dirty="0"/>
                <a:t>HSPC</a:t>
              </a:r>
            </a:p>
            <a:p>
              <a:r>
                <a:rPr lang="en-US" sz="500" dirty="0"/>
                <a:t>MAIT</a:t>
              </a:r>
            </a:p>
            <a:p>
              <a:r>
                <a:rPr lang="en-US" sz="500" dirty="0"/>
                <a:t>NK</a:t>
              </a:r>
            </a:p>
            <a:p>
              <a:r>
                <a:rPr lang="en-US" sz="500" dirty="0"/>
                <a:t>NK_CD56bright</a:t>
              </a:r>
            </a:p>
            <a:p>
              <a:r>
                <a:rPr lang="en-US" sz="500" dirty="0" err="1"/>
                <a:t>pDC</a:t>
              </a:r>
              <a:endParaRPr lang="en-US" sz="500" dirty="0"/>
            </a:p>
            <a:p>
              <a:r>
                <a:rPr lang="en-US" sz="500" dirty="0" err="1"/>
                <a:t>Plasmablast</a:t>
              </a:r>
              <a:endParaRPr lang="en-US" sz="500" dirty="0"/>
            </a:p>
            <a:p>
              <a:r>
                <a:rPr lang="en-US" sz="500" dirty="0"/>
                <a:t>Treg</a:t>
              </a:r>
            </a:p>
          </p:txBody>
        </p:sp>
      </p:grpSp>
      <p:grpSp>
        <p:nvGrpSpPr>
          <p:cNvPr id="756" name="Group 755">
            <a:extLst>
              <a:ext uri="{FF2B5EF4-FFF2-40B4-BE49-F238E27FC236}">
                <a16:creationId xmlns:a16="http://schemas.microsoft.com/office/drawing/2014/main" id="{6905ABB6-F148-1D0C-D615-8D082AC63748}"/>
              </a:ext>
            </a:extLst>
          </p:cNvPr>
          <p:cNvGrpSpPr/>
          <p:nvPr/>
        </p:nvGrpSpPr>
        <p:grpSpPr>
          <a:xfrm>
            <a:off x="2546561" y="1039560"/>
            <a:ext cx="1278196" cy="1192944"/>
            <a:chOff x="2608004" y="1014307"/>
            <a:chExt cx="1278196" cy="1192944"/>
          </a:xfrm>
        </p:grpSpPr>
        <p:sp>
          <p:nvSpPr>
            <p:cNvPr id="5" name="TextBox 4">
              <a:extLst>
                <a:ext uri="{FF2B5EF4-FFF2-40B4-BE49-F238E27FC236}">
                  <a16:creationId xmlns:a16="http://schemas.microsoft.com/office/drawing/2014/main" id="{1643E690-278B-7227-30F7-EB0A6BA5FD6D}"/>
                </a:ext>
              </a:extLst>
            </p:cNvPr>
            <p:cNvSpPr txBox="1"/>
            <p:nvPr/>
          </p:nvSpPr>
          <p:spPr>
            <a:xfrm rot="16200000">
              <a:off x="2238672" y="1383639"/>
              <a:ext cx="93872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PC2: 5% variance</a:t>
              </a:r>
            </a:p>
          </p:txBody>
        </p:sp>
        <p:sp>
          <p:nvSpPr>
            <p:cNvPr id="4" name="TextBox 3">
              <a:extLst>
                <a:ext uri="{FF2B5EF4-FFF2-40B4-BE49-F238E27FC236}">
                  <a16:creationId xmlns:a16="http://schemas.microsoft.com/office/drawing/2014/main" id="{16D2140E-A1E2-F721-D507-ACE6C31C492E}"/>
                </a:ext>
              </a:extLst>
            </p:cNvPr>
            <p:cNvSpPr txBox="1"/>
            <p:nvPr/>
          </p:nvSpPr>
          <p:spPr>
            <a:xfrm>
              <a:off x="2761462" y="2007196"/>
              <a:ext cx="112473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PC1: 6% variance</a:t>
              </a:r>
            </a:p>
          </p:txBody>
        </p:sp>
      </p:grpSp>
      <p:grpSp>
        <p:nvGrpSpPr>
          <p:cNvPr id="40" name="Group 39">
            <a:extLst>
              <a:ext uri="{FF2B5EF4-FFF2-40B4-BE49-F238E27FC236}">
                <a16:creationId xmlns:a16="http://schemas.microsoft.com/office/drawing/2014/main" id="{409EEE7A-3EBB-1573-79D9-B6BA52E8A602}"/>
              </a:ext>
            </a:extLst>
          </p:cNvPr>
          <p:cNvGrpSpPr/>
          <p:nvPr/>
        </p:nvGrpSpPr>
        <p:grpSpPr>
          <a:xfrm>
            <a:off x="4855166" y="489251"/>
            <a:ext cx="2820535" cy="2008540"/>
            <a:chOff x="4855166" y="489251"/>
            <a:chExt cx="2820535" cy="2008540"/>
          </a:xfrm>
        </p:grpSpPr>
        <p:grpSp>
          <p:nvGrpSpPr>
            <p:cNvPr id="694" name="Google Shape;694;p6"/>
            <p:cNvGrpSpPr>
              <a:grpSpLocks noChangeAspect="1"/>
            </p:cNvGrpSpPr>
            <p:nvPr/>
          </p:nvGrpSpPr>
          <p:grpSpPr>
            <a:xfrm>
              <a:off x="4855166" y="489251"/>
              <a:ext cx="2537662" cy="1705146"/>
              <a:chOff x="-154799" y="3089311"/>
              <a:chExt cx="5090427" cy="2519352"/>
            </a:xfrm>
          </p:grpSpPr>
          <p:cxnSp>
            <p:nvCxnSpPr>
              <p:cNvPr id="696" name="Google Shape;696;p6"/>
              <p:cNvCxnSpPr>
                <a:cxnSpLocks/>
              </p:cNvCxnSpPr>
              <p:nvPr/>
            </p:nvCxnSpPr>
            <p:spPr>
              <a:xfrm>
                <a:off x="2249067" y="4097444"/>
                <a:ext cx="0" cy="1511219"/>
              </a:xfrm>
              <a:prstGeom prst="straightConnector1">
                <a:avLst/>
              </a:prstGeom>
              <a:noFill/>
              <a:ln w="19050" cap="flat" cmpd="sng">
                <a:solidFill>
                  <a:srgbClr val="C00000"/>
                </a:solidFill>
                <a:prstDash val="dash"/>
                <a:miter lim="800000"/>
                <a:headEnd type="none" w="sm" len="sm"/>
                <a:tailEnd type="none" w="sm" len="sm"/>
              </a:ln>
            </p:spPr>
          </p:cxnSp>
          <p:sp>
            <p:nvSpPr>
              <p:cNvPr id="697" name="Google Shape;697;p6"/>
              <p:cNvSpPr txBox="1"/>
              <p:nvPr/>
            </p:nvSpPr>
            <p:spPr>
              <a:xfrm>
                <a:off x="1323702" y="3702608"/>
                <a:ext cx="2448958" cy="2955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K=5, Pearson Correlation</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8" name="Google Shape;698;p6"/>
              <p:cNvSpPr/>
              <p:nvPr/>
            </p:nvSpPr>
            <p:spPr>
              <a:xfrm>
                <a:off x="-154799" y="3096236"/>
                <a:ext cx="346464" cy="363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9" name="Google Shape;699;p6"/>
              <p:cNvSpPr txBox="1"/>
              <p:nvPr/>
            </p:nvSpPr>
            <p:spPr>
              <a:xfrm>
                <a:off x="530087" y="3089311"/>
                <a:ext cx="4405541" cy="5911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Choose distance metric and number of groups</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25" name="TextBox 24">
              <a:extLst>
                <a:ext uri="{FF2B5EF4-FFF2-40B4-BE49-F238E27FC236}">
                  <a16:creationId xmlns:a16="http://schemas.microsoft.com/office/drawing/2014/main" id="{35F7323D-3C2A-4E7D-0221-8A27D55C56A1}"/>
                </a:ext>
              </a:extLst>
            </p:cNvPr>
            <p:cNvSpPr txBox="1"/>
            <p:nvPr/>
          </p:nvSpPr>
          <p:spPr>
            <a:xfrm>
              <a:off x="5437439" y="2297736"/>
              <a:ext cx="1390492"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number of groups K</a:t>
              </a:r>
            </a:p>
          </p:txBody>
        </p:sp>
        <p:sp>
          <p:nvSpPr>
            <p:cNvPr id="31" name="TextBox 30">
              <a:extLst>
                <a:ext uri="{FF2B5EF4-FFF2-40B4-BE49-F238E27FC236}">
                  <a16:creationId xmlns:a16="http://schemas.microsoft.com/office/drawing/2014/main" id="{33222BCC-BF64-EA83-54A4-5B31607C5A9D}"/>
                </a:ext>
              </a:extLst>
            </p:cNvPr>
            <p:cNvSpPr txBox="1"/>
            <p:nvPr/>
          </p:nvSpPr>
          <p:spPr>
            <a:xfrm>
              <a:off x="5937493" y="2188221"/>
              <a:ext cx="234360"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a:t>
              </a:r>
            </a:p>
          </p:txBody>
        </p:sp>
        <p:sp>
          <p:nvSpPr>
            <p:cNvPr id="35" name="TextBox 34">
              <a:extLst>
                <a:ext uri="{FF2B5EF4-FFF2-40B4-BE49-F238E27FC236}">
                  <a16:creationId xmlns:a16="http://schemas.microsoft.com/office/drawing/2014/main" id="{BFF889D2-ED97-53B0-3687-6828F107673A}"/>
                </a:ext>
              </a:extLst>
            </p:cNvPr>
            <p:cNvSpPr txBox="1"/>
            <p:nvPr/>
          </p:nvSpPr>
          <p:spPr>
            <a:xfrm>
              <a:off x="5067572" y="1309216"/>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0.10</a:t>
              </a:r>
            </a:p>
          </p:txBody>
        </p:sp>
        <p:sp>
          <p:nvSpPr>
            <p:cNvPr id="36" name="TextBox 35">
              <a:extLst>
                <a:ext uri="{FF2B5EF4-FFF2-40B4-BE49-F238E27FC236}">
                  <a16:creationId xmlns:a16="http://schemas.microsoft.com/office/drawing/2014/main" id="{17D7F858-B6ED-2ACD-7140-D0ABE2F29416}"/>
                </a:ext>
              </a:extLst>
            </p:cNvPr>
            <p:cNvSpPr txBox="1"/>
            <p:nvPr/>
          </p:nvSpPr>
          <p:spPr>
            <a:xfrm>
              <a:off x="5192603" y="1981270"/>
              <a:ext cx="234363"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37" name="TextBox 36">
              <a:extLst>
                <a:ext uri="{FF2B5EF4-FFF2-40B4-BE49-F238E27FC236}">
                  <a16:creationId xmlns:a16="http://schemas.microsoft.com/office/drawing/2014/main" id="{9D72EFE4-EE44-FA78-472B-3E086A460B95}"/>
                </a:ext>
              </a:extLst>
            </p:cNvPr>
            <p:cNvSpPr txBox="1"/>
            <p:nvPr/>
          </p:nvSpPr>
          <p:spPr>
            <a:xfrm rot="16200000">
              <a:off x="4495581" y="1506032"/>
              <a:ext cx="1151277" cy="200053"/>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average silhouette width</a:t>
              </a:r>
            </a:p>
          </p:txBody>
        </p:sp>
        <p:sp>
          <p:nvSpPr>
            <p:cNvPr id="21" name="Oval 20">
              <a:extLst>
                <a:ext uri="{FF2B5EF4-FFF2-40B4-BE49-F238E27FC236}">
                  <a16:creationId xmlns:a16="http://schemas.microsoft.com/office/drawing/2014/main" id="{EE29BEC1-41F5-255F-8B6B-636078DD7747}"/>
                </a:ext>
              </a:extLst>
            </p:cNvPr>
            <p:cNvSpPr>
              <a:spLocks noChangeAspect="1"/>
            </p:cNvSpPr>
            <p:nvPr/>
          </p:nvSpPr>
          <p:spPr>
            <a:xfrm>
              <a:off x="6024184" y="1116045"/>
              <a:ext cx="54864" cy="548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sp>
          <p:nvSpPr>
            <p:cNvPr id="764" name="TextBox 763">
              <a:extLst>
                <a:ext uri="{FF2B5EF4-FFF2-40B4-BE49-F238E27FC236}">
                  <a16:creationId xmlns:a16="http://schemas.microsoft.com/office/drawing/2014/main" id="{7A68E12B-36E2-4BE1-84DE-AD1F10187372}"/>
                </a:ext>
              </a:extLst>
            </p:cNvPr>
            <p:cNvSpPr txBox="1"/>
            <p:nvPr/>
          </p:nvSpPr>
          <p:spPr>
            <a:xfrm>
              <a:off x="6653549" y="2188221"/>
              <a:ext cx="284052"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a:t>
              </a:r>
            </a:p>
          </p:txBody>
        </p:sp>
        <p:grpSp>
          <p:nvGrpSpPr>
            <p:cNvPr id="776" name="Group 775">
              <a:extLst>
                <a:ext uri="{FF2B5EF4-FFF2-40B4-BE49-F238E27FC236}">
                  <a16:creationId xmlns:a16="http://schemas.microsoft.com/office/drawing/2014/main" id="{2FA19D2E-442E-5CB7-DCFA-D3E7A5831132}"/>
                </a:ext>
              </a:extLst>
            </p:cNvPr>
            <p:cNvGrpSpPr/>
            <p:nvPr/>
          </p:nvGrpSpPr>
          <p:grpSpPr>
            <a:xfrm>
              <a:off x="6841818" y="1061055"/>
              <a:ext cx="833883" cy="872720"/>
              <a:chOff x="6895606" y="1091881"/>
              <a:chExt cx="833883" cy="872720"/>
            </a:xfrm>
          </p:grpSpPr>
          <p:pic>
            <p:nvPicPr>
              <p:cNvPr id="24" name="Picture 23" descr="A group of colorful circles with black text&#10;&#10;Description automatically generated">
                <a:extLst>
                  <a:ext uri="{FF2B5EF4-FFF2-40B4-BE49-F238E27FC236}">
                    <a16:creationId xmlns:a16="http://schemas.microsoft.com/office/drawing/2014/main" id="{F512C9BF-BD4C-31A8-EED1-2D0C9630C8A3}"/>
                  </a:ext>
                </a:extLst>
              </p:cNvPr>
              <p:cNvPicPr>
                <a:picLocks noChangeAspect="1"/>
              </p:cNvPicPr>
              <p:nvPr/>
            </p:nvPicPr>
            <p:blipFill rotWithShape="1">
              <a:blip r:embed="rId8"/>
              <a:srcRect t="18614" r="70204"/>
              <a:stretch/>
            </p:blipFill>
            <p:spPr>
              <a:xfrm>
                <a:off x="6944282" y="1286190"/>
                <a:ext cx="191865" cy="624649"/>
              </a:xfrm>
              <a:prstGeom prst="rect">
                <a:avLst/>
              </a:prstGeom>
            </p:spPr>
          </p:pic>
          <p:grpSp>
            <p:nvGrpSpPr>
              <p:cNvPr id="773" name="Group 772">
                <a:extLst>
                  <a:ext uri="{FF2B5EF4-FFF2-40B4-BE49-F238E27FC236}">
                    <a16:creationId xmlns:a16="http://schemas.microsoft.com/office/drawing/2014/main" id="{427E58E6-60C7-7091-A100-ADE6F618EEAB}"/>
                  </a:ext>
                </a:extLst>
              </p:cNvPr>
              <p:cNvGrpSpPr/>
              <p:nvPr/>
            </p:nvGrpSpPr>
            <p:grpSpPr>
              <a:xfrm>
                <a:off x="6895606" y="1091881"/>
                <a:ext cx="833883" cy="872720"/>
                <a:chOff x="6895606" y="1091881"/>
                <a:chExt cx="833883" cy="872720"/>
              </a:xfrm>
            </p:grpSpPr>
            <p:sp>
              <p:nvSpPr>
                <p:cNvPr id="767" name="TextBox 766">
                  <a:extLst>
                    <a:ext uri="{FF2B5EF4-FFF2-40B4-BE49-F238E27FC236}">
                      <a16:creationId xmlns:a16="http://schemas.microsoft.com/office/drawing/2014/main" id="{2A72A234-40A3-93F4-C0A2-0411BF3E347F}"/>
                    </a:ext>
                  </a:extLst>
                </p:cNvPr>
                <p:cNvSpPr txBox="1"/>
                <p:nvPr/>
              </p:nvSpPr>
              <p:spPr>
                <a:xfrm>
                  <a:off x="6895606" y="1091881"/>
                  <a:ext cx="833883" cy="200055"/>
                </a:xfrm>
                <a:prstGeom prst="rect">
                  <a:avLst/>
                </a:prstGeom>
                <a:noFill/>
              </p:spPr>
              <p:txBody>
                <a:bodyPr wrap="none" rtlCol="0">
                  <a:spAutoFit/>
                </a:bodyPr>
                <a:lstStyle/>
                <a:p>
                  <a:r>
                    <a:rPr lang="en-US" sz="700" dirty="0"/>
                    <a:t>distance metrics</a:t>
                  </a:r>
                </a:p>
              </p:txBody>
            </p:sp>
            <p:sp>
              <p:nvSpPr>
                <p:cNvPr id="768" name="TextBox 767">
                  <a:extLst>
                    <a:ext uri="{FF2B5EF4-FFF2-40B4-BE49-F238E27FC236}">
                      <a16:creationId xmlns:a16="http://schemas.microsoft.com/office/drawing/2014/main" id="{6DBD407D-BC78-BE1B-2A91-DECD6F81453F}"/>
                    </a:ext>
                  </a:extLst>
                </p:cNvPr>
                <p:cNvSpPr txBox="1"/>
                <p:nvPr/>
              </p:nvSpPr>
              <p:spPr>
                <a:xfrm>
                  <a:off x="7048006" y="1228516"/>
                  <a:ext cx="575799" cy="200055"/>
                </a:xfrm>
                <a:prstGeom prst="rect">
                  <a:avLst/>
                </a:prstGeom>
                <a:noFill/>
              </p:spPr>
              <p:txBody>
                <a:bodyPr wrap="none" rtlCol="0">
                  <a:spAutoFit/>
                </a:bodyPr>
                <a:lstStyle/>
                <a:p>
                  <a:r>
                    <a:rPr lang="en-US" sz="700" dirty="0"/>
                    <a:t>Euclidean</a:t>
                  </a:r>
                </a:p>
              </p:txBody>
            </p:sp>
            <p:sp>
              <p:nvSpPr>
                <p:cNvPr id="769" name="TextBox 768">
                  <a:extLst>
                    <a:ext uri="{FF2B5EF4-FFF2-40B4-BE49-F238E27FC236}">
                      <a16:creationId xmlns:a16="http://schemas.microsoft.com/office/drawing/2014/main" id="{2D41F09E-0898-3929-7321-C19D73D59892}"/>
                    </a:ext>
                  </a:extLst>
                </p:cNvPr>
                <p:cNvSpPr txBox="1"/>
                <p:nvPr/>
              </p:nvSpPr>
              <p:spPr>
                <a:xfrm>
                  <a:off x="7048006" y="1362523"/>
                  <a:ext cx="481222" cy="200055"/>
                </a:xfrm>
                <a:prstGeom prst="rect">
                  <a:avLst/>
                </a:prstGeom>
                <a:noFill/>
              </p:spPr>
              <p:txBody>
                <a:bodyPr wrap="none" rtlCol="0">
                  <a:spAutoFit/>
                </a:bodyPr>
                <a:lstStyle/>
                <a:p>
                  <a:r>
                    <a:rPr lang="en-US" sz="700" dirty="0"/>
                    <a:t>Kendall</a:t>
                  </a:r>
                </a:p>
              </p:txBody>
            </p:sp>
            <p:sp>
              <p:nvSpPr>
                <p:cNvPr id="770" name="TextBox 769">
                  <a:extLst>
                    <a:ext uri="{FF2B5EF4-FFF2-40B4-BE49-F238E27FC236}">
                      <a16:creationId xmlns:a16="http://schemas.microsoft.com/office/drawing/2014/main" id="{439A7BE9-9CB6-BD92-AE3E-E32C7C4DC001}"/>
                    </a:ext>
                  </a:extLst>
                </p:cNvPr>
                <p:cNvSpPr txBox="1"/>
                <p:nvPr/>
              </p:nvSpPr>
              <p:spPr>
                <a:xfrm>
                  <a:off x="7048006" y="1496530"/>
                  <a:ext cx="609462" cy="200055"/>
                </a:xfrm>
                <a:prstGeom prst="rect">
                  <a:avLst/>
                </a:prstGeom>
                <a:noFill/>
              </p:spPr>
              <p:txBody>
                <a:bodyPr wrap="none" rtlCol="0">
                  <a:spAutoFit/>
                </a:bodyPr>
                <a:lstStyle/>
                <a:p>
                  <a:r>
                    <a:rPr lang="en-US" sz="700" dirty="0"/>
                    <a:t>Manhattan</a:t>
                  </a:r>
                </a:p>
              </p:txBody>
            </p:sp>
            <p:sp>
              <p:nvSpPr>
                <p:cNvPr id="771" name="TextBox 770">
                  <a:extLst>
                    <a:ext uri="{FF2B5EF4-FFF2-40B4-BE49-F238E27FC236}">
                      <a16:creationId xmlns:a16="http://schemas.microsoft.com/office/drawing/2014/main" id="{98DF90B3-8F64-7B83-74D1-6E6AF83247CF}"/>
                    </a:ext>
                  </a:extLst>
                </p:cNvPr>
                <p:cNvSpPr txBox="1"/>
                <p:nvPr/>
              </p:nvSpPr>
              <p:spPr>
                <a:xfrm>
                  <a:off x="7048006" y="1630538"/>
                  <a:ext cx="518091" cy="200055"/>
                </a:xfrm>
                <a:prstGeom prst="rect">
                  <a:avLst/>
                </a:prstGeom>
                <a:noFill/>
              </p:spPr>
              <p:txBody>
                <a:bodyPr wrap="none" rtlCol="0">
                  <a:spAutoFit/>
                </a:bodyPr>
                <a:lstStyle/>
                <a:p>
                  <a:r>
                    <a:rPr lang="en-US" sz="700" dirty="0"/>
                    <a:t>Pearson</a:t>
                  </a:r>
                </a:p>
              </p:txBody>
            </p:sp>
            <p:sp>
              <p:nvSpPr>
                <p:cNvPr id="772" name="TextBox 771">
                  <a:extLst>
                    <a:ext uri="{FF2B5EF4-FFF2-40B4-BE49-F238E27FC236}">
                      <a16:creationId xmlns:a16="http://schemas.microsoft.com/office/drawing/2014/main" id="{B1F5D5FD-A47D-31C6-1A6D-B252984E85C1}"/>
                    </a:ext>
                  </a:extLst>
                </p:cNvPr>
                <p:cNvSpPr txBox="1"/>
                <p:nvPr/>
              </p:nvSpPr>
              <p:spPr>
                <a:xfrm>
                  <a:off x="7048006" y="1764546"/>
                  <a:ext cx="598241" cy="200055"/>
                </a:xfrm>
                <a:prstGeom prst="rect">
                  <a:avLst/>
                </a:prstGeom>
                <a:noFill/>
              </p:spPr>
              <p:txBody>
                <a:bodyPr wrap="none" rtlCol="0">
                  <a:spAutoFit/>
                </a:bodyPr>
                <a:lstStyle/>
                <a:p>
                  <a:r>
                    <a:rPr lang="en-US" sz="700" dirty="0"/>
                    <a:t>Spearman</a:t>
                  </a:r>
                </a:p>
              </p:txBody>
            </p:sp>
          </p:grpSp>
        </p:grpSp>
        <p:sp>
          <p:nvSpPr>
            <p:cNvPr id="32" name="TextBox 31">
              <a:extLst>
                <a:ext uri="{FF2B5EF4-FFF2-40B4-BE49-F238E27FC236}">
                  <a16:creationId xmlns:a16="http://schemas.microsoft.com/office/drawing/2014/main" id="{CA7BA846-FBEE-674C-C642-B5868282D1CE}"/>
                </a:ext>
              </a:extLst>
            </p:cNvPr>
            <p:cNvSpPr txBox="1"/>
            <p:nvPr/>
          </p:nvSpPr>
          <p:spPr>
            <a:xfrm>
              <a:off x="5067572" y="1646830"/>
              <a:ext cx="359394"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0.05</a:t>
              </a:r>
            </a:p>
          </p:txBody>
        </p:sp>
      </p:grpSp>
      <p:pic>
        <p:nvPicPr>
          <p:cNvPr id="676" name="Picture 675">
            <a:extLst>
              <a:ext uri="{FF2B5EF4-FFF2-40B4-BE49-F238E27FC236}">
                <a16:creationId xmlns:a16="http://schemas.microsoft.com/office/drawing/2014/main" id="{1C611CD9-88AB-2FE3-1BEA-FC7436375887}"/>
              </a:ext>
            </a:extLst>
          </p:cNvPr>
          <p:cNvPicPr>
            <a:picLocks noChangeAspect="1"/>
          </p:cNvPicPr>
          <p:nvPr/>
        </p:nvPicPr>
        <p:blipFill>
          <a:blip r:embed="rId9"/>
          <a:stretch>
            <a:fillRect/>
          </a:stretch>
        </p:blipFill>
        <p:spPr>
          <a:xfrm>
            <a:off x="4358311" y="904342"/>
            <a:ext cx="88671" cy="865753"/>
          </a:xfrm>
          <a:prstGeom prst="rect">
            <a:avLst/>
          </a:prstGeom>
        </p:spPr>
      </p:pic>
      <p:pic>
        <p:nvPicPr>
          <p:cNvPr id="672" name="Picture 671" descr="A diagram of different shapes&#10;&#10;Description automatically generated with medium confidence">
            <a:extLst>
              <a:ext uri="{FF2B5EF4-FFF2-40B4-BE49-F238E27FC236}">
                <a16:creationId xmlns:a16="http://schemas.microsoft.com/office/drawing/2014/main" id="{3D72A869-FEDA-B6F9-07B8-2FA6CCF155A1}"/>
              </a:ext>
            </a:extLst>
          </p:cNvPr>
          <p:cNvPicPr>
            <a:picLocks noChangeAspect="1"/>
          </p:cNvPicPr>
          <p:nvPr/>
        </p:nvPicPr>
        <p:blipFill>
          <a:blip r:embed="rId10"/>
          <a:srcRect l="7946" t="3128" b="5366"/>
          <a:stretch/>
        </p:blipFill>
        <p:spPr>
          <a:xfrm>
            <a:off x="2725891" y="944630"/>
            <a:ext cx="1036059" cy="1111637"/>
          </a:xfrm>
          <a:prstGeom prst="rect">
            <a:avLst/>
          </a:prstGeom>
        </p:spPr>
      </p:pic>
      <p:grpSp>
        <p:nvGrpSpPr>
          <p:cNvPr id="659" name="Group 658">
            <a:extLst>
              <a:ext uri="{FF2B5EF4-FFF2-40B4-BE49-F238E27FC236}">
                <a16:creationId xmlns:a16="http://schemas.microsoft.com/office/drawing/2014/main" id="{032E8430-8843-58A2-95B2-9D7DE28BD4CB}"/>
              </a:ext>
            </a:extLst>
          </p:cNvPr>
          <p:cNvGrpSpPr/>
          <p:nvPr/>
        </p:nvGrpSpPr>
        <p:grpSpPr>
          <a:xfrm>
            <a:off x="188359" y="486769"/>
            <a:ext cx="1897926" cy="1917990"/>
            <a:chOff x="267734" y="486769"/>
            <a:chExt cx="1897926" cy="1917990"/>
          </a:xfrm>
        </p:grpSpPr>
        <p:pic>
          <p:nvPicPr>
            <p:cNvPr id="651" name="Picture 650" descr="A graph with a curved line&#10;&#10;Description automatically generated">
              <a:extLst>
                <a:ext uri="{FF2B5EF4-FFF2-40B4-BE49-F238E27FC236}">
                  <a16:creationId xmlns:a16="http://schemas.microsoft.com/office/drawing/2014/main" id="{9F052E60-D1C7-6F8C-66F5-7649FC764D26}"/>
                </a:ext>
              </a:extLst>
            </p:cNvPr>
            <p:cNvPicPr>
              <a:picLocks noChangeAspect="1"/>
            </p:cNvPicPr>
            <p:nvPr/>
          </p:nvPicPr>
          <p:blipFill>
            <a:blip r:embed="rId11"/>
            <a:srcRect l="24573" b="14988"/>
            <a:stretch/>
          </p:blipFill>
          <p:spPr>
            <a:xfrm>
              <a:off x="856550" y="743668"/>
              <a:ext cx="1211492" cy="1380407"/>
            </a:xfrm>
            <a:prstGeom prst="rect">
              <a:avLst/>
            </a:prstGeom>
          </p:spPr>
        </p:pic>
        <p:grpSp>
          <p:nvGrpSpPr>
            <p:cNvPr id="41" name="Group 40">
              <a:extLst>
                <a:ext uri="{FF2B5EF4-FFF2-40B4-BE49-F238E27FC236}">
                  <a16:creationId xmlns:a16="http://schemas.microsoft.com/office/drawing/2014/main" id="{2E284D7E-D48C-8395-4325-12E8641693FB}"/>
                </a:ext>
              </a:extLst>
            </p:cNvPr>
            <p:cNvGrpSpPr/>
            <p:nvPr/>
          </p:nvGrpSpPr>
          <p:grpSpPr>
            <a:xfrm>
              <a:off x="267734" y="486769"/>
              <a:ext cx="1836651" cy="1917990"/>
              <a:chOff x="138370" y="350197"/>
              <a:chExt cx="2391374" cy="3057782"/>
            </a:xfrm>
          </p:grpSpPr>
          <p:grpSp>
            <p:nvGrpSpPr>
              <p:cNvPr id="17" name="Group 16">
                <a:extLst>
                  <a:ext uri="{FF2B5EF4-FFF2-40B4-BE49-F238E27FC236}">
                    <a16:creationId xmlns:a16="http://schemas.microsoft.com/office/drawing/2014/main" id="{4603B01D-F0B2-BCB6-A7F8-60A6D2DACD86}"/>
                  </a:ext>
                </a:extLst>
              </p:cNvPr>
              <p:cNvGrpSpPr>
                <a:grpSpLocks/>
              </p:cNvGrpSpPr>
              <p:nvPr/>
            </p:nvGrpSpPr>
            <p:grpSpPr>
              <a:xfrm>
                <a:off x="138370" y="350197"/>
                <a:ext cx="2391374" cy="3057782"/>
                <a:chOff x="-35084" y="258910"/>
                <a:chExt cx="2391374" cy="3180942"/>
              </a:xfrm>
            </p:grpSpPr>
            <p:grpSp>
              <p:nvGrpSpPr>
                <p:cNvPr id="688" name="Google Shape;688;p6"/>
                <p:cNvGrpSpPr/>
                <p:nvPr/>
              </p:nvGrpSpPr>
              <p:grpSpPr>
                <a:xfrm>
                  <a:off x="-35084" y="258910"/>
                  <a:ext cx="2391374" cy="2668043"/>
                  <a:chOff x="-278253" y="3388901"/>
                  <a:chExt cx="2391374" cy="2668043"/>
                </a:xfrm>
              </p:grpSpPr>
              <p:sp>
                <p:nvSpPr>
                  <p:cNvPr id="689" name="Google Shape;689;p6"/>
                  <p:cNvSpPr/>
                  <p:nvPr/>
                </p:nvSpPr>
                <p:spPr>
                  <a:xfrm>
                    <a:off x="-278253" y="3393553"/>
                    <a:ext cx="340085"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A</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cxnSp>
                <p:nvCxnSpPr>
                  <p:cNvPr id="691" name="Google Shape;691;p6"/>
                  <p:cNvCxnSpPr>
                    <a:cxnSpLocks/>
                  </p:cNvCxnSpPr>
                  <p:nvPr/>
                </p:nvCxnSpPr>
                <p:spPr>
                  <a:xfrm>
                    <a:off x="1250433" y="4163451"/>
                    <a:ext cx="18400" cy="1893493"/>
                  </a:xfrm>
                  <a:prstGeom prst="straightConnector1">
                    <a:avLst/>
                  </a:prstGeom>
                  <a:noFill/>
                  <a:ln w="19050" cap="flat" cmpd="sng">
                    <a:solidFill>
                      <a:srgbClr val="C00000"/>
                    </a:solidFill>
                    <a:prstDash val="dash"/>
                    <a:miter lim="800000"/>
                    <a:headEnd type="none" w="sm" len="sm"/>
                    <a:tailEnd type="none" w="sm" len="sm"/>
                  </a:ln>
                </p:spPr>
              </p:cxnSp>
              <p:sp>
                <p:nvSpPr>
                  <p:cNvPr id="692" name="Google Shape;692;p6"/>
                  <p:cNvSpPr txBox="1"/>
                  <p:nvPr/>
                </p:nvSpPr>
                <p:spPr>
                  <a:xfrm>
                    <a:off x="1184250" y="4258527"/>
                    <a:ext cx="699875" cy="331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700" b="0" i="0" u="none" strike="noStrike" cap="none" dirty="0">
                        <a:solidFill>
                          <a:schemeClr val="dk1"/>
                        </a:solidFill>
                        <a:latin typeface="Arial" panose="020B0604020202020204" pitchFamily="34" charset="0"/>
                        <a:ea typeface="Calibri"/>
                        <a:cs typeface="Arial" panose="020B0604020202020204" pitchFamily="34" charset="0"/>
                        <a:sym typeface="Calibri"/>
                      </a:rPr>
                      <a:t>PC=500</a:t>
                    </a:r>
                    <a:endParaRPr sz="7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693" name="Google Shape;693;p6"/>
                  <p:cNvSpPr txBox="1"/>
                  <p:nvPr/>
                </p:nvSpPr>
                <p:spPr>
                  <a:xfrm>
                    <a:off x="61832" y="3388901"/>
                    <a:ext cx="2051289" cy="408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Dimensional reduction</a:t>
                    </a:r>
                    <a:endParaRPr sz="1000" b="0" i="0" u="none" strike="noStrike" cap="none" dirty="0">
                      <a:solidFill>
                        <a:srgbClr val="000000"/>
                      </a:solidFill>
                      <a:latin typeface="Arial" panose="020B0604020202020204" pitchFamily="34" charset="0"/>
                      <a:cs typeface="Arial" panose="020B0604020202020204" pitchFamily="34" charset="0"/>
                      <a:sym typeface="Arial"/>
                    </a:endParaRPr>
                  </a:p>
                </p:txBody>
              </p:sp>
            </p:grpSp>
            <p:sp>
              <p:nvSpPr>
                <p:cNvPr id="7" name="TextBox 6">
                  <a:extLst>
                    <a:ext uri="{FF2B5EF4-FFF2-40B4-BE49-F238E27FC236}">
                      <a16:creationId xmlns:a16="http://schemas.microsoft.com/office/drawing/2014/main" id="{EA77CF70-83BC-326F-39CA-1A7D975B00D2}"/>
                    </a:ext>
                  </a:extLst>
                </p:cNvPr>
                <p:cNvSpPr txBox="1"/>
                <p:nvPr/>
              </p:nvSpPr>
              <p:spPr>
                <a:xfrm>
                  <a:off x="907558" y="3108065"/>
                  <a:ext cx="132158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Principal Component</a:t>
                  </a:r>
                </a:p>
              </p:txBody>
            </p:sp>
            <p:sp>
              <p:nvSpPr>
                <p:cNvPr id="8" name="TextBox 7">
                  <a:extLst>
                    <a:ext uri="{FF2B5EF4-FFF2-40B4-BE49-F238E27FC236}">
                      <a16:creationId xmlns:a16="http://schemas.microsoft.com/office/drawing/2014/main" id="{6256FEB5-8D3D-698F-D1F1-EA04712564CA}"/>
                    </a:ext>
                  </a:extLst>
                </p:cNvPr>
                <p:cNvSpPr txBox="1"/>
                <p:nvPr/>
              </p:nvSpPr>
              <p:spPr>
                <a:xfrm>
                  <a:off x="696310" y="2907819"/>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a:t>
                  </a:r>
                </a:p>
              </p:txBody>
            </p:sp>
            <p:sp>
              <p:nvSpPr>
                <p:cNvPr id="9" name="TextBox 8">
                  <a:extLst>
                    <a:ext uri="{FF2B5EF4-FFF2-40B4-BE49-F238E27FC236}">
                      <a16:creationId xmlns:a16="http://schemas.microsoft.com/office/drawing/2014/main" id="{1B59353C-6AEB-D129-B47E-28554DC09087}"/>
                    </a:ext>
                  </a:extLst>
                </p:cNvPr>
                <p:cNvSpPr txBox="1"/>
                <p:nvPr/>
              </p:nvSpPr>
              <p:spPr>
                <a:xfrm>
                  <a:off x="964936"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250</a:t>
                  </a:r>
                </a:p>
              </p:txBody>
            </p:sp>
            <p:sp>
              <p:nvSpPr>
                <p:cNvPr id="10" name="TextBox 9">
                  <a:extLst>
                    <a:ext uri="{FF2B5EF4-FFF2-40B4-BE49-F238E27FC236}">
                      <a16:creationId xmlns:a16="http://schemas.microsoft.com/office/drawing/2014/main" id="{DF28D800-401C-E36A-46C8-EC3A364F51C3}"/>
                    </a:ext>
                  </a:extLst>
                </p:cNvPr>
                <p:cNvSpPr txBox="1"/>
                <p:nvPr/>
              </p:nvSpPr>
              <p:spPr>
                <a:xfrm>
                  <a:off x="1298184"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500</a:t>
                  </a:r>
                </a:p>
              </p:txBody>
            </p:sp>
            <p:sp>
              <p:nvSpPr>
                <p:cNvPr id="11" name="TextBox 10">
                  <a:extLst>
                    <a:ext uri="{FF2B5EF4-FFF2-40B4-BE49-F238E27FC236}">
                      <a16:creationId xmlns:a16="http://schemas.microsoft.com/office/drawing/2014/main" id="{9C6010BF-D012-1DD0-1DC6-FC3001117DFB}"/>
                    </a:ext>
                  </a:extLst>
                </p:cNvPr>
                <p:cNvSpPr txBox="1"/>
                <p:nvPr/>
              </p:nvSpPr>
              <p:spPr>
                <a:xfrm>
                  <a:off x="1628661" y="2907819"/>
                  <a:ext cx="434547"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750</a:t>
                  </a:r>
                </a:p>
              </p:txBody>
            </p:sp>
            <p:sp>
              <p:nvSpPr>
                <p:cNvPr id="12" name="TextBox 11">
                  <a:extLst>
                    <a:ext uri="{FF2B5EF4-FFF2-40B4-BE49-F238E27FC236}">
                      <a16:creationId xmlns:a16="http://schemas.microsoft.com/office/drawing/2014/main" id="{2F8A2FE0-C4D9-3877-57E6-34448D91642C}"/>
                    </a:ext>
                  </a:extLst>
                </p:cNvPr>
                <p:cNvSpPr txBox="1"/>
                <p:nvPr/>
              </p:nvSpPr>
              <p:spPr>
                <a:xfrm>
                  <a:off x="513078" y="675546"/>
                  <a:ext cx="305144"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E2D619C-3445-6563-80DF-AEA354DAF842}"/>
                    </a:ext>
                  </a:extLst>
                </p:cNvPr>
                <p:cNvSpPr txBox="1"/>
                <p:nvPr/>
              </p:nvSpPr>
              <p:spPr>
                <a:xfrm>
                  <a:off x="350280" y="1193309"/>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0.75</a:t>
                  </a:r>
                </a:p>
              </p:txBody>
            </p:sp>
            <p:sp>
              <p:nvSpPr>
                <p:cNvPr id="14" name="TextBox 13">
                  <a:extLst>
                    <a:ext uri="{FF2B5EF4-FFF2-40B4-BE49-F238E27FC236}">
                      <a16:creationId xmlns:a16="http://schemas.microsoft.com/office/drawing/2014/main" id="{543E7340-14DA-33E9-A71F-1F13BC2EAC1D}"/>
                    </a:ext>
                  </a:extLst>
                </p:cNvPr>
                <p:cNvSpPr txBox="1"/>
                <p:nvPr/>
              </p:nvSpPr>
              <p:spPr>
                <a:xfrm>
                  <a:off x="352974" y="1711072"/>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0.50</a:t>
                  </a:r>
                </a:p>
              </p:txBody>
            </p:sp>
            <p:sp>
              <p:nvSpPr>
                <p:cNvPr id="15" name="TextBox 14">
                  <a:extLst>
                    <a:ext uri="{FF2B5EF4-FFF2-40B4-BE49-F238E27FC236}">
                      <a16:creationId xmlns:a16="http://schemas.microsoft.com/office/drawing/2014/main" id="{5D83FD7E-2387-082C-064A-FED3EE8541A5}"/>
                    </a:ext>
                  </a:extLst>
                </p:cNvPr>
                <p:cNvSpPr txBox="1"/>
                <p:nvPr/>
              </p:nvSpPr>
              <p:spPr>
                <a:xfrm>
                  <a:off x="350280" y="2228836"/>
                  <a:ext cx="467942" cy="331787"/>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0.25</a:t>
                  </a:r>
                </a:p>
              </p:txBody>
            </p:sp>
            <p:sp>
              <p:nvSpPr>
                <p:cNvPr id="16" name="TextBox 15">
                  <a:extLst>
                    <a:ext uri="{FF2B5EF4-FFF2-40B4-BE49-F238E27FC236}">
                      <a16:creationId xmlns:a16="http://schemas.microsoft.com/office/drawing/2014/main" id="{A3128057-FF22-4F6E-B981-C2DDA317FF49}"/>
                    </a:ext>
                  </a:extLst>
                </p:cNvPr>
                <p:cNvSpPr txBox="1"/>
                <p:nvPr/>
              </p:nvSpPr>
              <p:spPr>
                <a:xfrm rot="16200000">
                  <a:off x="-835185" y="1601237"/>
                  <a:ext cx="2210977" cy="40073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Cumulative proportion of variance explained</a:t>
                  </a:r>
                </a:p>
              </p:txBody>
            </p:sp>
          </p:grpSp>
          <p:sp>
            <p:nvSpPr>
              <p:cNvPr id="18" name="Oval 17">
                <a:extLst>
                  <a:ext uri="{FF2B5EF4-FFF2-40B4-BE49-F238E27FC236}">
                    <a16:creationId xmlns:a16="http://schemas.microsoft.com/office/drawing/2014/main" id="{98E680CF-05A6-142F-D0D7-9B66C65AD23E}"/>
                  </a:ext>
                </a:extLst>
              </p:cNvPr>
              <p:cNvSpPr>
                <a:spLocks noChangeAspect="1"/>
              </p:cNvSpPr>
              <p:nvPr/>
            </p:nvSpPr>
            <p:spPr>
              <a:xfrm>
                <a:off x="1631053" y="1068944"/>
                <a:ext cx="83340" cy="10204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latin typeface="Arial" panose="020B0604020202020204" pitchFamily="34" charset="0"/>
                  <a:cs typeface="Arial" panose="020B0604020202020204" pitchFamily="34" charset="0"/>
                </a:endParaRPr>
              </a:p>
            </p:txBody>
          </p:sp>
        </p:grpSp>
        <p:sp>
          <p:nvSpPr>
            <p:cNvPr id="656" name="TextBox 655">
              <a:extLst>
                <a:ext uri="{FF2B5EF4-FFF2-40B4-BE49-F238E27FC236}">
                  <a16:creationId xmlns:a16="http://schemas.microsoft.com/office/drawing/2014/main" id="{2F6540CD-F5B5-6191-931F-FB08A3239AFA}"/>
                </a:ext>
              </a:extLst>
            </p:cNvPr>
            <p:cNvSpPr txBox="1"/>
            <p:nvPr/>
          </p:nvSpPr>
          <p:spPr>
            <a:xfrm>
              <a:off x="1782222" y="2083757"/>
              <a:ext cx="383438" cy="200055"/>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1000</a:t>
              </a:r>
            </a:p>
          </p:txBody>
        </p:sp>
      </p:grpSp>
      <p:pic>
        <p:nvPicPr>
          <p:cNvPr id="27" name="Picture 26" descr="A graph of different sizes and sizes&#10;&#10;Description automatically generated">
            <a:extLst>
              <a:ext uri="{FF2B5EF4-FFF2-40B4-BE49-F238E27FC236}">
                <a16:creationId xmlns:a16="http://schemas.microsoft.com/office/drawing/2014/main" id="{084DA44F-2473-3202-EBB5-5A1036D38F9D}"/>
              </a:ext>
            </a:extLst>
          </p:cNvPr>
          <p:cNvPicPr>
            <a:picLocks noChangeAspect="1"/>
          </p:cNvPicPr>
          <p:nvPr/>
        </p:nvPicPr>
        <p:blipFill>
          <a:blip r:embed="rId12"/>
          <a:stretch>
            <a:fillRect/>
          </a:stretch>
        </p:blipFill>
        <p:spPr>
          <a:xfrm>
            <a:off x="380860" y="6137498"/>
            <a:ext cx="2286000" cy="2295809"/>
          </a:xfrm>
          <a:prstGeom prst="rect">
            <a:avLst/>
          </a:prstGeom>
        </p:spPr>
      </p:pic>
      <p:grpSp>
        <p:nvGrpSpPr>
          <p:cNvPr id="55" name="Group 54">
            <a:extLst>
              <a:ext uri="{FF2B5EF4-FFF2-40B4-BE49-F238E27FC236}">
                <a16:creationId xmlns:a16="http://schemas.microsoft.com/office/drawing/2014/main" id="{19F7FD30-6CD4-C446-9A12-EACD2DAB9E24}"/>
              </a:ext>
            </a:extLst>
          </p:cNvPr>
          <p:cNvGrpSpPr/>
          <p:nvPr/>
        </p:nvGrpSpPr>
        <p:grpSpPr>
          <a:xfrm>
            <a:off x="6613220" y="3716005"/>
            <a:ext cx="769438" cy="1070263"/>
            <a:chOff x="6548902" y="3919623"/>
            <a:chExt cx="769438" cy="1070263"/>
          </a:xfrm>
        </p:grpSpPr>
        <p:sp>
          <p:nvSpPr>
            <p:cNvPr id="30" name="Google Shape;354;p2">
              <a:extLst>
                <a:ext uri="{FF2B5EF4-FFF2-40B4-BE49-F238E27FC236}">
                  <a16:creationId xmlns:a16="http://schemas.microsoft.com/office/drawing/2014/main" id="{67D86A08-A312-717C-82B2-3D9CE0B38B5E}"/>
                </a:ext>
              </a:extLst>
            </p:cNvPr>
            <p:cNvSpPr txBox="1"/>
            <p:nvPr/>
          </p:nvSpPr>
          <p:spPr>
            <a:xfrm>
              <a:off x="6862814" y="4774483"/>
              <a:ext cx="31371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38" name="Google Shape;355;p2">
              <a:extLst>
                <a:ext uri="{FF2B5EF4-FFF2-40B4-BE49-F238E27FC236}">
                  <a16:creationId xmlns:a16="http://schemas.microsoft.com/office/drawing/2014/main" id="{C6C22271-C199-DE21-C59A-848B22A4EACC}"/>
                </a:ext>
              </a:extLst>
            </p:cNvPr>
            <p:cNvSpPr txBox="1"/>
            <p:nvPr/>
          </p:nvSpPr>
          <p:spPr>
            <a:xfrm>
              <a:off x="6862814" y="4572473"/>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0</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2" name="Google Shape;356;p2">
              <a:extLst>
                <a:ext uri="{FF2B5EF4-FFF2-40B4-BE49-F238E27FC236}">
                  <a16:creationId xmlns:a16="http://schemas.microsoft.com/office/drawing/2014/main" id="{65EB9036-A673-A553-B1D6-05C4F7DF16B6}"/>
                </a:ext>
              </a:extLst>
            </p:cNvPr>
            <p:cNvSpPr txBox="1"/>
            <p:nvPr/>
          </p:nvSpPr>
          <p:spPr>
            <a:xfrm>
              <a:off x="6862814" y="4370462"/>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2</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357;p2">
              <a:extLst>
                <a:ext uri="{FF2B5EF4-FFF2-40B4-BE49-F238E27FC236}">
                  <a16:creationId xmlns:a16="http://schemas.microsoft.com/office/drawing/2014/main" id="{44926CE1-18B4-2794-89F9-608FEFC90725}"/>
                </a:ext>
              </a:extLst>
            </p:cNvPr>
            <p:cNvSpPr txBox="1"/>
            <p:nvPr/>
          </p:nvSpPr>
          <p:spPr>
            <a:xfrm>
              <a:off x="6862814" y="4168451"/>
              <a:ext cx="197089"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1"/>
                  </a:solidFill>
                  <a:latin typeface="Arial" panose="020B0604020202020204" pitchFamily="34" charset="0"/>
                  <a:ea typeface="Calibri"/>
                  <a:cs typeface="Arial" panose="020B0604020202020204" pitchFamily="34" charset="0"/>
                  <a:sym typeface="Calibri"/>
                </a:rPr>
                <a:t>4</a:t>
              </a:r>
              <a:endParaRPr sz="8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44" name="Google Shape;358;p2">
              <a:extLst>
                <a:ext uri="{FF2B5EF4-FFF2-40B4-BE49-F238E27FC236}">
                  <a16:creationId xmlns:a16="http://schemas.microsoft.com/office/drawing/2014/main" id="{7E5C3D00-A02D-9FBE-4978-DCEC5DEF2ED1}"/>
                </a:ext>
              </a:extLst>
            </p:cNvPr>
            <p:cNvSpPr txBox="1"/>
            <p:nvPr/>
          </p:nvSpPr>
          <p:spPr>
            <a:xfrm>
              <a:off x="6548902" y="3919623"/>
              <a:ext cx="76943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dk1"/>
                  </a:solidFill>
                  <a:latin typeface="Arial" panose="020B0604020202020204" pitchFamily="34" charset="0"/>
                  <a:ea typeface="Calibri"/>
                  <a:cs typeface="Arial" panose="020B0604020202020204" pitchFamily="34" charset="0"/>
                  <a:sym typeface="Calibri"/>
                </a:rPr>
                <a:t>Normalized PageRank</a:t>
              </a:r>
              <a:endParaRPr sz="8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45" name="Google Shape;359;p2">
              <a:extLst>
                <a:ext uri="{FF2B5EF4-FFF2-40B4-BE49-F238E27FC236}">
                  <a16:creationId xmlns:a16="http://schemas.microsoft.com/office/drawing/2014/main" id="{CBDD83D7-6EA1-29E4-58CA-A05DEE17557B}"/>
                </a:ext>
              </a:extLst>
            </p:cNvPr>
            <p:cNvPicPr preferRelativeResize="0"/>
            <p:nvPr/>
          </p:nvPicPr>
          <p:blipFill rotWithShape="1">
            <a:blip r:embed="rId13">
              <a:alphaModFix/>
            </a:blip>
            <a:srcRect l="14942"/>
            <a:stretch/>
          </p:blipFill>
          <p:spPr>
            <a:xfrm>
              <a:off x="6801925" y="4259394"/>
              <a:ext cx="131696" cy="6491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7"/>
          <p:cNvSpPr txBox="1"/>
          <p:nvPr/>
        </p:nvSpPr>
        <p:spPr>
          <a:xfrm>
            <a:off x="-1" y="0"/>
            <a:ext cx="53975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panose="020B0604020202020204" pitchFamily="34" charset="0"/>
                <a:ea typeface="Calibri"/>
                <a:cs typeface="Arial" panose="020B0604020202020204" pitchFamily="34" charset="0"/>
                <a:sym typeface="Calibri"/>
              </a:rPr>
              <a:t>Fig. S3 Unsupervised clustering across cell types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77" name="Group 776">
            <a:extLst>
              <a:ext uri="{FF2B5EF4-FFF2-40B4-BE49-F238E27FC236}">
                <a16:creationId xmlns:a16="http://schemas.microsoft.com/office/drawing/2014/main" id="{F25FCB38-ECF3-87A8-57D0-F7FE8940BF2A}"/>
              </a:ext>
            </a:extLst>
          </p:cNvPr>
          <p:cNvGrpSpPr/>
          <p:nvPr/>
        </p:nvGrpSpPr>
        <p:grpSpPr>
          <a:xfrm>
            <a:off x="131136" y="382594"/>
            <a:ext cx="3587721" cy="246181"/>
            <a:chOff x="386312" y="382594"/>
            <a:chExt cx="3587721" cy="246181"/>
          </a:xfrm>
        </p:grpSpPr>
        <p:sp>
          <p:nvSpPr>
            <p:cNvPr id="750" name="Google Shape;750;p7"/>
            <p:cNvSpPr/>
            <p:nvPr/>
          </p:nvSpPr>
          <p:spPr>
            <a:xfrm>
              <a:off x="386312" y="382594"/>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A</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51" name="Google Shape;751;p7"/>
            <p:cNvSpPr txBox="1"/>
            <p:nvPr/>
          </p:nvSpPr>
          <p:spPr>
            <a:xfrm>
              <a:off x="762548" y="382594"/>
              <a:ext cx="32114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Heatmap of participants in G2 across cell types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40" name="Group 739">
            <a:extLst>
              <a:ext uri="{FF2B5EF4-FFF2-40B4-BE49-F238E27FC236}">
                <a16:creationId xmlns:a16="http://schemas.microsoft.com/office/drawing/2014/main" id="{031071B3-CE04-7FB5-151E-B1E37AF884AB}"/>
              </a:ext>
            </a:extLst>
          </p:cNvPr>
          <p:cNvGrpSpPr/>
          <p:nvPr/>
        </p:nvGrpSpPr>
        <p:grpSpPr>
          <a:xfrm>
            <a:off x="-3562090" y="3803441"/>
            <a:ext cx="2463781" cy="2268983"/>
            <a:chOff x="2587544" y="6622399"/>
            <a:chExt cx="2463781" cy="2268983"/>
          </a:xfrm>
        </p:grpSpPr>
        <p:sp>
          <p:nvSpPr>
            <p:cNvPr id="730" name="TextBox 729">
              <a:extLst>
                <a:ext uri="{FF2B5EF4-FFF2-40B4-BE49-F238E27FC236}">
                  <a16:creationId xmlns:a16="http://schemas.microsoft.com/office/drawing/2014/main" id="{CD33F0F5-DCAE-22C0-9B5B-AAB8A34ED630}"/>
                </a:ext>
              </a:extLst>
            </p:cNvPr>
            <p:cNvSpPr txBox="1"/>
            <p:nvPr/>
          </p:nvSpPr>
          <p:spPr>
            <a:xfrm>
              <a:off x="3087201" y="7544549"/>
              <a:ext cx="575799" cy="1105367"/>
            </a:xfrm>
            <a:prstGeom prst="rect">
              <a:avLst/>
            </a:prstGeom>
            <a:noFill/>
          </p:spPr>
          <p:txBody>
            <a:bodyPr wrap="none" rtlCol="0">
              <a:spAutoFit/>
            </a:bodyPr>
            <a:lstStyle/>
            <a:p>
              <a:pPr>
                <a:lnSpc>
                  <a:spcPct val="150000"/>
                </a:lnSpc>
              </a:pPr>
              <a:r>
                <a:rPr lang="en-US" sz="900" dirty="0"/>
                <a:t>ROBO</a:t>
              </a:r>
            </a:p>
            <a:p>
              <a:pPr>
                <a:lnSpc>
                  <a:spcPct val="150000"/>
                </a:lnSpc>
              </a:pPr>
              <a:r>
                <a:rPr lang="en-US" sz="900" dirty="0"/>
                <a:t>SUMO</a:t>
              </a:r>
            </a:p>
            <a:p>
              <a:pPr>
                <a:lnSpc>
                  <a:spcPct val="150000"/>
                </a:lnSpc>
              </a:pPr>
              <a:r>
                <a:rPr lang="en-US" sz="900" dirty="0"/>
                <a:t>NF-kB</a:t>
              </a:r>
            </a:p>
            <a:p>
              <a:pPr>
                <a:lnSpc>
                  <a:spcPct val="150000"/>
                </a:lnSpc>
              </a:pPr>
              <a:r>
                <a:rPr lang="en-US" sz="900" dirty="0"/>
                <a:t>RUNX2</a:t>
              </a:r>
            </a:p>
            <a:p>
              <a:pPr>
                <a:lnSpc>
                  <a:spcPct val="150000"/>
                </a:lnSpc>
              </a:pPr>
              <a:r>
                <a:rPr lang="en-US" sz="900" dirty="0"/>
                <a:t>TNF</a:t>
              </a:r>
            </a:p>
          </p:txBody>
        </p:sp>
        <p:grpSp>
          <p:nvGrpSpPr>
            <p:cNvPr id="739" name="Group 738">
              <a:extLst>
                <a:ext uri="{FF2B5EF4-FFF2-40B4-BE49-F238E27FC236}">
                  <a16:creationId xmlns:a16="http://schemas.microsoft.com/office/drawing/2014/main" id="{8A6B4A41-8B26-A655-3943-9E0FB64E3BF7}"/>
                </a:ext>
              </a:extLst>
            </p:cNvPr>
            <p:cNvGrpSpPr/>
            <p:nvPr/>
          </p:nvGrpSpPr>
          <p:grpSpPr>
            <a:xfrm>
              <a:off x="2587544" y="6622399"/>
              <a:ext cx="2463781" cy="2268983"/>
              <a:chOff x="2587544" y="6565693"/>
              <a:chExt cx="2463781" cy="2268983"/>
            </a:xfrm>
          </p:grpSpPr>
          <p:grpSp>
            <p:nvGrpSpPr>
              <p:cNvPr id="738" name="Group 737">
                <a:extLst>
                  <a:ext uri="{FF2B5EF4-FFF2-40B4-BE49-F238E27FC236}">
                    <a16:creationId xmlns:a16="http://schemas.microsoft.com/office/drawing/2014/main" id="{71F4F63E-5BBD-D884-C642-960E0D130052}"/>
                  </a:ext>
                </a:extLst>
              </p:cNvPr>
              <p:cNvGrpSpPr/>
              <p:nvPr/>
            </p:nvGrpSpPr>
            <p:grpSpPr>
              <a:xfrm>
                <a:off x="2677728" y="6874114"/>
                <a:ext cx="969818" cy="747091"/>
                <a:chOff x="2677728" y="6874114"/>
                <a:chExt cx="969818" cy="747091"/>
              </a:xfrm>
            </p:grpSpPr>
            <p:sp>
              <p:nvSpPr>
                <p:cNvPr id="731" name="TextBox 730">
                  <a:extLst>
                    <a:ext uri="{FF2B5EF4-FFF2-40B4-BE49-F238E27FC236}">
                      <a16:creationId xmlns:a16="http://schemas.microsoft.com/office/drawing/2014/main" id="{6EFAC737-C714-8493-8C30-86CBF97C902D}"/>
                    </a:ext>
                  </a:extLst>
                </p:cNvPr>
                <p:cNvSpPr txBox="1"/>
                <p:nvPr/>
              </p:nvSpPr>
              <p:spPr>
                <a:xfrm>
                  <a:off x="3334640" y="7037248"/>
                  <a:ext cx="312906" cy="230832"/>
                </a:xfrm>
                <a:prstGeom prst="rect">
                  <a:avLst/>
                </a:prstGeom>
                <a:noFill/>
              </p:spPr>
              <p:txBody>
                <a:bodyPr wrap="none" rtlCol="0">
                  <a:spAutoFit/>
                </a:bodyPr>
                <a:lstStyle/>
                <a:p>
                  <a:r>
                    <a:rPr lang="en-US" sz="900" dirty="0"/>
                    <a:t>20</a:t>
                  </a:r>
                </a:p>
              </p:txBody>
            </p:sp>
            <p:sp>
              <p:nvSpPr>
                <p:cNvPr id="732" name="TextBox 731">
                  <a:extLst>
                    <a:ext uri="{FF2B5EF4-FFF2-40B4-BE49-F238E27FC236}">
                      <a16:creationId xmlns:a16="http://schemas.microsoft.com/office/drawing/2014/main" id="{15B57E69-B02A-4499-9462-8BF0C3C63070}"/>
                    </a:ext>
                  </a:extLst>
                </p:cNvPr>
                <p:cNvSpPr txBox="1"/>
                <p:nvPr/>
              </p:nvSpPr>
              <p:spPr>
                <a:xfrm>
                  <a:off x="3334640" y="7211969"/>
                  <a:ext cx="312906" cy="230832"/>
                </a:xfrm>
                <a:prstGeom prst="rect">
                  <a:avLst/>
                </a:prstGeom>
                <a:noFill/>
              </p:spPr>
              <p:txBody>
                <a:bodyPr wrap="none" rtlCol="0">
                  <a:spAutoFit/>
                </a:bodyPr>
                <a:lstStyle/>
                <a:p>
                  <a:r>
                    <a:rPr lang="en-US" sz="900" dirty="0"/>
                    <a:t>10</a:t>
                  </a:r>
                </a:p>
              </p:txBody>
            </p:sp>
            <p:sp>
              <p:nvSpPr>
                <p:cNvPr id="733" name="TextBox 732">
                  <a:extLst>
                    <a:ext uri="{FF2B5EF4-FFF2-40B4-BE49-F238E27FC236}">
                      <a16:creationId xmlns:a16="http://schemas.microsoft.com/office/drawing/2014/main" id="{0B82CE68-B70C-9FD6-5922-7C2A3A9A666E}"/>
                    </a:ext>
                  </a:extLst>
                </p:cNvPr>
                <p:cNvSpPr txBox="1"/>
                <p:nvPr/>
              </p:nvSpPr>
              <p:spPr>
                <a:xfrm>
                  <a:off x="3398760" y="7390373"/>
                  <a:ext cx="248786" cy="230832"/>
                </a:xfrm>
                <a:prstGeom prst="rect">
                  <a:avLst/>
                </a:prstGeom>
                <a:noFill/>
              </p:spPr>
              <p:txBody>
                <a:bodyPr wrap="none" rtlCol="0">
                  <a:spAutoFit/>
                </a:bodyPr>
                <a:lstStyle/>
                <a:p>
                  <a:r>
                    <a:rPr lang="en-US" sz="900" dirty="0"/>
                    <a:t>0</a:t>
                  </a:r>
                </a:p>
              </p:txBody>
            </p:sp>
            <p:sp>
              <p:nvSpPr>
                <p:cNvPr id="734" name="TextBox 733">
                  <a:extLst>
                    <a:ext uri="{FF2B5EF4-FFF2-40B4-BE49-F238E27FC236}">
                      <a16:creationId xmlns:a16="http://schemas.microsoft.com/office/drawing/2014/main" id="{2EE6488D-9B6E-B698-2204-6724EDAD626F}"/>
                    </a:ext>
                  </a:extLst>
                </p:cNvPr>
                <p:cNvSpPr txBox="1"/>
                <p:nvPr/>
              </p:nvSpPr>
              <p:spPr>
                <a:xfrm>
                  <a:off x="2677728" y="7020121"/>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35" name="TextBox 734">
                  <a:extLst>
                    <a:ext uri="{FF2B5EF4-FFF2-40B4-BE49-F238E27FC236}">
                      <a16:creationId xmlns:a16="http://schemas.microsoft.com/office/drawing/2014/main" id="{FF5B6E0B-C02D-913C-A9F4-417D145377FA}"/>
                    </a:ext>
                  </a:extLst>
                </p:cNvPr>
                <p:cNvSpPr txBox="1"/>
                <p:nvPr/>
              </p:nvSpPr>
              <p:spPr>
                <a:xfrm>
                  <a:off x="3334640" y="6874114"/>
                  <a:ext cx="312906" cy="230832"/>
                </a:xfrm>
                <a:prstGeom prst="rect">
                  <a:avLst/>
                </a:prstGeom>
                <a:noFill/>
              </p:spPr>
              <p:txBody>
                <a:bodyPr wrap="none" rtlCol="0">
                  <a:spAutoFit/>
                </a:bodyPr>
                <a:lstStyle/>
                <a:p>
                  <a:r>
                    <a:rPr lang="en-US" sz="900" dirty="0"/>
                    <a:t>30</a:t>
                  </a:r>
                </a:p>
              </p:txBody>
            </p:sp>
          </p:grpSp>
          <p:grpSp>
            <p:nvGrpSpPr>
              <p:cNvPr id="737" name="Group 736">
                <a:extLst>
                  <a:ext uri="{FF2B5EF4-FFF2-40B4-BE49-F238E27FC236}">
                    <a16:creationId xmlns:a16="http://schemas.microsoft.com/office/drawing/2014/main" id="{FB1ED49F-50C0-3846-B12B-C4EDEF9F5F8C}"/>
                  </a:ext>
                </a:extLst>
              </p:cNvPr>
              <p:cNvGrpSpPr/>
              <p:nvPr/>
            </p:nvGrpSpPr>
            <p:grpSpPr>
              <a:xfrm>
                <a:off x="2587544" y="6565693"/>
                <a:ext cx="2463781" cy="2268983"/>
                <a:chOff x="2587544" y="6565693"/>
                <a:chExt cx="2463781" cy="2268983"/>
              </a:xfrm>
            </p:grpSpPr>
            <p:grpSp>
              <p:nvGrpSpPr>
                <p:cNvPr id="721" name="Google Shape;562;p4">
                  <a:extLst>
                    <a:ext uri="{FF2B5EF4-FFF2-40B4-BE49-F238E27FC236}">
                      <a16:creationId xmlns:a16="http://schemas.microsoft.com/office/drawing/2014/main" id="{5E2006BB-EE51-7B6E-4A68-0A423B48B07C}"/>
                    </a:ext>
                  </a:extLst>
                </p:cNvPr>
                <p:cNvGrpSpPr/>
                <p:nvPr/>
              </p:nvGrpSpPr>
              <p:grpSpPr>
                <a:xfrm>
                  <a:off x="2587544" y="6565693"/>
                  <a:ext cx="2463781" cy="2038151"/>
                  <a:chOff x="5291894" y="3501772"/>
                  <a:chExt cx="2463781" cy="2038151"/>
                </a:xfrm>
              </p:grpSpPr>
              <p:pic>
                <p:nvPicPr>
                  <p:cNvPr id="722" name="Google Shape;563;p4" descr="A graph of different sizes and numbers&#10;&#10;Description automatically generated">
                    <a:extLst>
                      <a:ext uri="{FF2B5EF4-FFF2-40B4-BE49-F238E27FC236}">
                        <a16:creationId xmlns:a16="http://schemas.microsoft.com/office/drawing/2014/main" id="{FC0CA051-C818-2DA8-5544-3D5229F8E772}"/>
                      </a:ext>
                    </a:extLst>
                  </p:cNvPr>
                  <p:cNvPicPr preferRelativeResize="0"/>
                  <p:nvPr/>
                </p:nvPicPr>
                <p:blipFill rotWithShape="1">
                  <a:blip r:embed="rId3">
                    <a:alphaModFix/>
                  </a:blip>
                  <a:srcRect l="28571" b="9005"/>
                  <a:stretch/>
                </p:blipFill>
                <p:spPr>
                  <a:xfrm>
                    <a:off x="6270438" y="3875812"/>
                    <a:ext cx="1306289" cy="1664111"/>
                  </a:xfrm>
                  <a:prstGeom prst="rect">
                    <a:avLst/>
                  </a:prstGeom>
                  <a:noFill/>
                  <a:ln>
                    <a:noFill/>
                  </a:ln>
                </p:spPr>
              </p:pic>
              <p:grpSp>
                <p:nvGrpSpPr>
                  <p:cNvPr id="723" name="Google Shape;564;p4">
                    <a:extLst>
                      <a:ext uri="{FF2B5EF4-FFF2-40B4-BE49-F238E27FC236}">
                        <a16:creationId xmlns:a16="http://schemas.microsoft.com/office/drawing/2014/main" id="{3CA336B1-07BB-C289-84E0-7F6457210DB9}"/>
                      </a:ext>
                    </a:extLst>
                  </p:cNvPr>
                  <p:cNvGrpSpPr/>
                  <p:nvPr/>
                </p:nvGrpSpPr>
                <p:grpSpPr>
                  <a:xfrm>
                    <a:off x="5291894" y="3501772"/>
                    <a:ext cx="2463781" cy="252685"/>
                    <a:chOff x="4861370" y="2317392"/>
                    <a:chExt cx="2463781" cy="252685"/>
                  </a:xfrm>
                </p:grpSpPr>
                <p:sp>
                  <p:nvSpPr>
                    <p:cNvPr id="724" name="Google Shape;565;p4">
                      <a:extLst>
                        <a:ext uri="{FF2B5EF4-FFF2-40B4-BE49-F238E27FC236}">
                          <a16:creationId xmlns:a16="http://schemas.microsoft.com/office/drawing/2014/main" id="{27BEC0F6-E039-C4DC-B085-DECDBC4DC5C9}"/>
                        </a:ext>
                      </a:extLst>
                    </p:cNvPr>
                    <p:cNvSpPr/>
                    <p:nvPr/>
                  </p:nvSpPr>
                  <p:spPr>
                    <a:xfrm>
                      <a:off x="4861370" y="2323896"/>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dirty="0">
                          <a:solidFill>
                            <a:schemeClr val="dk1"/>
                          </a:solidFill>
                          <a:latin typeface="Arial" panose="020B0604020202020204" pitchFamily="34" charset="0"/>
                          <a:cs typeface="Arial" panose="020B0604020202020204" pitchFamily="34" charset="0"/>
                        </a:rPr>
                        <a:t>E</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25" name="Google Shape;566;p4">
                      <a:extLst>
                        <a:ext uri="{FF2B5EF4-FFF2-40B4-BE49-F238E27FC236}">
                          <a16:creationId xmlns:a16="http://schemas.microsoft.com/office/drawing/2014/main" id="{E1231189-55BF-E208-659D-7541E6B8A358}"/>
                        </a:ext>
                      </a:extLst>
                    </p:cNvPr>
                    <p:cNvSpPr txBox="1"/>
                    <p:nvPr/>
                  </p:nvSpPr>
                  <p:spPr>
                    <a:xfrm>
                      <a:off x="5095216" y="2317392"/>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Regulatees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sp>
              <p:nvSpPr>
                <p:cNvPr id="736" name="TextBox 735">
                  <a:extLst>
                    <a:ext uri="{FF2B5EF4-FFF2-40B4-BE49-F238E27FC236}">
                      <a16:creationId xmlns:a16="http://schemas.microsoft.com/office/drawing/2014/main" id="{07DD4437-F724-B5BF-871D-2667F997CE72}"/>
                    </a:ext>
                  </a:extLst>
                </p:cNvPr>
                <p:cNvSpPr txBox="1"/>
                <p:nvPr/>
              </p:nvSpPr>
              <p:spPr>
                <a:xfrm>
                  <a:off x="4387153" y="8603844"/>
                  <a:ext cx="595035" cy="230832"/>
                </a:xfrm>
                <a:prstGeom prst="rect">
                  <a:avLst/>
                </a:prstGeom>
                <a:noFill/>
              </p:spPr>
              <p:txBody>
                <a:bodyPr wrap="none" rtlCol="0">
                  <a:spAutoFit/>
                </a:bodyPr>
                <a:lstStyle/>
                <a:p>
                  <a:r>
                    <a:rPr lang="en-US" sz="900" dirty="0"/>
                    <a:t>Set size</a:t>
                  </a:r>
                </a:p>
              </p:txBody>
            </p:sp>
          </p:grpSp>
        </p:grpSp>
      </p:grpSp>
      <p:grpSp>
        <p:nvGrpSpPr>
          <p:cNvPr id="753" name="Group 752">
            <a:extLst>
              <a:ext uri="{FF2B5EF4-FFF2-40B4-BE49-F238E27FC236}">
                <a16:creationId xmlns:a16="http://schemas.microsoft.com/office/drawing/2014/main" id="{7D55BE45-0A94-B5DA-CFD5-59DE69E432ED}"/>
              </a:ext>
            </a:extLst>
          </p:cNvPr>
          <p:cNvGrpSpPr/>
          <p:nvPr/>
        </p:nvGrpSpPr>
        <p:grpSpPr>
          <a:xfrm>
            <a:off x="-4776655" y="1637794"/>
            <a:ext cx="4383395" cy="2011046"/>
            <a:chOff x="3753117" y="4112946"/>
            <a:chExt cx="4383395" cy="2011046"/>
          </a:xfrm>
        </p:grpSpPr>
        <p:grpSp>
          <p:nvGrpSpPr>
            <p:cNvPr id="720" name="Group 719">
              <a:extLst>
                <a:ext uri="{FF2B5EF4-FFF2-40B4-BE49-F238E27FC236}">
                  <a16:creationId xmlns:a16="http://schemas.microsoft.com/office/drawing/2014/main" id="{1A86A921-8467-E863-9823-514A5388A3A5}"/>
                </a:ext>
              </a:extLst>
            </p:cNvPr>
            <p:cNvGrpSpPr/>
            <p:nvPr/>
          </p:nvGrpSpPr>
          <p:grpSpPr>
            <a:xfrm>
              <a:off x="3788449" y="4112946"/>
              <a:ext cx="4348063" cy="1847285"/>
              <a:chOff x="-175489" y="6471908"/>
              <a:chExt cx="4348063" cy="1847285"/>
            </a:xfrm>
          </p:grpSpPr>
          <p:grpSp>
            <p:nvGrpSpPr>
              <p:cNvPr id="51" name="Google Shape;530;p4">
                <a:extLst>
                  <a:ext uri="{FF2B5EF4-FFF2-40B4-BE49-F238E27FC236}">
                    <a16:creationId xmlns:a16="http://schemas.microsoft.com/office/drawing/2014/main" id="{FD1E0B2A-42E6-2601-5D1B-2D70F1D7A172}"/>
                  </a:ext>
                </a:extLst>
              </p:cNvPr>
              <p:cNvGrpSpPr/>
              <p:nvPr/>
            </p:nvGrpSpPr>
            <p:grpSpPr>
              <a:xfrm>
                <a:off x="-175489" y="6471908"/>
                <a:ext cx="4348063" cy="251454"/>
                <a:chOff x="-200491" y="6817059"/>
                <a:chExt cx="4348063" cy="251454"/>
              </a:xfrm>
            </p:grpSpPr>
            <p:sp>
              <p:nvSpPr>
                <p:cNvPr id="53" name="Google Shape;531;p4">
                  <a:extLst>
                    <a:ext uri="{FF2B5EF4-FFF2-40B4-BE49-F238E27FC236}">
                      <a16:creationId xmlns:a16="http://schemas.microsoft.com/office/drawing/2014/main" id="{137A71BC-2E2A-8BDF-156B-888B9B7024E5}"/>
                    </a:ext>
                  </a:extLst>
                </p:cNvPr>
                <p:cNvSpPr/>
                <p:nvPr/>
              </p:nvSpPr>
              <p:spPr>
                <a:xfrm>
                  <a:off x="-200491" y="6817059"/>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4" name="Google Shape;532;p4">
                  <a:extLst>
                    <a:ext uri="{FF2B5EF4-FFF2-40B4-BE49-F238E27FC236}">
                      <a16:creationId xmlns:a16="http://schemas.microsoft.com/office/drawing/2014/main" id="{94A71E6D-8EC8-369E-F04B-F2642F225B4B}"/>
                    </a:ext>
                  </a:extLst>
                </p:cNvPr>
                <p:cNvSpPr txBox="1"/>
                <p:nvPr/>
              </p:nvSpPr>
              <p:spPr>
                <a:xfrm>
                  <a:off x="188110" y="6822332"/>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Representative pathways of Kmeans group specific regulatees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pic>
            <p:nvPicPr>
              <p:cNvPr id="719" name="Picture 718" descr="A graph with red and blue dots&#10;&#10;Description automatically generated">
                <a:extLst>
                  <a:ext uri="{FF2B5EF4-FFF2-40B4-BE49-F238E27FC236}">
                    <a16:creationId xmlns:a16="http://schemas.microsoft.com/office/drawing/2014/main" id="{35E6DA75-D3FC-054F-9879-A3D9BF2F5B58}"/>
                  </a:ext>
                </a:extLst>
              </p:cNvPr>
              <p:cNvPicPr>
                <a:picLocks noChangeAspect="1"/>
              </p:cNvPicPr>
              <p:nvPr/>
            </p:nvPicPr>
            <p:blipFill rotWithShape="1">
              <a:blip r:embed="rId4"/>
              <a:srcRect l="61158" b="10832"/>
              <a:stretch/>
            </p:blipFill>
            <p:spPr>
              <a:xfrm>
                <a:off x="2200839" y="6941740"/>
                <a:ext cx="1506479" cy="1377453"/>
              </a:xfrm>
              <a:prstGeom prst="rect">
                <a:avLst/>
              </a:prstGeom>
            </p:spPr>
          </p:pic>
        </p:grpSp>
        <p:sp>
          <p:nvSpPr>
            <p:cNvPr id="741" name="TextBox 740">
              <a:extLst>
                <a:ext uri="{FF2B5EF4-FFF2-40B4-BE49-F238E27FC236}">
                  <a16:creationId xmlns:a16="http://schemas.microsoft.com/office/drawing/2014/main" id="{05C32BD0-FF24-5994-2205-B67DA1F00516}"/>
                </a:ext>
              </a:extLst>
            </p:cNvPr>
            <p:cNvSpPr txBox="1"/>
            <p:nvPr/>
          </p:nvSpPr>
          <p:spPr>
            <a:xfrm>
              <a:off x="3753117" y="4576056"/>
              <a:ext cx="2486578" cy="1330429"/>
            </a:xfrm>
            <a:prstGeom prst="rect">
              <a:avLst/>
            </a:prstGeom>
            <a:noFill/>
          </p:spPr>
          <p:txBody>
            <a:bodyPr wrap="none" rtlCol="0">
              <a:spAutoFit/>
            </a:bodyPr>
            <a:lstStyle/>
            <a:p>
              <a:pPr algn="r">
                <a:lnSpc>
                  <a:spcPts val="1380"/>
                </a:lnSpc>
              </a:pPr>
              <a:r>
                <a:rPr lang="en-US" sz="900" dirty="0"/>
                <a:t>Nuclear Receptor transcription pathway</a:t>
              </a:r>
            </a:p>
            <a:p>
              <a:pPr algn="r">
                <a:lnSpc>
                  <a:spcPts val="1380"/>
                </a:lnSpc>
              </a:pPr>
              <a:r>
                <a:rPr lang="en-US" sz="900" dirty="0"/>
                <a:t>Interferon signaling</a:t>
              </a:r>
            </a:p>
            <a:p>
              <a:pPr algn="r">
                <a:lnSpc>
                  <a:spcPts val="1380"/>
                </a:lnSpc>
              </a:pPr>
              <a:r>
                <a:rPr lang="en-US" sz="900" dirty="0"/>
                <a:t>TNF signaling</a:t>
              </a:r>
            </a:p>
            <a:p>
              <a:pPr algn="r">
                <a:lnSpc>
                  <a:spcPts val="1380"/>
                </a:lnSpc>
              </a:pPr>
              <a:r>
                <a:rPr lang="en-US" sz="900" dirty="0"/>
                <a:t>Regulation of RUNX2 expression and activity</a:t>
              </a:r>
            </a:p>
            <a:p>
              <a:pPr algn="r">
                <a:lnSpc>
                  <a:spcPts val="1380"/>
                </a:lnSpc>
              </a:pPr>
              <a:r>
                <a:rPr lang="en-US" sz="900" dirty="0"/>
                <a:t>SUMOylation</a:t>
              </a:r>
            </a:p>
            <a:p>
              <a:pPr algn="r">
                <a:lnSpc>
                  <a:spcPts val="1380"/>
                </a:lnSpc>
              </a:pPr>
              <a:r>
                <a:rPr lang="en-US" sz="900" dirty="0"/>
                <a:t>Signaling by ROBO receptors</a:t>
              </a:r>
            </a:p>
            <a:p>
              <a:pPr algn="r">
                <a:lnSpc>
                  <a:spcPts val="1380"/>
                </a:lnSpc>
              </a:pPr>
              <a:r>
                <a:rPr lang="en-US" sz="900" dirty="0"/>
                <a:t>G alpha (q) signaling events</a:t>
              </a:r>
            </a:p>
          </p:txBody>
        </p:sp>
        <p:sp>
          <p:nvSpPr>
            <p:cNvPr id="744" name="TextBox 743">
              <a:extLst>
                <a:ext uri="{FF2B5EF4-FFF2-40B4-BE49-F238E27FC236}">
                  <a16:creationId xmlns:a16="http://schemas.microsoft.com/office/drawing/2014/main" id="{C8E2C644-83AA-851B-2E4F-5FEA79D2D06E}"/>
                </a:ext>
              </a:extLst>
            </p:cNvPr>
            <p:cNvSpPr txBox="1"/>
            <p:nvPr/>
          </p:nvSpPr>
          <p:spPr>
            <a:xfrm>
              <a:off x="6163032" y="5893160"/>
              <a:ext cx="338554" cy="230832"/>
            </a:xfrm>
            <a:prstGeom prst="rect">
              <a:avLst/>
            </a:prstGeom>
            <a:noFill/>
          </p:spPr>
          <p:txBody>
            <a:bodyPr wrap="none" rtlCol="0">
              <a:spAutoFit/>
            </a:bodyPr>
            <a:lstStyle/>
            <a:p>
              <a:r>
                <a:rPr lang="en-US" sz="900" dirty="0"/>
                <a:t>G1</a:t>
              </a:r>
            </a:p>
          </p:txBody>
        </p:sp>
        <p:sp>
          <p:nvSpPr>
            <p:cNvPr id="748" name="TextBox 747">
              <a:extLst>
                <a:ext uri="{FF2B5EF4-FFF2-40B4-BE49-F238E27FC236}">
                  <a16:creationId xmlns:a16="http://schemas.microsoft.com/office/drawing/2014/main" id="{6297D2D8-0815-07CF-DA18-3546F31A2836}"/>
                </a:ext>
              </a:extLst>
            </p:cNvPr>
            <p:cNvSpPr txBox="1"/>
            <p:nvPr/>
          </p:nvSpPr>
          <p:spPr>
            <a:xfrm>
              <a:off x="6356590" y="5893160"/>
              <a:ext cx="338554" cy="230832"/>
            </a:xfrm>
            <a:prstGeom prst="rect">
              <a:avLst/>
            </a:prstGeom>
            <a:noFill/>
          </p:spPr>
          <p:txBody>
            <a:bodyPr wrap="none" rtlCol="0">
              <a:spAutoFit/>
            </a:bodyPr>
            <a:lstStyle/>
            <a:p>
              <a:r>
                <a:rPr lang="en-US" sz="900" dirty="0"/>
                <a:t>G2</a:t>
              </a:r>
            </a:p>
          </p:txBody>
        </p:sp>
        <p:sp>
          <p:nvSpPr>
            <p:cNvPr id="749" name="TextBox 748">
              <a:extLst>
                <a:ext uri="{FF2B5EF4-FFF2-40B4-BE49-F238E27FC236}">
                  <a16:creationId xmlns:a16="http://schemas.microsoft.com/office/drawing/2014/main" id="{1620B888-CBB2-BDCD-C510-63FFBC23DB86}"/>
                </a:ext>
              </a:extLst>
            </p:cNvPr>
            <p:cNvSpPr txBox="1"/>
            <p:nvPr/>
          </p:nvSpPr>
          <p:spPr>
            <a:xfrm>
              <a:off x="6539092" y="5893160"/>
              <a:ext cx="338554" cy="230832"/>
            </a:xfrm>
            <a:prstGeom prst="rect">
              <a:avLst/>
            </a:prstGeom>
            <a:noFill/>
          </p:spPr>
          <p:txBody>
            <a:bodyPr wrap="none" rtlCol="0">
              <a:spAutoFit/>
            </a:bodyPr>
            <a:lstStyle/>
            <a:p>
              <a:r>
                <a:rPr lang="en-US" sz="900" dirty="0"/>
                <a:t>G3</a:t>
              </a:r>
            </a:p>
          </p:txBody>
        </p:sp>
        <p:sp>
          <p:nvSpPr>
            <p:cNvPr id="752" name="TextBox 751">
              <a:extLst>
                <a:ext uri="{FF2B5EF4-FFF2-40B4-BE49-F238E27FC236}">
                  <a16:creationId xmlns:a16="http://schemas.microsoft.com/office/drawing/2014/main" id="{7CB17209-227C-80A3-4679-56EEAB0AF0B2}"/>
                </a:ext>
              </a:extLst>
            </p:cNvPr>
            <p:cNvSpPr txBox="1"/>
            <p:nvPr/>
          </p:nvSpPr>
          <p:spPr>
            <a:xfrm>
              <a:off x="6724975" y="5893160"/>
              <a:ext cx="338554" cy="230832"/>
            </a:xfrm>
            <a:prstGeom prst="rect">
              <a:avLst/>
            </a:prstGeom>
            <a:noFill/>
          </p:spPr>
          <p:txBody>
            <a:bodyPr wrap="none" rtlCol="0">
              <a:spAutoFit/>
            </a:bodyPr>
            <a:lstStyle/>
            <a:p>
              <a:r>
                <a:rPr lang="en-US" sz="900" dirty="0"/>
                <a:t>G5</a:t>
              </a:r>
            </a:p>
          </p:txBody>
        </p:sp>
      </p:grpSp>
      <p:grpSp>
        <p:nvGrpSpPr>
          <p:cNvPr id="55" name="Group 54">
            <a:extLst>
              <a:ext uri="{FF2B5EF4-FFF2-40B4-BE49-F238E27FC236}">
                <a16:creationId xmlns:a16="http://schemas.microsoft.com/office/drawing/2014/main" id="{400694A7-19D5-8676-DC92-39D14628667D}"/>
              </a:ext>
            </a:extLst>
          </p:cNvPr>
          <p:cNvGrpSpPr/>
          <p:nvPr/>
        </p:nvGrpSpPr>
        <p:grpSpPr>
          <a:xfrm>
            <a:off x="121638" y="2692484"/>
            <a:ext cx="5692894" cy="253063"/>
            <a:chOff x="181741" y="7294331"/>
            <a:chExt cx="5692894" cy="253063"/>
          </a:xfrm>
        </p:grpSpPr>
        <p:sp>
          <p:nvSpPr>
            <p:cNvPr id="56" name="Google Shape;528;p4">
              <a:extLst>
                <a:ext uri="{FF2B5EF4-FFF2-40B4-BE49-F238E27FC236}">
                  <a16:creationId xmlns:a16="http://schemas.microsoft.com/office/drawing/2014/main" id="{8E267FF0-8060-C1CB-B2E8-E5348E1CE18E}"/>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7" name="Google Shape;535;p4">
              <a:extLst>
                <a:ext uri="{FF2B5EF4-FFF2-40B4-BE49-F238E27FC236}">
                  <a16:creationId xmlns:a16="http://schemas.microsoft.com/office/drawing/2014/main" id="{2CD50EDC-0435-3654-66C1-2BE4B8380406}"/>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67" name="Group 766">
            <a:extLst>
              <a:ext uri="{FF2B5EF4-FFF2-40B4-BE49-F238E27FC236}">
                <a16:creationId xmlns:a16="http://schemas.microsoft.com/office/drawing/2014/main" id="{2558DE16-EFCD-2AC4-3572-6EFDBFB6671B}"/>
              </a:ext>
            </a:extLst>
          </p:cNvPr>
          <p:cNvGrpSpPr/>
          <p:nvPr/>
        </p:nvGrpSpPr>
        <p:grpSpPr>
          <a:xfrm>
            <a:off x="652849" y="586906"/>
            <a:ext cx="6798506" cy="2051000"/>
            <a:chOff x="652849" y="586906"/>
            <a:chExt cx="6798506" cy="2051000"/>
          </a:xfrm>
        </p:grpSpPr>
        <p:sp>
          <p:nvSpPr>
            <p:cNvPr id="763" name="Google Shape;448;p3">
              <a:extLst>
                <a:ext uri="{FF2B5EF4-FFF2-40B4-BE49-F238E27FC236}">
                  <a16:creationId xmlns:a16="http://schemas.microsoft.com/office/drawing/2014/main" id="{16BC343D-C3DD-AAAA-1E1D-493368E881FD}"/>
                </a:ext>
              </a:extLst>
            </p:cNvPr>
            <p:cNvSpPr txBox="1"/>
            <p:nvPr/>
          </p:nvSpPr>
          <p:spPr>
            <a:xfrm>
              <a:off x="4031527" y="2407114"/>
              <a:ext cx="34101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20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5" name="Google Shape;745;p7"/>
            <p:cNvSpPr txBox="1"/>
            <p:nvPr/>
          </p:nvSpPr>
          <p:spPr>
            <a:xfrm>
              <a:off x="652849" y="586906"/>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ERA</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6" name="Google Shape;746;p7"/>
            <p:cNvSpPr txBox="1"/>
            <p:nvPr/>
          </p:nvSpPr>
          <p:spPr>
            <a:xfrm>
              <a:off x="2178967" y="586906"/>
              <a:ext cx="713904"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At-Risk</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47" name="Google Shape;747;p7"/>
            <p:cNvSpPr txBox="1"/>
            <p:nvPr/>
          </p:nvSpPr>
          <p:spPr>
            <a:xfrm>
              <a:off x="5350600" y="605978"/>
              <a:ext cx="5541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CON</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3" name="Google Shape;448;p3">
              <a:extLst>
                <a:ext uri="{FF2B5EF4-FFF2-40B4-BE49-F238E27FC236}">
                  <a16:creationId xmlns:a16="http://schemas.microsoft.com/office/drawing/2014/main" id="{880110FA-BFBD-AF11-4197-2656BE7532F7}"/>
                </a:ext>
              </a:extLst>
            </p:cNvPr>
            <p:cNvSpPr txBox="1"/>
            <p:nvPr/>
          </p:nvSpPr>
          <p:spPr>
            <a:xfrm>
              <a:off x="3626584" y="2407114"/>
              <a:ext cx="341010" cy="157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4" name="Google Shape;449;p3">
              <a:extLst>
                <a:ext uri="{FF2B5EF4-FFF2-40B4-BE49-F238E27FC236}">
                  <a16:creationId xmlns:a16="http://schemas.microsoft.com/office/drawing/2014/main" id="{6D3349D7-98AA-553B-3702-AF50382DD74C}"/>
                </a:ext>
              </a:extLst>
            </p:cNvPr>
            <p:cNvSpPr txBox="1"/>
            <p:nvPr/>
          </p:nvSpPr>
          <p:spPr>
            <a:xfrm>
              <a:off x="2858669" y="2407114"/>
              <a:ext cx="299040"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5</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5" name="Google Shape;450;p3">
              <a:extLst>
                <a:ext uri="{FF2B5EF4-FFF2-40B4-BE49-F238E27FC236}">
                  <a16:creationId xmlns:a16="http://schemas.microsoft.com/office/drawing/2014/main" id="{F70DE27A-2C0D-688D-E34A-C826A10BAAFC}"/>
                </a:ext>
              </a:extLst>
            </p:cNvPr>
            <p:cNvSpPr txBox="1"/>
            <p:nvPr/>
          </p:nvSpPr>
          <p:spPr>
            <a:xfrm>
              <a:off x="2476919" y="2407114"/>
              <a:ext cx="213043"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6" name="Google Shape;451;p3">
              <a:extLst>
                <a:ext uri="{FF2B5EF4-FFF2-40B4-BE49-F238E27FC236}">
                  <a16:creationId xmlns:a16="http://schemas.microsoft.com/office/drawing/2014/main" id="{72DF47AF-3ABF-9B5F-9823-A3F47DE37A2D}"/>
                </a:ext>
              </a:extLst>
            </p:cNvPr>
            <p:cNvSpPr txBox="1"/>
            <p:nvPr/>
          </p:nvSpPr>
          <p:spPr>
            <a:xfrm>
              <a:off x="3221641" y="2407114"/>
              <a:ext cx="341011" cy="15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900" b="0" i="0" u="none" strike="noStrike" cap="none" dirty="0">
                  <a:solidFill>
                    <a:schemeClr val="dk1"/>
                  </a:solidFill>
                  <a:latin typeface="Arial" panose="020B0604020202020204" pitchFamily="34" charset="0"/>
                  <a:cs typeface="Arial" panose="020B0604020202020204" pitchFamily="34" charset="0"/>
                  <a:sym typeface="Arial"/>
                </a:rPr>
                <a:t>10</a:t>
              </a:r>
              <a:endParaRPr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47" name="Google Shape;452;p3">
              <a:extLst>
                <a:ext uri="{FF2B5EF4-FFF2-40B4-BE49-F238E27FC236}">
                  <a16:creationId xmlns:a16="http://schemas.microsoft.com/office/drawing/2014/main" id="{930B40DB-46E3-2066-3F97-73AA01EF3650}"/>
                </a:ext>
              </a:extLst>
            </p:cNvPr>
            <p:cNvSpPr txBox="1"/>
            <p:nvPr/>
          </p:nvSpPr>
          <p:spPr>
            <a:xfrm>
              <a:off x="2833630" y="2121788"/>
              <a:ext cx="1355421" cy="157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900" dirty="0">
                  <a:solidFill>
                    <a:schemeClr val="dk1"/>
                  </a:solidFill>
                  <a:latin typeface="Arial" panose="020B0604020202020204" pitchFamily="34" charset="0"/>
                  <a:cs typeface="Arial" panose="020B0604020202020204" pitchFamily="34" charset="0"/>
                </a:rPr>
                <a:t>Number of </a:t>
              </a:r>
              <a:r>
                <a:rPr lang="en-US" sz="900" b="0" i="0" u="none" strike="noStrike" cap="none" dirty="0">
                  <a:solidFill>
                    <a:schemeClr val="dk1"/>
                  </a:solidFill>
                  <a:latin typeface="Arial" panose="020B0604020202020204" pitchFamily="34" charset="0"/>
                  <a:cs typeface="Arial" panose="020B0604020202020204" pitchFamily="34" charset="0"/>
                  <a:sym typeface="Arial"/>
                </a:rPr>
                <a:t>G2 clusters</a:t>
              </a:r>
              <a:endParaRPr lang="en-US" sz="9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50" name="TextBox 49">
              <a:extLst>
                <a:ext uri="{FF2B5EF4-FFF2-40B4-BE49-F238E27FC236}">
                  <a16:creationId xmlns:a16="http://schemas.microsoft.com/office/drawing/2014/main" id="{13756C6E-9E06-F4A0-B8D0-495024E3F741}"/>
                </a:ext>
              </a:extLst>
            </p:cNvPr>
            <p:cNvSpPr txBox="1"/>
            <p:nvPr/>
          </p:nvSpPr>
          <p:spPr>
            <a:xfrm>
              <a:off x="6755331" y="927214"/>
              <a:ext cx="696024" cy="954107"/>
            </a:xfrm>
            <a:prstGeom prst="rect">
              <a:avLst/>
            </a:prstGeom>
            <a:noFill/>
          </p:spPr>
          <p:txBody>
            <a:bodyPr wrap="none" rtlCol="0">
              <a:spAutoFit/>
            </a:bodyPr>
            <a:lstStyle/>
            <a:p>
              <a:r>
                <a:rPr lang="en-US" sz="700" dirty="0"/>
                <a:t>CD8 T Naive</a:t>
              </a:r>
            </a:p>
            <a:p>
              <a:r>
                <a:rPr lang="en-US" sz="700" dirty="0"/>
                <a:t>CD4 T Naive</a:t>
              </a:r>
            </a:p>
            <a:p>
              <a:r>
                <a:rPr lang="en-US" sz="700" dirty="0"/>
                <a:t>CD8 TEM</a:t>
              </a:r>
            </a:p>
            <a:p>
              <a:r>
                <a:rPr lang="en-US" sz="700" dirty="0"/>
                <a:t>CD4 TCM</a:t>
              </a:r>
            </a:p>
            <a:p>
              <a:r>
                <a:rPr lang="en-US" sz="700" dirty="0"/>
                <a:t>NK cell</a:t>
              </a:r>
            </a:p>
            <a:p>
              <a:r>
                <a:rPr lang="en-US" sz="700" dirty="0"/>
                <a:t>B cell</a:t>
              </a:r>
            </a:p>
            <a:p>
              <a:r>
                <a:rPr lang="en-US" sz="700" dirty="0"/>
                <a:t>Monocytes</a:t>
              </a:r>
            </a:p>
            <a:p>
              <a:r>
                <a:rPr lang="en-US" sz="700" dirty="0"/>
                <a:t>Treg</a:t>
              </a:r>
            </a:p>
          </p:txBody>
        </p:sp>
        <p:pic>
          <p:nvPicPr>
            <p:cNvPr id="765" name="Picture 764" descr="A close-up of a chart&#10;&#10;Description automatically generated">
              <a:extLst>
                <a:ext uri="{FF2B5EF4-FFF2-40B4-BE49-F238E27FC236}">
                  <a16:creationId xmlns:a16="http://schemas.microsoft.com/office/drawing/2014/main" id="{74E6197F-B042-317D-301B-417F436D28FF}"/>
                </a:ext>
              </a:extLst>
            </p:cNvPr>
            <p:cNvPicPr>
              <a:picLocks noChangeAspect="1"/>
            </p:cNvPicPr>
            <p:nvPr/>
          </p:nvPicPr>
          <p:blipFill>
            <a:blip r:embed="rId5"/>
            <a:srcRect r="52808" b="1923"/>
            <a:stretch/>
          </p:blipFill>
          <p:spPr>
            <a:xfrm rot="5400000">
              <a:off x="3384776" y="1477468"/>
              <a:ext cx="157876" cy="1793635"/>
            </a:xfrm>
            <a:prstGeom prst="rect">
              <a:avLst/>
            </a:prstGeom>
          </p:spPr>
        </p:pic>
      </p:grpSp>
      <p:grpSp>
        <p:nvGrpSpPr>
          <p:cNvPr id="18" name="Group 17">
            <a:extLst>
              <a:ext uri="{FF2B5EF4-FFF2-40B4-BE49-F238E27FC236}">
                <a16:creationId xmlns:a16="http://schemas.microsoft.com/office/drawing/2014/main" id="{BCA917DE-A3E3-FCA8-09AA-1C30C10F54A7}"/>
              </a:ext>
            </a:extLst>
          </p:cNvPr>
          <p:cNvGrpSpPr/>
          <p:nvPr/>
        </p:nvGrpSpPr>
        <p:grpSpPr>
          <a:xfrm>
            <a:off x="-3223391" y="6172152"/>
            <a:ext cx="2516904" cy="2289517"/>
            <a:chOff x="215539" y="6652919"/>
            <a:chExt cx="2516904" cy="2289517"/>
          </a:xfrm>
        </p:grpSpPr>
        <p:grpSp>
          <p:nvGrpSpPr>
            <p:cNvPr id="42" name="Group 41">
              <a:extLst>
                <a:ext uri="{FF2B5EF4-FFF2-40B4-BE49-F238E27FC236}">
                  <a16:creationId xmlns:a16="http://schemas.microsoft.com/office/drawing/2014/main" id="{FE91FE9E-82BF-AA0E-1F51-1B6B0DBE3E40}"/>
                </a:ext>
              </a:extLst>
            </p:cNvPr>
            <p:cNvGrpSpPr/>
            <p:nvPr/>
          </p:nvGrpSpPr>
          <p:grpSpPr>
            <a:xfrm>
              <a:off x="248347" y="6652919"/>
              <a:ext cx="2463781" cy="2058685"/>
              <a:chOff x="100079" y="546257"/>
              <a:chExt cx="2463781" cy="2058685"/>
            </a:xfrm>
          </p:grpSpPr>
          <p:grpSp>
            <p:nvGrpSpPr>
              <p:cNvPr id="761" name="Google Shape;554;p4">
                <a:extLst>
                  <a:ext uri="{FF2B5EF4-FFF2-40B4-BE49-F238E27FC236}">
                    <a16:creationId xmlns:a16="http://schemas.microsoft.com/office/drawing/2014/main" id="{774A1667-C90F-0A0C-A2EF-FD6FB6F6DDD2}"/>
                  </a:ext>
                </a:extLst>
              </p:cNvPr>
              <p:cNvGrpSpPr/>
              <p:nvPr/>
            </p:nvGrpSpPr>
            <p:grpSpPr>
              <a:xfrm>
                <a:off x="100079" y="546257"/>
                <a:ext cx="2463781" cy="248184"/>
                <a:chOff x="207471" y="6808592"/>
                <a:chExt cx="2463781" cy="248184"/>
              </a:xfrm>
            </p:grpSpPr>
            <p:sp>
              <p:nvSpPr>
                <p:cNvPr id="771" name="Google Shape;555;p4">
                  <a:extLst>
                    <a:ext uri="{FF2B5EF4-FFF2-40B4-BE49-F238E27FC236}">
                      <a16:creationId xmlns:a16="http://schemas.microsoft.com/office/drawing/2014/main" id="{48762CD6-3C02-026C-02AF-22379CE93FB0}"/>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72" name="Google Shape;556;p4">
                  <a:extLst>
                    <a:ext uri="{FF2B5EF4-FFF2-40B4-BE49-F238E27FC236}">
                      <a16:creationId xmlns:a16="http://schemas.microsoft.com/office/drawing/2014/main" id="{7C56D004-6C6A-A884-9899-FCBDB6B2C8B7}"/>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764" name="Picture 763" descr="A diagram of different types of data&#10;&#10;Description automatically generated">
                <a:extLst>
                  <a:ext uri="{FF2B5EF4-FFF2-40B4-BE49-F238E27FC236}">
                    <a16:creationId xmlns:a16="http://schemas.microsoft.com/office/drawing/2014/main" id="{0841F4B3-A120-8111-8A17-4757365B4231}"/>
                  </a:ext>
                </a:extLst>
              </p:cNvPr>
              <p:cNvPicPr>
                <a:picLocks noChangeAspect="1"/>
              </p:cNvPicPr>
              <p:nvPr/>
            </p:nvPicPr>
            <p:blipFill rotWithShape="1">
              <a:blip r:embed="rId6"/>
              <a:srcRect l="28221" b="10839"/>
              <a:stretch/>
            </p:blipFill>
            <p:spPr>
              <a:xfrm>
                <a:off x="946458" y="1137426"/>
                <a:ext cx="1593838" cy="1467516"/>
              </a:xfrm>
              <a:prstGeom prst="rect">
                <a:avLst/>
              </a:prstGeom>
            </p:spPr>
          </p:pic>
          <p:grpSp>
            <p:nvGrpSpPr>
              <p:cNvPr id="766" name="Group 765">
                <a:extLst>
                  <a:ext uri="{FF2B5EF4-FFF2-40B4-BE49-F238E27FC236}">
                    <a16:creationId xmlns:a16="http://schemas.microsoft.com/office/drawing/2014/main" id="{7B8168CD-BF0D-E6ED-5DBF-B15816DC3ADB}"/>
                  </a:ext>
                </a:extLst>
              </p:cNvPr>
              <p:cNvGrpSpPr/>
              <p:nvPr/>
            </p:nvGrpSpPr>
            <p:grpSpPr>
              <a:xfrm>
                <a:off x="946458" y="727402"/>
                <a:ext cx="449659" cy="873957"/>
                <a:chOff x="6128271" y="139521"/>
                <a:chExt cx="449659" cy="873957"/>
              </a:xfrm>
            </p:grpSpPr>
            <p:sp>
              <p:nvSpPr>
                <p:cNvPr id="768" name="TextBox 767">
                  <a:extLst>
                    <a:ext uri="{FF2B5EF4-FFF2-40B4-BE49-F238E27FC236}">
                      <a16:creationId xmlns:a16="http://schemas.microsoft.com/office/drawing/2014/main" id="{4909CE4E-E011-2095-8E3A-DEB7A5FAC568}"/>
                    </a:ext>
                  </a:extLst>
                </p:cNvPr>
                <p:cNvSpPr txBox="1"/>
                <p:nvPr/>
              </p:nvSpPr>
              <p:spPr>
                <a:xfrm rot="16200000">
                  <a:off x="5931903" y="629270"/>
                  <a:ext cx="577402"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SATB2, AR</a:t>
                  </a:r>
                </a:p>
              </p:txBody>
            </p:sp>
            <p:sp>
              <p:nvSpPr>
                <p:cNvPr id="769" name="TextBox 768">
                  <a:extLst>
                    <a:ext uri="{FF2B5EF4-FFF2-40B4-BE49-F238E27FC236}">
                      <a16:creationId xmlns:a16="http://schemas.microsoft.com/office/drawing/2014/main" id="{F319D876-AF7C-994C-AAF4-D7DEAE37A1BC}"/>
                    </a:ext>
                  </a:extLst>
                </p:cNvPr>
                <p:cNvSpPr txBox="1"/>
                <p:nvPr/>
              </p:nvSpPr>
              <p:spPr>
                <a:xfrm rot="16200000">
                  <a:off x="6156010" y="723046"/>
                  <a:ext cx="389850"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SOX9</a:t>
                  </a:r>
                </a:p>
              </p:txBody>
            </p:sp>
            <p:sp>
              <p:nvSpPr>
                <p:cNvPr id="770" name="TextBox 769">
                  <a:extLst>
                    <a:ext uri="{FF2B5EF4-FFF2-40B4-BE49-F238E27FC236}">
                      <a16:creationId xmlns:a16="http://schemas.microsoft.com/office/drawing/2014/main" id="{C9193A6E-5618-9671-0AFF-E06188261C45}"/>
                    </a:ext>
                  </a:extLst>
                </p:cNvPr>
                <p:cNvSpPr txBox="1"/>
                <p:nvPr/>
              </p:nvSpPr>
              <p:spPr>
                <a:xfrm rot="16200000">
                  <a:off x="6048618" y="484167"/>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grpSp>
        <p:sp>
          <p:nvSpPr>
            <p:cNvPr id="48" name="TextBox 47">
              <a:extLst>
                <a:ext uri="{FF2B5EF4-FFF2-40B4-BE49-F238E27FC236}">
                  <a16:creationId xmlns:a16="http://schemas.microsoft.com/office/drawing/2014/main" id="{1CB41888-BEEE-2B64-1D00-BEF2D74C06C6}"/>
                </a:ext>
              </a:extLst>
            </p:cNvPr>
            <p:cNvSpPr txBox="1"/>
            <p:nvPr/>
          </p:nvSpPr>
          <p:spPr>
            <a:xfrm>
              <a:off x="507567" y="7926774"/>
              <a:ext cx="659155" cy="784830"/>
            </a:xfrm>
            <a:prstGeom prst="rect">
              <a:avLst/>
            </a:prstGeom>
            <a:noFill/>
          </p:spPr>
          <p:txBody>
            <a:bodyPr wrap="none" rtlCol="0">
              <a:spAutoFit/>
            </a:bodyPr>
            <a:lstStyle/>
            <a:p>
              <a:pPr>
                <a:lnSpc>
                  <a:spcPts val="1120"/>
                </a:lnSpc>
              </a:pPr>
              <a:r>
                <a:rPr lang="en-US" sz="900" dirty="0"/>
                <a:t>RUNX2</a:t>
              </a:r>
            </a:p>
            <a:p>
              <a:pPr>
                <a:lnSpc>
                  <a:spcPts val="1120"/>
                </a:lnSpc>
              </a:pPr>
              <a:r>
                <a:rPr lang="en-US" sz="900" dirty="0"/>
                <a:t>SUMO</a:t>
              </a:r>
            </a:p>
            <a:p>
              <a:pPr>
                <a:lnSpc>
                  <a:spcPts val="1120"/>
                </a:lnSpc>
              </a:pPr>
              <a:r>
                <a:rPr lang="en-US" sz="900" dirty="0"/>
                <a:t>YAP</a:t>
              </a:r>
              <a:br>
                <a:rPr lang="en-US" sz="900" dirty="0"/>
              </a:br>
              <a:r>
                <a:rPr lang="en-US" sz="900" dirty="0" err="1"/>
                <a:t>Wnt</a:t>
              </a:r>
              <a:endParaRPr lang="en-US" sz="900" dirty="0"/>
            </a:p>
            <a:p>
              <a:pPr>
                <a:lnSpc>
                  <a:spcPts val="1120"/>
                </a:lnSpc>
              </a:pPr>
              <a:r>
                <a:rPr lang="en-US" sz="900" dirty="0"/>
                <a:t>NOTCH3</a:t>
              </a:r>
            </a:p>
          </p:txBody>
        </p:sp>
        <p:sp>
          <p:nvSpPr>
            <p:cNvPr id="49" name="TextBox 48">
              <a:extLst>
                <a:ext uri="{FF2B5EF4-FFF2-40B4-BE49-F238E27FC236}">
                  <a16:creationId xmlns:a16="http://schemas.microsoft.com/office/drawing/2014/main" id="{2082E104-5994-CDB3-74AD-6B32EC119B18}"/>
                </a:ext>
              </a:extLst>
            </p:cNvPr>
            <p:cNvSpPr txBox="1"/>
            <p:nvPr/>
          </p:nvSpPr>
          <p:spPr>
            <a:xfrm>
              <a:off x="850196" y="7341745"/>
              <a:ext cx="312906" cy="230832"/>
            </a:xfrm>
            <a:prstGeom prst="rect">
              <a:avLst/>
            </a:prstGeom>
            <a:noFill/>
          </p:spPr>
          <p:txBody>
            <a:bodyPr wrap="none" rtlCol="0">
              <a:spAutoFit/>
            </a:bodyPr>
            <a:lstStyle/>
            <a:p>
              <a:r>
                <a:rPr lang="en-US" sz="900" dirty="0"/>
                <a:t>10</a:t>
              </a:r>
            </a:p>
          </p:txBody>
        </p:sp>
        <p:sp>
          <p:nvSpPr>
            <p:cNvPr id="52" name="TextBox 51">
              <a:extLst>
                <a:ext uri="{FF2B5EF4-FFF2-40B4-BE49-F238E27FC236}">
                  <a16:creationId xmlns:a16="http://schemas.microsoft.com/office/drawing/2014/main" id="{5862DDE7-6E41-3422-53AE-EA37A402A44D}"/>
                </a:ext>
              </a:extLst>
            </p:cNvPr>
            <p:cNvSpPr txBox="1"/>
            <p:nvPr/>
          </p:nvSpPr>
          <p:spPr>
            <a:xfrm>
              <a:off x="914316" y="7571777"/>
              <a:ext cx="248786" cy="230832"/>
            </a:xfrm>
            <a:prstGeom prst="rect">
              <a:avLst/>
            </a:prstGeom>
            <a:noFill/>
          </p:spPr>
          <p:txBody>
            <a:bodyPr wrap="none" rtlCol="0">
              <a:spAutoFit/>
            </a:bodyPr>
            <a:lstStyle/>
            <a:p>
              <a:r>
                <a:rPr lang="en-US" sz="900" dirty="0"/>
                <a:t>5</a:t>
              </a:r>
            </a:p>
          </p:txBody>
        </p:sp>
        <p:sp>
          <p:nvSpPr>
            <p:cNvPr id="743" name="TextBox 742">
              <a:extLst>
                <a:ext uri="{FF2B5EF4-FFF2-40B4-BE49-F238E27FC236}">
                  <a16:creationId xmlns:a16="http://schemas.microsoft.com/office/drawing/2014/main" id="{BCEC38FE-750C-F511-522C-582DB9C8AA95}"/>
                </a:ext>
              </a:extLst>
            </p:cNvPr>
            <p:cNvSpPr txBox="1"/>
            <p:nvPr/>
          </p:nvSpPr>
          <p:spPr>
            <a:xfrm>
              <a:off x="914316" y="7802609"/>
              <a:ext cx="248786" cy="230832"/>
            </a:xfrm>
            <a:prstGeom prst="rect">
              <a:avLst/>
            </a:prstGeom>
            <a:noFill/>
          </p:spPr>
          <p:txBody>
            <a:bodyPr wrap="none" rtlCol="0">
              <a:spAutoFit/>
            </a:bodyPr>
            <a:lstStyle/>
            <a:p>
              <a:r>
                <a:rPr lang="en-US" sz="900" dirty="0"/>
                <a:t>0</a:t>
              </a:r>
            </a:p>
          </p:txBody>
        </p:sp>
        <p:sp>
          <p:nvSpPr>
            <p:cNvPr id="759" name="TextBox 758">
              <a:extLst>
                <a:ext uri="{FF2B5EF4-FFF2-40B4-BE49-F238E27FC236}">
                  <a16:creationId xmlns:a16="http://schemas.microsoft.com/office/drawing/2014/main" id="{F1E3C6C2-9680-044E-D8AA-4FFEFBD26E93}"/>
                </a:ext>
              </a:extLst>
            </p:cNvPr>
            <p:cNvSpPr txBox="1"/>
            <p:nvPr/>
          </p:nvSpPr>
          <p:spPr>
            <a:xfrm>
              <a:off x="215539" y="7393373"/>
              <a:ext cx="780983" cy="369332"/>
            </a:xfrm>
            <a:prstGeom prst="rect">
              <a:avLst/>
            </a:prstGeom>
            <a:noFill/>
          </p:spPr>
          <p:txBody>
            <a:bodyPr wrap="none" rtlCol="0">
              <a:spAutoFit/>
            </a:bodyPr>
            <a:lstStyle/>
            <a:p>
              <a:pPr algn="r"/>
              <a:r>
                <a:rPr lang="en-US" sz="900" dirty="0"/>
                <a:t>Intersection</a:t>
              </a:r>
            </a:p>
            <a:p>
              <a:pPr algn="r"/>
              <a:r>
                <a:rPr lang="en-US" sz="900" dirty="0"/>
                <a:t>size</a:t>
              </a:r>
            </a:p>
          </p:txBody>
        </p:sp>
        <p:sp>
          <p:nvSpPr>
            <p:cNvPr id="760" name="TextBox 759">
              <a:extLst>
                <a:ext uri="{FF2B5EF4-FFF2-40B4-BE49-F238E27FC236}">
                  <a16:creationId xmlns:a16="http://schemas.microsoft.com/office/drawing/2014/main" id="{BEEF9169-CC62-7A46-C81A-BDCC7E795784}"/>
                </a:ext>
              </a:extLst>
            </p:cNvPr>
            <p:cNvSpPr txBox="1"/>
            <p:nvPr/>
          </p:nvSpPr>
          <p:spPr>
            <a:xfrm>
              <a:off x="2137408" y="8711604"/>
              <a:ext cx="595035" cy="230832"/>
            </a:xfrm>
            <a:prstGeom prst="rect">
              <a:avLst/>
            </a:prstGeom>
            <a:noFill/>
          </p:spPr>
          <p:txBody>
            <a:bodyPr wrap="none" rtlCol="0">
              <a:spAutoFit/>
            </a:bodyPr>
            <a:lstStyle/>
            <a:p>
              <a:r>
                <a:rPr lang="en-US" sz="900" dirty="0"/>
                <a:t>Set size</a:t>
              </a:r>
            </a:p>
          </p:txBody>
        </p:sp>
      </p:grpSp>
      <p:grpSp>
        <p:nvGrpSpPr>
          <p:cNvPr id="711" name="Google Shape;554;p4">
            <a:extLst>
              <a:ext uri="{FF2B5EF4-FFF2-40B4-BE49-F238E27FC236}">
                <a16:creationId xmlns:a16="http://schemas.microsoft.com/office/drawing/2014/main" id="{E45181CE-C9D4-B529-4F9A-A249984624B5}"/>
              </a:ext>
            </a:extLst>
          </p:cNvPr>
          <p:cNvGrpSpPr/>
          <p:nvPr/>
        </p:nvGrpSpPr>
        <p:grpSpPr>
          <a:xfrm>
            <a:off x="4534576" y="4645592"/>
            <a:ext cx="2463781" cy="248184"/>
            <a:chOff x="207471" y="6808592"/>
            <a:chExt cx="2463781" cy="248184"/>
          </a:xfrm>
        </p:grpSpPr>
        <p:sp>
          <p:nvSpPr>
            <p:cNvPr id="717" name="Google Shape;555;p4">
              <a:extLst>
                <a:ext uri="{FF2B5EF4-FFF2-40B4-BE49-F238E27FC236}">
                  <a16:creationId xmlns:a16="http://schemas.microsoft.com/office/drawing/2014/main" id="{FFBD3540-354A-F11A-8AC7-361980D37B0A}"/>
                </a:ext>
              </a:extLst>
            </p:cNvPr>
            <p:cNvSpPr/>
            <p:nvPr/>
          </p:nvSpPr>
          <p:spPr>
            <a:xfrm>
              <a:off x="207471" y="6808592"/>
              <a:ext cx="34008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D</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18" name="Google Shape;556;p4">
              <a:extLst>
                <a:ext uri="{FF2B5EF4-FFF2-40B4-BE49-F238E27FC236}">
                  <a16:creationId xmlns:a16="http://schemas.microsoft.com/office/drawing/2014/main" id="{18530FEF-927E-2774-0342-8CE034DBD916}"/>
                </a:ext>
              </a:extLst>
            </p:cNvPr>
            <p:cNvSpPr txBox="1"/>
            <p:nvPr/>
          </p:nvSpPr>
          <p:spPr>
            <a:xfrm>
              <a:off x="441317" y="6810555"/>
              <a:ext cx="222993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TFs in signature pathways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grpSp>
        <p:nvGrpSpPr>
          <p:cNvPr id="779" name="Group 778">
            <a:extLst>
              <a:ext uri="{FF2B5EF4-FFF2-40B4-BE49-F238E27FC236}">
                <a16:creationId xmlns:a16="http://schemas.microsoft.com/office/drawing/2014/main" id="{961F01D0-CE70-932E-4365-89E1D9E49580}"/>
              </a:ext>
            </a:extLst>
          </p:cNvPr>
          <p:cNvGrpSpPr/>
          <p:nvPr/>
        </p:nvGrpSpPr>
        <p:grpSpPr>
          <a:xfrm>
            <a:off x="8330087" y="2937991"/>
            <a:ext cx="7465713" cy="1431659"/>
            <a:chOff x="163252" y="456609"/>
            <a:chExt cx="7465713" cy="1431659"/>
          </a:xfrm>
        </p:grpSpPr>
        <p:grpSp>
          <p:nvGrpSpPr>
            <p:cNvPr id="780" name="Group 779">
              <a:extLst>
                <a:ext uri="{FF2B5EF4-FFF2-40B4-BE49-F238E27FC236}">
                  <a16:creationId xmlns:a16="http://schemas.microsoft.com/office/drawing/2014/main" id="{2AF9B570-25F0-D57A-589A-9C0DAF34A9A9}"/>
                </a:ext>
              </a:extLst>
            </p:cNvPr>
            <p:cNvGrpSpPr/>
            <p:nvPr/>
          </p:nvGrpSpPr>
          <p:grpSpPr>
            <a:xfrm>
              <a:off x="163252" y="456609"/>
              <a:ext cx="7465713" cy="989014"/>
              <a:chOff x="181741" y="7294331"/>
              <a:chExt cx="7465713" cy="989014"/>
            </a:xfrm>
          </p:grpSpPr>
          <p:sp>
            <p:nvSpPr>
              <p:cNvPr id="783" name="Google Shape;528;p4">
                <a:extLst>
                  <a:ext uri="{FF2B5EF4-FFF2-40B4-BE49-F238E27FC236}">
                    <a16:creationId xmlns:a16="http://schemas.microsoft.com/office/drawing/2014/main" id="{3A99CB76-2ADC-C541-F703-8316151FCA02}"/>
                  </a:ext>
                </a:extLst>
              </p:cNvPr>
              <p:cNvSpPr/>
              <p:nvPr/>
            </p:nvSpPr>
            <p:spPr>
              <a:xfrm>
                <a:off x="181741" y="7301213"/>
                <a:ext cx="37623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B</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84" name="Google Shape;535;p4">
                <a:extLst>
                  <a:ext uri="{FF2B5EF4-FFF2-40B4-BE49-F238E27FC236}">
                    <a16:creationId xmlns:a16="http://schemas.microsoft.com/office/drawing/2014/main" id="{B84792BD-7F79-FFA4-1DED-8F35C5656129}"/>
                  </a:ext>
                </a:extLst>
              </p:cNvPr>
              <p:cNvSpPr txBox="1"/>
              <p:nvPr/>
            </p:nvSpPr>
            <p:spPr>
              <a:xfrm>
                <a:off x="496054" y="7294331"/>
                <a:ext cx="5378581"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G2-specific TFs whose regulatees enriched in At-Risk/ERA signature pathways </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pic>
            <p:nvPicPr>
              <p:cNvPr id="785" name="Picture 784" descr="A graph with red and purple dots&#10;&#10;Description automatically generated">
                <a:extLst>
                  <a:ext uri="{FF2B5EF4-FFF2-40B4-BE49-F238E27FC236}">
                    <a16:creationId xmlns:a16="http://schemas.microsoft.com/office/drawing/2014/main" id="{692BF4A4-C5AA-705B-5425-83E6755D3666}"/>
                  </a:ext>
                </a:extLst>
              </p:cNvPr>
              <p:cNvPicPr>
                <a:picLocks noChangeAspect="1"/>
              </p:cNvPicPr>
              <p:nvPr/>
            </p:nvPicPr>
            <p:blipFill rotWithShape="1">
              <a:blip r:embed="rId7"/>
              <a:srcRect l="6790" r="1" b="37647"/>
              <a:stretch/>
            </p:blipFill>
            <p:spPr>
              <a:xfrm>
                <a:off x="751913" y="7652270"/>
                <a:ext cx="6895541" cy="631075"/>
              </a:xfrm>
              <a:prstGeom prst="rect">
                <a:avLst/>
              </a:prstGeom>
            </p:spPr>
          </p:pic>
        </p:grpSp>
        <p:sp>
          <p:nvSpPr>
            <p:cNvPr id="781" name="TextBox 780">
              <a:extLst>
                <a:ext uri="{FF2B5EF4-FFF2-40B4-BE49-F238E27FC236}">
                  <a16:creationId xmlns:a16="http://schemas.microsoft.com/office/drawing/2014/main" id="{09DB9EB8-B562-249A-2854-44D52A0CB83D}"/>
                </a:ext>
              </a:extLst>
            </p:cNvPr>
            <p:cNvSpPr txBox="1"/>
            <p:nvPr/>
          </p:nvSpPr>
          <p:spPr>
            <a:xfrm>
              <a:off x="231883" y="802416"/>
              <a:ext cx="567784" cy="684803"/>
            </a:xfrm>
            <a:prstGeom prst="rect">
              <a:avLst/>
            </a:prstGeom>
            <a:noFill/>
          </p:spPr>
          <p:txBody>
            <a:bodyPr wrap="none" rtlCol="0">
              <a:spAutoFit/>
            </a:bodyPr>
            <a:lstStyle/>
            <a:p>
              <a:pPr algn="r"/>
              <a:r>
                <a:rPr lang="en-US" sz="530" dirty="0"/>
                <a:t>TNF</a:t>
              </a:r>
            </a:p>
            <a:p>
              <a:pPr algn="r"/>
              <a:r>
                <a:rPr lang="en-US" sz="530" dirty="0"/>
                <a:t>SUMO</a:t>
              </a:r>
            </a:p>
            <a:p>
              <a:pPr algn="r"/>
              <a:r>
                <a:rPr lang="en-US" sz="530" dirty="0"/>
                <a:t>RUNX2</a:t>
              </a:r>
            </a:p>
            <a:p>
              <a:pPr algn="r"/>
              <a:r>
                <a:rPr lang="en-US" sz="530" dirty="0"/>
                <a:t>ROBO</a:t>
              </a:r>
            </a:p>
            <a:p>
              <a:pPr algn="r"/>
              <a:r>
                <a:rPr lang="en-US" sz="530" dirty="0"/>
                <a:t>NOTCH3</a:t>
              </a:r>
            </a:p>
            <a:p>
              <a:pPr algn="r"/>
              <a:r>
                <a:rPr lang="en-US" sz="530" dirty="0"/>
                <a:t>NF-kB</a:t>
              </a:r>
            </a:p>
            <a:p>
              <a:pPr algn="r"/>
              <a:r>
                <a:rPr lang="en-US" sz="530" dirty="0"/>
                <a:t>beta-catenin</a:t>
              </a:r>
            </a:p>
          </p:txBody>
        </p:sp>
        <p:sp>
          <p:nvSpPr>
            <p:cNvPr id="782" name="TextBox 781">
              <a:extLst>
                <a:ext uri="{FF2B5EF4-FFF2-40B4-BE49-F238E27FC236}">
                  <a16:creationId xmlns:a16="http://schemas.microsoft.com/office/drawing/2014/main" id="{3A740B6C-1480-9D67-E618-A9B5D9BECDEF}"/>
                </a:ext>
              </a:extLst>
            </p:cNvPr>
            <p:cNvSpPr txBox="1"/>
            <p:nvPr/>
          </p:nvSpPr>
          <p:spPr>
            <a:xfrm rot="16200000">
              <a:off x="3851072" y="-1728235"/>
              <a:ext cx="498855" cy="6734151"/>
            </a:xfrm>
            <a:prstGeom prst="rect">
              <a:avLst/>
            </a:prstGeom>
            <a:noFill/>
          </p:spPr>
          <p:txBody>
            <a:bodyPr wrap="none" rtlCol="0">
              <a:spAutoFit/>
            </a:bodyPr>
            <a:lstStyle/>
            <a:p>
              <a:pPr algn="r"/>
              <a:r>
                <a:rPr lang="en-US" sz="510" i="1" dirty="0">
                  <a:solidFill>
                    <a:schemeClr val="tx1"/>
                  </a:solidFill>
                </a:rPr>
                <a:t>ARID3C</a:t>
              </a:r>
            </a:p>
            <a:p>
              <a:pPr algn="r"/>
              <a:r>
                <a:rPr lang="en-US" sz="510" i="1" dirty="0">
                  <a:solidFill>
                    <a:schemeClr val="tx1"/>
                  </a:solidFill>
                </a:rPr>
                <a:t>ARX</a:t>
              </a:r>
            </a:p>
            <a:p>
              <a:pPr algn="r"/>
              <a:r>
                <a:rPr lang="en-US" sz="510" i="1" dirty="0">
                  <a:solidFill>
                    <a:schemeClr val="tx1"/>
                  </a:solidFill>
                </a:rPr>
                <a:t>BARHL2</a:t>
              </a:r>
            </a:p>
            <a:p>
              <a:pPr algn="r"/>
              <a:r>
                <a:rPr lang="en-US" sz="510" b="1" i="1" dirty="0">
                  <a:solidFill>
                    <a:schemeClr val="tx1"/>
                  </a:solidFill>
                </a:rPr>
                <a:t>BCL6B</a:t>
              </a:r>
            </a:p>
            <a:p>
              <a:pPr algn="r"/>
              <a:r>
                <a:rPr lang="en-US" sz="510" i="1" dirty="0">
                  <a:solidFill>
                    <a:schemeClr val="tx1"/>
                  </a:solidFill>
                </a:rPr>
                <a:t>CDX1</a:t>
              </a:r>
            </a:p>
            <a:p>
              <a:pPr algn="r"/>
              <a:r>
                <a:rPr lang="en-US" sz="510" i="1" dirty="0">
                  <a:solidFill>
                    <a:schemeClr val="tx1"/>
                  </a:solidFill>
                </a:rPr>
                <a:t>DBX2</a:t>
              </a:r>
            </a:p>
            <a:p>
              <a:pPr algn="r"/>
              <a:r>
                <a:rPr lang="en-US" sz="510" i="1" dirty="0">
                  <a:solidFill>
                    <a:schemeClr val="tx1"/>
                  </a:solidFill>
                </a:rPr>
                <a:t>DLX1</a:t>
              </a:r>
            </a:p>
            <a:p>
              <a:pPr algn="r"/>
              <a:r>
                <a:rPr lang="en-US" sz="510" i="1" dirty="0">
                  <a:solidFill>
                    <a:schemeClr val="tx1"/>
                  </a:solidFill>
                </a:rPr>
                <a:t>DLX2</a:t>
              </a:r>
            </a:p>
            <a:p>
              <a:pPr algn="r"/>
              <a:r>
                <a:rPr lang="en-US" sz="510" b="1" i="1" dirty="0">
                  <a:solidFill>
                    <a:schemeClr val="tx1"/>
                  </a:solidFill>
                </a:rPr>
                <a:t>DLX3</a:t>
              </a:r>
            </a:p>
            <a:p>
              <a:pPr algn="r"/>
              <a:r>
                <a:rPr lang="en-US" sz="510" i="1" dirty="0">
                  <a:solidFill>
                    <a:schemeClr val="tx1"/>
                  </a:solidFill>
                </a:rPr>
                <a:t>DLX5</a:t>
              </a:r>
            </a:p>
            <a:p>
              <a:pPr algn="r"/>
              <a:r>
                <a:rPr lang="en-US" sz="510" i="1" dirty="0">
                  <a:solidFill>
                    <a:schemeClr val="tx1"/>
                  </a:solidFill>
                </a:rPr>
                <a:t>DPF1</a:t>
              </a:r>
            </a:p>
            <a:p>
              <a:pPr algn="r"/>
              <a:r>
                <a:rPr lang="en-US" sz="510" i="1" dirty="0">
                  <a:solidFill>
                    <a:schemeClr val="tx1"/>
                  </a:solidFill>
                </a:rPr>
                <a:t>DUX4</a:t>
              </a:r>
            </a:p>
            <a:p>
              <a:pPr algn="r"/>
              <a:r>
                <a:rPr lang="en-US" sz="510" i="1" dirty="0">
                  <a:solidFill>
                    <a:schemeClr val="tx1"/>
                  </a:solidFill>
                </a:rPr>
                <a:t>E2F7</a:t>
              </a:r>
            </a:p>
            <a:p>
              <a:pPr algn="r"/>
              <a:r>
                <a:rPr lang="en-US" sz="510" i="1" dirty="0">
                  <a:solidFill>
                    <a:schemeClr val="tx1"/>
                  </a:solidFill>
                </a:rPr>
                <a:t>E2F8</a:t>
              </a:r>
            </a:p>
            <a:p>
              <a:pPr algn="r"/>
              <a:r>
                <a:rPr lang="en-US" sz="510" b="1" i="1" dirty="0">
                  <a:solidFill>
                    <a:schemeClr val="tx1"/>
                  </a:solidFill>
                </a:rPr>
                <a:t>EGR4</a:t>
              </a:r>
            </a:p>
            <a:p>
              <a:pPr algn="r"/>
              <a:r>
                <a:rPr lang="en-US" sz="510" i="1" dirty="0">
                  <a:solidFill>
                    <a:schemeClr val="tx1"/>
                  </a:solidFill>
                </a:rPr>
                <a:t>ELF5</a:t>
              </a:r>
            </a:p>
            <a:p>
              <a:pPr algn="r"/>
              <a:r>
                <a:rPr lang="en-US" sz="510" i="1" dirty="0">
                  <a:solidFill>
                    <a:schemeClr val="tx1"/>
                  </a:solidFill>
                </a:rPr>
                <a:t>EMX1</a:t>
              </a:r>
            </a:p>
            <a:p>
              <a:pPr algn="r"/>
              <a:r>
                <a:rPr lang="en-US" sz="510" i="1" dirty="0">
                  <a:solidFill>
                    <a:schemeClr val="tx1"/>
                  </a:solidFill>
                </a:rPr>
                <a:t>EN2</a:t>
              </a:r>
            </a:p>
            <a:p>
              <a:pPr algn="r"/>
              <a:r>
                <a:rPr lang="en-US" sz="510" i="1" dirty="0">
                  <a:solidFill>
                    <a:schemeClr val="tx1"/>
                  </a:solidFill>
                </a:rPr>
                <a:t>ETV1</a:t>
              </a:r>
            </a:p>
            <a:p>
              <a:pPr algn="r"/>
              <a:r>
                <a:rPr lang="en-US" sz="510" i="1" dirty="0">
                  <a:solidFill>
                    <a:schemeClr val="tx1"/>
                  </a:solidFill>
                </a:rPr>
                <a:t>ETV3L</a:t>
              </a:r>
            </a:p>
            <a:p>
              <a:pPr algn="r"/>
              <a:r>
                <a:rPr lang="en-US" sz="510" b="1" i="1" dirty="0">
                  <a:solidFill>
                    <a:schemeClr val="tx1"/>
                  </a:solidFill>
                </a:rPr>
                <a:t>ETV4</a:t>
              </a:r>
            </a:p>
            <a:p>
              <a:pPr algn="r"/>
              <a:r>
                <a:rPr lang="en-US" sz="510" i="1" dirty="0">
                  <a:solidFill>
                    <a:schemeClr val="tx1"/>
                  </a:solidFill>
                </a:rPr>
                <a:t>FOXD4L1</a:t>
              </a:r>
            </a:p>
            <a:p>
              <a:pPr algn="r"/>
              <a:r>
                <a:rPr lang="en-US" sz="510" i="1" dirty="0">
                  <a:solidFill>
                    <a:schemeClr val="tx1"/>
                  </a:solidFill>
                </a:rPr>
                <a:t>FOXD4L5</a:t>
              </a:r>
            </a:p>
            <a:p>
              <a:pPr algn="r"/>
              <a:r>
                <a:rPr lang="en-US" sz="510" i="1" dirty="0">
                  <a:solidFill>
                    <a:schemeClr val="tx1"/>
                  </a:solidFill>
                </a:rPr>
                <a:t>FOXL</a:t>
              </a:r>
              <a:r>
                <a:rPr lang="el-GR" sz="510" i="1" dirty="0">
                  <a:solidFill>
                    <a:schemeClr val="tx1"/>
                  </a:solidFill>
                </a:rPr>
                <a:t>2</a:t>
              </a:r>
            </a:p>
            <a:p>
              <a:pPr algn="r"/>
              <a:r>
                <a:rPr lang="en-US" sz="510" b="1" i="1" dirty="0">
                  <a:solidFill>
                    <a:schemeClr val="tx1"/>
                  </a:solidFill>
                </a:rPr>
                <a:t>FOXP2</a:t>
              </a:r>
            </a:p>
            <a:p>
              <a:pPr algn="r"/>
              <a:r>
                <a:rPr lang="en-US" sz="510" i="1" dirty="0">
                  <a:solidFill>
                    <a:schemeClr val="tx1"/>
                  </a:solidFill>
                </a:rPr>
                <a:t>GCM1</a:t>
              </a:r>
            </a:p>
            <a:p>
              <a:pPr algn="r"/>
              <a:r>
                <a:rPr lang="en-US" sz="510" i="1" dirty="0">
                  <a:solidFill>
                    <a:schemeClr val="tx1"/>
                  </a:solidFill>
                </a:rPr>
                <a:t>GCM2</a:t>
              </a:r>
            </a:p>
            <a:p>
              <a:pPr algn="r"/>
              <a:r>
                <a:rPr lang="en-US" sz="510" i="1" dirty="0">
                  <a:solidFill>
                    <a:schemeClr val="tx1"/>
                  </a:solidFill>
                </a:rPr>
                <a:t>GLIS2</a:t>
              </a:r>
            </a:p>
            <a:p>
              <a:pPr algn="r"/>
              <a:r>
                <a:rPr lang="en-US" sz="510" i="1" dirty="0">
                  <a:solidFill>
                    <a:schemeClr val="tx1"/>
                  </a:solidFill>
                </a:rPr>
                <a:t>HAND1</a:t>
              </a:r>
            </a:p>
            <a:p>
              <a:pPr algn="r"/>
              <a:r>
                <a:rPr lang="en-US" sz="510" i="1" dirty="0">
                  <a:solidFill>
                    <a:schemeClr val="tx1"/>
                  </a:solidFill>
                </a:rPr>
                <a:t>HKR1</a:t>
              </a:r>
            </a:p>
            <a:p>
              <a:pPr algn="r"/>
              <a:r>
                <a:rPr lang="en-US" sz="510" i="1" dirty="0">
                  <a:solidFill>
                    <a:schemeClr val="tx1"/>
                  </a:solidFill>
                </a:rPr>
                <a:t>HMX2</a:t>
              </a:r>
            </a:p>
            <a:p>
              <a:pPr algn="r"/>
              <a:r>
                <a:rPr lang="en-US" sz="510" i="1" dirty="0">
                  <a:solidFill>
                    <a:schemeClr val="tx1"/>
                  </a:solidFill>
                </a:rPr>
                <a:t>HOXA13</a:t>
              </a:r>
            </a:p>
            <a:p>
              <a:pPr algn="r"/>
              <a:r>
                <a:rPr lang="en-US" sz="510" i="1" dirty="0">
                  <a:solidFill>
                    <a:schemeClr val="tx1"/>
                  </a:solidFill>
                </a:rPr>
                <a:t>HOXB13</a:t>
              </a:r>
            </a:p>
            <a:p>
              <a:pPr algn="r"/>
              <a:r>
                <a:rPr lang="en-US" sz="510" i="1" dirty="0">
                  <a:solidFill>
                    <a:schemeClr val="tx1"/>
                  </a:solidFill>
                </a:rPr>
                <a:t>IRX5</a:t>
              </a:r>
            </a:p>
            <a:p>
              <a:pPr algn="r"/>
              <a:r>
                <a:rPr lang="en-US" sz="510" i="1" dirty="0">
                  <a:solidFill>
                    <a:schemeClr val="tx1"/>
                  </a:solidFill>
                </a:rPr>
                <a:t>KLF14</a:t>
              </a:r>
            </a:p>
            <a:p>
              <a:pPr algn="r"/>
              <a:r>
                <a:rPr lang="en-US" sz="510" i="1" dirty="0">
                  <a:solidFill>
                    <a:schemeClr val="tx1"/>
                  </a:solidFill>
                </a:rPr>
                <a:t>KLF15</a:t>
              </a:r>
            </a:p>
            <a:p>
              <a:pPr algn="r"/>
              <a:r>
                <a:rPr lang="en-US" sz="510" i="1" dirty="0">
                  <a:solidFill>
                    <a:schemeClr val="tx1"/>
                  </a:solidFill>
                </a:rPr>
                <a:t>LHX8</a:t>
              </a:r>
            </a:p>
            <a:p>
              <a:pPr algn="r"/>
              <a:r>
                <a:rPr lang="en-US" sz="510" i="1" dirty="0">
                  <a:solidFill>
                    <a:schemeClr val="tx1"/>
                  </a:solidFill>
                </a:rPr>
                <a:t>LIN28A</a:t>
              </a:r>
            </a:p>
            <a:p>
              <a:pPr algn="r"/>
              <a:r>
                <a:rPr lang="en-US" sz="510" i="1" dirty="0">
                  <a:solidFill>
                    <a:schemeClr val="tx1"/>
                  </a:solidFill>
                </a:rPr>
                <a:t>MEF2B</a:t>
              </a:r>
            </a:p>
            <a:p>
              <a:pPr algn="r"/>
              <a:r>
                <a:rPr lang="en-US" sz="510" i="1" dirty="0">
                  <a:solidFill>
                    <a:schemeClr val="tx1"/>
                  </a:solidFill>
                </a:rPr>
                <a:t>MIXL1</a:t>
              </a:r>
            </a:p>
            <a:p>
              <a:pPr algn="r"/>
              <a:r>
                <a:rPr lang="en-US" sz="510" i="1" dirty="0">
                  <a:solidFill>
                    <a:schemeClr val="tx1"/>
                  </a:solidFill>
                </a:rPr>
                <a:t>MLXIPL</a:t>
              </a:r>
            </a:p>
            <a:p>
              <a:pPr algn="r"/>
              <a:r>
                <a:rPr lang="en-US" sz="510" i="1" dirty="0">
                  <a:solidFill>
                    <a:schemeClr val="tx1"/>
                  </a:solidFill>
                </a:rPr>
                <a:t>MNX1</a:t>
              </a:r>
            </a:p>
            <a:p>
              <a:pPr algn="r"/>
              <a:r>
                <a:rPr lang="en-US" sz="510" i="1" dirty="0">
                  <a:solidFill>
                    <a:schemeClr val="tx1"/>
                  </a:solidFill>
                </a:rPr>
                <a:t>NFE4</a:t>
              </a:r>
            </a:p>
            <a:p>
              <a:pPr algn="r"/>
              <a:r>
                <a:rPr lang="en-US" sz="510" i="1" dirty="0">
                  <a:solidFill>
                    <a:schemeClr val="tx1"/>
                  </a:solidFill>
                </a:rPr>
                <a:t>NKX2-2</a:t>
              </a:r>
            </a:p>
            <a:p>
              <a:pPr algn="r"/>
              <a:r>
                <a:rPr lang="en-US" sz="510" i="1" dirty="0">
                  <a:solidFill>
                    <a:schemeClr val="tx1"/>
                  </a:solidFill>
                </a:rPr>
                <a:t>NOBOX</a:t>
              </a:r>
            </a:p>
            <a:p>
              <a:pPr algn="r"/>
              <a:r>
                <a:rPr lang="en-US" sz="510" i="1" dirty="0">
                  <a:solidFill>
                    <a:schemeClr val="tx1"/>
                  </a:solidFill>
                </a:rPr>
                <a:t>NOTO</a:t>
              </a:r>
            </a:p>
            <a:p>
              <a:pPr algn="r"/>
              <a:r>
                <a:rPr lang="en-US" sz="510" i="1" dirty="0">
                  <a:solidFill>
                    <a:schemeClr val="tx1"/>
                  </a:solidFill>
                </a:rPr>
                <a:t>PAX2</a:t>
              </a:r>
            </a:p>
            <a:p>
              <a:pPr algn="r"/>
              <a:r>
                <a:rPr lang="en-US" sz="510" b="1" i="1" dirty="0">
                  <a:solidFill>
                    <a:schemeClr val="tx1"/>
                  </a:solidFill>
                </a:rPr>
                <a:t>PAX4</a:t>
              </a:r>
            </a:p>
            <a:p>
              <a:pPr algn="r"/>
              <a:r>
                <a:rPr lang="en-US" sz="510" i="1" dirty="0">
                  <a:solidFill>
                    <a:schemeClr val="tx1"/>
                  </a:solidFill>
                </a:rPr>
                <a:t>PAX7</a:t>
              </a:r>
            </a:p>
            <a:p>
              <a:pPr algn="r"/>
              <a:r>
                <a:rPr lang="en-US" sz="510" i="1" dirty="0">
                  <a:solidFill>
                    <a:schemeClr val="tx1"/>
                  </a:solidFill>
                </a:rPr>
                <a:t>PHOX2A</a:t>
              </a:r>
            </a:p>
            <a:p>
              <a:pPr algn="r"/>
              <a:r>
                <a:rPr lang="en-US" sz="510" i="1" dirty="0">
                  <a:solidFill>
                    <a:schemeClr val="tx1"/>
                  </a:solidFill>
                </a:rPr>
                <a:t>POU1F1</a:t>
              </a:r>
            </a:p>
            <a:p>
              <a:pPr algn="r"/>
              <a:r>
                <a:rPr lang="en-US" sz="510" i="1" dirty="0">
                  <a:solidFill>
                    <a:schemeClr val="tx1"/>
                  </a:solidFill>
                </a:rPr>
                <a:t>POU2F3</a:t>
              </a:r>
            </a:p>
            <a:p>
              <a:pPr algn="r"/>
              <a:r>
                <a:rPr lang="en-US" sz="510" i="1" dirty="0">
                  <a:solidFill>
                    <a:schemeClr val="tx1"/>
                  </a:solidFill>
                </a:rPr>
                <a:t>POU3F2</a:t>
              </a:r>
            </a:p>
            <a:p>
              <a:pPr algn="r"/>
              <a:r>
                <a:rPr lang="en-US" sz="510" i="1" dirty="0">
                  <a:solidFill>
                    <a:schemeClr val="tx1"/>
                  </a:solidFill>
                </a:rPr>
                <a:t>POU3F3</a:t>
              </a:r>
            </a:p>
            <a:p>
              <a:pPr algn="r"/>
              <a:r>
                <a:rPr lang="en-US" sz="510" i="1" dirty="0">
                  <a:solidFill>
                    <a:schemeClr val="tx1"/>
                  </a:solidFill>
                </a:rPr>
                <a:t>POU3F4</a:t>
              </a:r>
            </a:p>
            <a:p>
              <a:pPr algn="r"/>
              <a:r>
                <a:rPr lang="en-US" sz="510" i="1" dirty="0">
                  <a:solidFill>
                    <a:schemeClr val="tx1"/>
                  </a:solidFill>
                </a:rPr>
                <a:t>PROP1</a:t>
              </a:r>
            </a:p>
            <a:p>
              <a:pPr algn="r"/>
              <a:r>
                <a:rPr lang="en-US" sz="510" i="1" dirty="0">
                  <a:solidFill>
                    <a:schemeClr val="tx1"/>
                  </a:solidFill>
                </a:rPr>
                <a:t>PRRX1</a:t>
              </a:r>
            </a:p>
            <a:p>
              <a:pPr algn="r"/>
              <a:r>
                <a:rPr lang="en-US" sz="510" i="1" dirty="0">
                  <a:solidFill>
                    <a:schemeClr val="tx1"/>
                  </a:solidFill>
                </a:rPr>
                <a:t>PRRX2</a:t>
              </a:r>
            </a:p>
            <a:p>
              <a:pPr algn="r"/>
              <a:r>
                <a:rPr lang="en-US" sz="510" i="1" dirty="0">
                  <a:solidFill>
                    <a:schemeClr val="tx1"/>
                  </a:solidFill>
                </a:rPr>
                <a:t>RAX2</a:t>
              </a:r>
            </a:p>
            <a:p>
              <a:pPr algn="r"/>
              <a:r>
                <a:rPr lang="en-US" sz="510" i="1" dirty="0">
                  <a:solidFill>
                    <a:schemeClr val="tx1"/>
                  </a:solidFill>
                </a:rPr>
                <a:t>RHOXF2</a:t>
              </a:r>
            </a:p>
            <a:p>
              <a:pPr algn="r"/>
              <a:r>
                <a:rPr lang="en-US" sz="510" i="1" dirty="0">
                  <a:solidFill>
                    <a:schemeClr val="tx1"/>
                  </a:solidFill>
                </a:rPr>
                <a:t>RHOXF2B</a:t>
              </a:r>
            </a:p>
            <a:p>
              <a:pPr algn="r"/>
              <a:r>
                <a:rPr lang="en-US" sz="510" i="1" dirty="0">
                  <a:solidFill>
                    <a:schemeClr val="tx1"/>
                  </a:solidFill>
                </a:rPr>
                <a:t>SHOX</a:t>
              </a:r>
            </a:p>
            <a:p>
              <a:pPr algn="r"/>
              <a:r>
                <a:rPr lang="en-US" sz="510" i="1" dirty="0">
                  <a:solidFill>
                    <a:schemeClr val="tx1"/>
                  </a:solidFill>
                </a:rPr>
                <a:t>SHOX2</a:t>
              </a:r>
            </a:p>
            <a:p>
              <a:pPr algn="r"/>
              <a:r>
                <a:rPr lang="en-US" sz="510" i="1" dirty="0">
                  <a:solidFill>
                    <a:schemeClr val="tx1"/>
                  </a:solidFill>
                </a:rPr>
                <a:t>SIX1</a:t>
              </a:r>
            </a:p>
            <a:p>
              <a:pPr algn="r"/>
              <a:r>
                <a:rPr lang="en-US" sz="510" i="1" dirty="0">
                  <a:solidFill>
                    <a:schemeClr val="tx1"/>
                  </a:solidFill>
                </a:rPr>
                <a:t>SIX4</a:t>
              </a:r>
            </a:p>
            <a:p>
              <a:pPr algn="r"/>
              <a:r>
                <a:rPr lang="en-US" sz="510" i="1" dirty="0">
                  <a:solidFill>
                    <a:schemeClr val="tx1"/>
                  </a:solidFill>
                </a:rPr>
                <a:t>SOHLH2</a:t>
              </a:r>
            </a:p>
            <a:p>
              <a:pPr algn="r"/>
              <a:r>
                <a:rPr lang="en-US" sz="510" i="1" dirty="0">
                  <a:solidFill>
                    <a:schemeClr val="tx1"/>
                  </a:solidFill>
                </a:rPr>
                <a:t>SP7</a:t>
              </a:r>
            </a:p>
            <a:p>
              <a:pPr algn="r"/>
              <a:r>
                <a:rPr lang="en-US" sz="510" i="1" dirty="0">
                  <a:solidFill>
                    <a:schemeClr val="tx1"/>
                  </a:solidFill>
                </a:rPr>
                <a:t>SP9</a:t>
              </a:r>
            </a:p>
            <a:p>
              <a:pPr algn="r"/>
              <a:r>
                <a:rPr lang="en-US" sz="510" i="1" dirty="0">
                  <a:solidFill>
                    <a:schemeClr val="tx1"/>
                  </a:solidFill>
                </a:rPr>
                <a:t>TBPL2</a:t>
              </a:r>
            </a:p>
            <a:p>
              <a:pPr algn="r"/>
              <a:r>
                <a:rPr lang="en-US" sz="510" i="1" dirty="0">
                  <a:solidFill>
                    <a:schemeClr val="tx1"/>
                  </a:solidFill>
                </a:rPr>
                <a:t>TFAP2A</a:t>
              </a:r>
            </a:p>
            <a:p>
              <a:pPr algn="r"/>
              <a:r>
                <a:rPr lang="en-US" sz="510" i="1" dirty="0">
                  <a:solidFill>
                    <a:schemeClr val="tx1"/>
                  </a:solidFill>
                </a:rPr>
                <a:t>TFAP2B</a:t>
              </a:r>
            </a:p>
            <a:p>
              <a:pPr algn="r"/>
              <a:r>
                <a:rPr lang="en-US" sz="510" i="1" dirty="0">
                  <a:solidFill>
                    <a:schemeClr val="tx1"/>
                  </a:solidFill>
                </a:rPr>
                <a:t>TFAP2C</a:t>
              </a:r>
            </a:p>
            <a:p>
              <a:pPr algn="r"/>
              <a:r>
                <a:rPr lang="en-US" sz="510" i="1" dirty="0">
                  <a:solidFill>
                    <a:schemeClr val="tx1"/>
                  </a:solidFill>
                </a:rPr>
                <a:t>TFDP3</a:t>
              </a:r>
            </a:p>
            <a:p>
              <a:pPr algn="r"/>
              <a:r>
                <a:rPr lang="en-US" sz="510" i="1" dirty="0">
                  <a:solidFill>
                    <a:schemeClr val="tx1"/>
                  </a:solidFill>
                </a:rPr>
                <a:t>TLX2</a:t>
              </a:r>
            </a:p>
            <a:p>
              <a:pPr algn="r"/>
              <a:r>
                <a:rPr lang="en-US" sz="510" b="1" i="1" dirty="0">
                  <a:solidFill>
                    <a:schemeClr val="tx1"/>
                  </a:solidFill>
                </a:rPr>
                <a:t>TP63</a:t>
              </a:r>
            </a:p>
            <a:p>
              <a:pPr algn="r"/>
              <a:r>
                <a:rPr lang="en-US" sz="510" i="1" dirty="0">
                  <a:solidFill>
                    <a:schemeClr val="tx1"/>
                  </a:solidFill>
                </a:rPr>
                <a:t>VSX2</a:t>
              </a:r>
            </a:p>
            <a:p>
              <a:pPr algn="r"/>
              <a:r>
                <a:rPr lang="en-US" sz="510" i="1" dirty="0">
                  <a:solidFill>
                    <a:schemeClr val="tx1"/>
                  </a:solidFill>
                </a:rPr>
                <a:t>WT1</a:t>
              </a:r>
            </a:p>
            <a:p>
              <a:pPr algn="r"/>
              <a:r>
                <a:rPr lang="en-US" sz="510" i="1" dirty="0">
                  <a:solidFill>
                    <a:schemeClr val="tx1"/>
                  </a:solidFill>
                </a:rPr>
                <a:t>YBX2</a:t>
              </a:r>
            </a:p>
            <a:p>
              <a:pPr algn="r"/>
              <a:r>
                <a:rPr lang="en-US" sz="510" i="1" dirty="0">
                  <a:solidFill>
                    <a:schemeClr val="tx1"/>
                  </a:solidFill>
                </a:rPr>
                <a:t>ZIC1</a:t>
              </a:r>
            </a:p>
            <a:p>
              <a:pPr algn="r"/>
              <a:r>
                <a:rPr lang="en-US" sz="510" i="1" dirty="0">
                  <a:solidFill>
                    <a:schemeClr val="tx1"/>
                  </a:solidFill>
                </a:rPr>
                <a:t>ZNF177</a:t>
              </a:r>
            </a:p>
            <a:p>
              <a:pPr algn="r"/>
              <a:r>
                <a:rPr lang="en-US" sz="510" i="1" dirty="0">
                  <a:solidFill>
                    <a:schemeClr val="tx1"/>
                  </a:solidFill>
                </a:rPr>
                <a:t>ZNF214</a:t>
              </a:r>
            </a:p>
            <a:p>
              <a:pPr algn="r"/>
              <a:r>
                <a:rPr lang="en-US" sz="510" i="1" dirty="0">
                  <a:solidFill>
                    <a:schemeClr val="tx1"/>
                  </a:solidFill>
                </a:rPr>
                <a:t>ZNF304</a:t>
              </a:r>
            </a:p>
            <a:p>
              <a:pPr algn="r"/>
              <a:r>
                <a:rPr lang="en-US" sz="510" i="1" dirty="0">
                  <a:solidFill>
                    <a:schemeClr val="tx1"/>
                  </a:solidFill>
                </a:rPr>
                <a:t>ZNF454</a:t>
              </a:r>
            </a:p>
          </p:txBody>
        </p:sp>
      </p:grpSp>
      <p:grpSp>
        <p:nvGrpSpPr>
          <p:cNvPr id="5" name="Group 4">
            <a:extLst>
              <a:ext uri="{FF2B5EF4-FFF2-40B4-BE49-F238E27FC236}">
                <a16:creationId xmlns:a16="http://schemas.microsoft.com/office/drawing/2014/main" id="{E0FEC9C4-9F49-88C2-AFF4-42A7AFE00B40}"/>
              </a:ext>
            </a:extLst>
          </p:cNvPr>
          <p:cNvGrpSpPr/>
          <p:nvPr/>
        </p:nvGrpSpPr>
        <p:grpSpPr>
          <a:xfrm>
            <a:off x="4443438" y="4886499"/>
            <a:ext cx="2578237" cy="1873931"/>
            <a:chOff x="4443438" y="4886499"/>
            <a:chExt cx="2578237" cy="1873931"/>
          </a:xfrm>
        </p:grpSpPr>
        <p:pic>
          <p:nvPicPr>
            <p:cNvPr id="4" name="Picture 3" descr="A graph of different sizes and sizes&#10;&#10;Description automatically generated">
              <a:extLst>
                <a:ext uri="{FF2B5EF4-FFF2-40B4-BE49-F238E27FC236}">
                  <a16:creationId xmlns:a16="http://schemas.microsoft.com/office/drawing/2014/main" id="{9299FA98-6B9B-FBDE-9E8F-D054E21AF1D3}"/>
                </a:ext>
              </a:extLst>
            </p:cNvPr>
            <p:cNvPicPr>
              <a:picLocks noChangeAspect="1"/>
            </p:cNvPicPr>
            <p:nvPr/>
          </p:nvPicPr>
          <p:blipFill>
            <a:blip r:embed="rId8"/>
            <a:stretch>
              <a:fillRect/>
            </a:stretch>
          </p:blipFill>
          <p:spPr>
            <a:xfrm>
              <a:off x="4554672" y="4931630"/>
              <a:ext cx="2467003" cy="1828800"/>
            </a:xfrm>
            <a:prstGeom prst="rect">
              <a:avLst/>
            </a:prstGeom>
          </p:spPr>
        </p:pic>
        <p:sp>
          <p:nvSpPr>
            <p:cNvPr id="775" name="TextBox 774">
              <a:extLst>
                <a:ext uri="{FF2B5EF4-FFF2-40B4-BE49-F238E27FC236}">
                  <a16:creationId xmlns:a16="http://schemas.microsoft.com/office/drawing/2014/main" id="{2D454025-A021-0208-7322-9D600210EEDF}"/>
                </a:ext>
              </a:extLst>
            </p:cNvPr>
            <p:cNvSpPr txBox="1"/>
            <p:nvPr/>
          </p:nvSpPr>
          <p:spPr>
            <a:xfrm>
              <a:off x="4443438" y="6385336"/>
              <a:ext cx="271228" cy="184666"/>
            </a:xfrm>
            <a:prstGeom prst="rect">
              <a:avLst/>
            </a:prstGeom>
            <a:noFill/>
          </p:spPr>
          <p:txBody>
            <a:bodyPr wrap="none" rtlCol="0">
              <a:spAutoFit/>
            </a:bodyPr>
            <a:lstStyle/>
            <a:p>
              <a:r>
                <a:rPr lang="en-US" sz="600" dirty="0"/>
                <a:t>16</a:t>
              </a:r>
            </a:p>
          </p:txBody>
        </p:sp>
        <p:sp>
          <p:nvSpPr>
            <p:cNvPr id="791" name="TextBox 790">
              <a:extLst>
                <a:ext uri="{FF2B5EF4-FFF2-40B4-BE49-F238E27FC236}">
                  <a16:creationId xmlns:a16="http://schemas.microsoft.com/office/drawing/2014/main" id="{FD1C2471-136E-4FA6-F923-B4F1A60E1613}"/>
                </a:ext>
              </a:extLst>
            </p:cNvPr>
            <p:cNvSpPr txBox="1"/>
            <p:nvPr/>
          </p:nvSpPr>
          <p:spPr>
            <a:xfrm rot="16200000">
              <a:off x="6083567" y="5231145"/>
              <a:ext cx="873957"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HEY1, HEY2, HES1</a:t>
              </a:r>
            </a:p>
          </p:txBody>
        </p:sp>
      </p:grpSp>
      <p:sp>
        <p:nvSpPr>
          <p:cNvPr id="792" name="Google Shape;531;p4">
            <a:extLst>
              <a:ext uri="{FF2B5EF4-FFF2-40B4-BE49-F238E27FC236}">
                <a16:creationId xmlns:a16="http://schemas.microsoft.com/office/drawing/2014/main" id="{F9254C07-2CCE-AF62-91C3-3D444D60583A}"/>
              </a:ext>
            </a:extLst>
          </p:cNvPr>
          <p:cNvSpPr/>
          <p:nvPr/>
        </p:nvSpPr>
        <p:spPr>
          <a:xfrm>
            <a:off x="126243" y="4636904"/>
            <a:ext cx="40299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cs typeface="Arial" panose="020B0604020202020204" pitchFamily="34" charset="0"/>
                <a:sym typeface="Arial"/>
              </a:rPr>
              <a:t>C</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sp>
        <p:nvSpPr>
          <p:cNvPr id="793" name="Google Shape;532;p4">
            <a:extLst>
              <a:ext uri="{FF2B5EF4-FFF2-40B4-BE49-F238E27FC236}">
                <a16:creationId xmlns:a16="http://schemas.microsoft.com/office/drawing/2014/main" id="{8FD2D05B-91A2-505E-8679-81BEE3D46FC0}"/>
              </a:ext>
            </a:extLst>
          </p:cNvPr>
          <p:cNvSpPr txBox="1"/>
          <p:nvPr/>
        </p:nvSpPr>
        <p:spPr>
          <a:xfrm>
            <a:off x="463330" y="4635738"/>
            <a:ext cx="3959462"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Do</a:t>
            </a:r>
            <a:r>
              <a:rPr lang="en-US" sz="1000" b="1" dirty="0">
                <a:solidFill>
                  <a:schemeClr val="dk1"/>
                </a:solidFill>
                <a:latin typeface="Arial" panose="020B0604020202020204" pitchFamily="34" charset="0"/>
                <a:ea typeface="Calibri"/>
                <a:cs typeface="Arial" panose="020B0604020202020204" pitchFamily="34" charset="0"/>
                <a:sym typeface="Calibri"/>
              </a:rPr>
              <a:t>wnstream genes of </a:t>
            </a:r>
            <a:r>
              <a:rPr lang="en-US" sz="1000" b="1" i="0" u="none" strike="noStrike" cap="none" dirty="0">
                <a:solidFill>
                  <a:schemeClr val="dk1"/>
                </a:solidFill>
                <a:latin typeface="Arial" panose="020B0604020202020204" pitchFamily="34" charset="0"/>
                <a:ea typeface="Calibri"/>
                <a:cs typeface="Arial" panose="020B0604020202020204" pitchFamily="34" charset="0"/>
                <a:sym typeface="Calibri"/>
              </a:rPr>
              <a:t>SUMOylation-related TFs</a:t>
            </a:r>
            <a:endParaRPr sz="1400" b="0" i="0" u="none" strike="noStrike" cap="none" dirty="0">
              <a:solidFill>
                <a:srgbClr val="000000"/>
              </a:solidFill>
              <a:latin typeface="Arial" panose="020B0604020202020204" pitchFamily="34" charset="0"/>
              <a:cs typeface="Arial" panose="020B0604020202020204" pitchFamily="34" charset="0"/>
              <a:sym typeface="Arial"/>
            </a:endParaRPr>
          </a:p>
        </p:txBody>
      </p:sp>
      <p:grpSp>
        <p:nvGrpSpPr>
          <p:cNvPr id="799" name="Group 798">
            <a:extLst>
              <a:ext uri="{FF2B5EF4-FFF2-40B4-BE49-F238E27FC236}">
                <a16:creationId xmlns:a16="http://schemas.microsoft.com/office/drawing/2014/main" id="{8D8D0FF2-6F53-DD41-0B29-569A28D29FA0}"/>
              </a:ext>
            </a:extLst>
          </p:cNvPr>
          <p:cNvGrpSpPr/>
          <p:nvPr/>
        </p:nvGrpSpPr>
        <p:grpSpPr>
          <a:xfrm>
            <a:off x="305695" y="4946478"/>
            <a:ext cx="3260113" cy="1828800"/>
            <a:chOff x="305695" y="4891773"/>
            <a:chExt cx="3260113" cy="1828800"/>
          </a:xfrm>
        </p:grpSpPr>
        <p:pic>
          <p:nvPicPr>
            <p:cNvPr id="797" name="Picture 796" descr="A diagram of a number of cells&#10;&#10;Description automatically generated with medium confidence">
              <a:extLst>
                <a:ext uri="{FF2B5EF4-FFF2-40B4-BE49-F238E27FC236}">
                  <a16:creationId xmlns:a16="http://schemas.microsoft.com/office/drawing/2014/main" id="{EFE8FA37-23C2-710F-A7AB-7B9B605309D9}"/>
                </a:ext>
              </a:extLst>
            </p:cNvPr>
            <p:cNvPicPr>
              <a:picLocks noChangeAspect="1"/>
            </p:cNvPicPr>
            <p:nvPr/>
          </p:nvPicPr>
          <p:blipFill>
            <a:blip r:embed="rId9"/>
            <a:srcRect r="17394"/>
            <a:stretch/>
          </p:blipFill>
          <p:spPr>
            <a:xfrm>
              <a:off x="305695" y="4891773"/>
              <a:ext cx="2729224" cy="1828800"/>
            </a:xfrm>
            <a:prstGeom prst="rect">
              <a:avLst/>
            </a:prstGeom>
          </p:spPr>
        </p:pic>
        <p:pic>
          <p:nvPicPr>
            <p:cNvPr id="798" name="Picture 797" descr="A diagram of a number of cells&#10;&#10;Description automatically generated with medium confidence">
              <a:extLst>
                <a:ext uri="{FF2B5EF4-FFF2-40B4-BE49-F238E27FC236}">
                  <a16:creationId xmlns:a16="http://schemas.microsoft.com/office/drawing/2014/main" id="{A5AE68C4-BBF2-0D7D-28B9-A1EE711366DE}"/>
                </a:ext>
              </a:extLst>
            </p:cNvPr>
            <p:cNvPicPr>
              <a:picLocks noChangeAspect="1"/>
            </p:cNvPicPr>
            <p:nvPr/>
          </p:nvPicPr>
          <p:blipFill>
            <a:blip r:embed="rId9"/>
            <a:srcRect l="85841" t="51425"/>
            <a:stretch/>
          </p:blipFill>
          <p:spPr>
            <a:xfrm>
              <a:off x="3097994" y="5184082"/>
              <a:ext cx="467814" cy="888342"/>
            </a:xfrm>
            <a:prstGeom prst="rect">
              <a:avLst/>
            </a:prstGeom>
          </p:spPr>
        </p:pic>
      </p:grpSp>
      <p:pic>
        <p:nvPicPr>
          <p:cNvPr id="3" name="Picture 2" descr="A blue and green squares with black text&#10;&#10;Description automatically generated">
            <a:extLst>
              <a:ext uri="{FF2B5EF4-FFF2-40B4-BE49-F238E27FC236}">
                <a16:creationId xmlns:a16="http://schemas.microsoft.com/office/drawing/2014/main" id="{39B49B77-A5B8-4F07-CCDB-F5BE8F7844BD}"/>
              </a:ext>
            </a:extLst>
          </p:cNvPr>
          <p:cNvPicPr>
            <a:picLocks noChangeAspect="1"/>
          </p:cNvPicPr>
          <p:nvPr/>
        </p:nvPicPr>
        <p:blipFill>
          <a:blip r:embed="rId10"/>
          <a:srcRect l="8928" t="-164" r="20328" b="8609"/>
          <a:stretch/>
        </p:blipFill>
        <p:spPr>
          <a:xfrm>
            <a:off x="507372" y="774684"/>
            <a:ext cx="6317069" cy="1332942"/>
          </a:xfrm>
          <a:prstGeom prst="rect">
            <a:avLst/>
          </a:prstGeom>
        </p:spPr>
      </p:pic>
      <p:pic>
        <p:nvPicPr>
          <p:cNvPr id="7" name="Picture 6" descr="A diagram of a number of dots&#10;&#10;Description automatically generated">
            <a:extLst>
              <a:ext uri="{FF2B5EF4-FFF2-40B4-BE49-F238E27FC236}">
                <a16:creationId xmlns:a16="http://schemas.microsoft.com/office/drawing/2014/main" id="{E957762F-18FE-B018-26D8-E220F4F58BA6}"/>
              </a:ext>
            </a:extLst>
          </p:cNvPr>
          <p:cNvPicPr>
            <a:picLocks noChangeAspect="1"/>
          </p:cNvPicPr>
          <p:nvPr/>
        </p:nvPicPr>
        <p:blipFill>
          <a:blip r:embed="rId11"/>
          <a:srcRect l="1730"/>
          <a:stretch/>
        </p:blipFill>
        <p:spPr>
          <a:xfrm>
            <a:off x="191006" y="2991537"/>
            <a:ext cx="7454753" cy="15180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158493</TotalTime>
  <Words>4197</Words>
  <Application>Microsoft Macintosh PowerPoint</Application>
  <PresentationFormat>Custom</PresentationFormat>
  <Paragraphs>1733</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 Liu</dc:creator>
  <cp:lastModifiedBy>Liu, Cong</cp:lastModifiedBy>
  <cp:revision>1834</cp:revision>
  <dcterms:created xsi:type="dcterms:W3CDTF">2023-07-06T16:51:39Z</dcterms:created>
  <dcterms:modified xsi:type="dcterms:W3CDTF">2025-02-05T14:07:00Z</dcterms:modified>
</cp:coreProperties>
</file>